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1" r:id="rId4"/>
  </p:sldMasterIdLst>
  <p:notesMasterIdLst>
    <p:notesMasterId r:id="rId20"/>
  </p:notesMasterIdLst>
  <p:sldIdLst>
    <p:sldId id="283" r:id="rId5"/>
    <p:sldId id="298" r:id="rId6"/>
    <p:sldId id="285" r:id="rId7"/>
    <p:sldId id="297" r:id="rId8"/>
    <p:sldId id="286" r:id="rId9"/>
    <p:sldId id="292" r:id="rId10"/>
    <p:sldId id="291" r:id="rId11"/>
    <p:sldId id="303" r:id="rId12"/>
    <p:sldId id="304" r:id="rId13"/>
    <p:sldId id="305" r:id="rId14"/>
    <p:sldId id="306" r:id="rId15"/>
    <p:sldId id="289" r:id="rId16"/>
    <p:sldId id="299" r:id="rId17"/>
    <p:sldId id="300" r:id="rId18"/>
    <p:sldId id="28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54C7CC44-A251-B2CD-FF0F-45453148F08F}" name="Cortez, Sandra - DON" initials="CSD" userId="S::Sandra.Cortez@houstontx.gov::d0023471-7482-4826-aeb3-f7ac48133a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A2F"/>
    <a:srgbClr val="474134"/>
    <a:srgbClr val="554D3D"/>
    <a:srgbClr val="595515"/>
    <a:srgbClr val="5A532C"/>
    <a:srgbClr val="5B542C"/>
    <a:srgbClr val="59522B"/>
    <a:srgbClr val="5D562D"/>
    <a:srgbClr val="655D31"/>
    <a:srgbClr val="6B6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52E737-1529-4A65-A0AE-84EC71FD1C40}" v="50" dt="2024-10-07T16:46:27.490"/>
  </p1510:revLst>
</p1510:revInfo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2" autoAdjust="0"/>
  </p:normalViewPr>
  <p:slideViewPr>
    <p:cSldViewPr snapToGrid="0">
      <p:cViewPr varScale="1">
        <p:scale>
          <a:sx n="153" d="100"/>
          <a:sy n="153" d="100"/>
        </p:scale>
        <p:origin x="576" y="336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tez, Sandra - DON" userId="d0023471-7482-4826-aeb3-f7ac48133a0d" providerId="ADAL" clId="{2752E737-1529-4A65-A0AE-84EC71FD1C40}"/>
    <pc:docChg chg="undo redo custSel modSld">
      <pc:chgData name="Cortez, Sandra - DON" userId="d0023471-7482-4826-aeb3-f7ac48133a0d" providerId="ADAL" clId="{2752E737-1529-4A65-A0AE-84EC71FD1C40}" dt="2024-10-07T16:46:27.490" v="85"/>
      <pc:docMkLst>
        <pc:docMk/>
      </pc:docMkLst>
      <pc:sldChg chg="modSp mod modTransition modAnim">
        <pc:chgData name="Cortez, Sandra - DON" userId="d0023471-7482-4826-aeb3-f7ac48133a0d" providerId="ADAL" clId="{2752E737-1529-4A65-A0AE-84EC71FD1C40}" dt="2024-10-07T16:46:27.490" v="85"/>
        <pc:sldMkLst>
          <pc:docMk/>
          <pc:sldMk cId="3553386845" sldId="289"/>
        </pc:sldMkLst>
        <pc:picChg chg="mod">
          <ac:chgData name="Cortez, Sandra - DON" userId="d0023471-7482-4826-aeb3-f7ac48133a0d" providerId="ADAL" clId="{2752E737-1529-4A65-A0AE-84EC71FD1C40}" dt="2024-10-07T16:43:50.312" v="79" actId="14100"/>
          <ac:picMkLst>
            <pc:docMk/>
            <pc:sldMk cId="3553386845" sldId="289"/>
            <ac:picMk id="19" creationId="{C63A9BEF-06EE-1ED4-D80B-4E830DB5D4F4}"/>
          </ac:picMkLst>
        </pc:picChg>
      </pc:sldChg>
      <pc:sldChg chg="modSp mod">
        <pc:chgData name="Cortez, Sandra - DON" userId="d0023471-7482-4826-aeb3-f7ac48133a0d" providerId="ADAL" clId="{2752E737-1529-4A65-A0AE-84EC71FD1C40}" dt="2024-10-07T16:28:40.987" v="76" actId="1076"/>
        <pc:sldMkLst>
          <pc:docMk/>
          <pc:sldMk cId="565802569" sldId="291"/>
        </pc:sldMkLst>
        <pc:spChg chg="mod">
          <ac:chgData name="Cortez, Sandra - DON" userId="d0023471-7482-4826-aeb3-f7ac48133a0d" providerId="ADAL" clId="{2752E737-1529-4A65-A0AE-84EC71FD1C40}" dt="2024-10-07T16:28:33.262" v="75" actId="1076"/>
          <ac:spMkLst>
            <pc:docMk/>
            <pc:sldMk cId="565802569" sldId="291"/>
            <ac:spMk id="5" creationId="{D104A013-8896-5CD5-72E8-3B8EEA1D6441}"/>
          </ac:spMkLst>
        </pc:spChg>
        <pc:spChg chg="mod">
          <ac:chgData name="Cortez, Sandra - DON" userId="d0023471-7482-4826-aeb3-f7ac48133a0d" providerId="ADAL" clId="{2752E737-1529-4A65-A0AE-84EC71FD1C40}" dt="2024-10-07T16:28:40.987" v="76" actId="1076"/>
          <ac:spMkLst>
            <pc:docMk/>
            <pc:sldMk cId="565802569" sldId="291"/>
            <ac:spMk id="6" creationId="{80B2AD00-6CD2-E80D-01B6-8AF25A1EB87B}"/>
          </ac:spMkLst>
        </pc:spChg>
      </pc:sldChg>
      <pc:sldChg chg="modSp mod">
        <pc:chgData name="Cortez, Sandra - DON" userId="d0023471-7482-4826-aeb3-f7ac48133a0d" providerId="ADAL" clId="{2752E737-1529-4A65-A0AE-84EC71FD1C40}" dt="2024-10-07T15:54:07.732" v="32" actId="1076"/>
        <pc:sldMkLst>
          <pc:docMk/>
          <pc:sldMk cId="425413424" sldId="292"/>
        </pc:sldMkLst>
        <pc:spChg chg="mod">
          <ac:chgData name="Cortez, Sandra - DON" userId="d0023471-7482-4826-aeb3-f7ac48133a0d" providerId="ADAL" clId="{2752E737-1529-4A65-A0AE-84EC71FD1C40}" dt="2024-10-07T15:50:53.022" v="2" actId="1076"/>
          <ac:spMkLst>
            <pc:docMk/>
            <pc:sldMk cId="425413424" sldId="292"/>
            <ac:spMk id="3" creationId="{92A6F68E-E7A4-A84E-C30D-3E5F505C0487}"/>
          </ac:spMkLst>
        </pc:spChg>
        <pc:spChg chg="mod">
          <ac:chgData name="Cortez, Sandra - DON" userId="d0023471-7482-4826-aeb3-f7ac48133a0d" providerId="ADAL" clId="{2752E737-1529-4A65-A0AE-84EC71FD1C40}" dt="2024-10-07T15:54:07.732" v="32" actId="1076"/>
          <ac:spMkLst>
            <pc:docMk/>
            <pc:sldMk cId="425413424" sldId="292"/>
            <ac:spMk id="5" creationId="{FA844652-9E61-DD54-124F-5B9165C6C330}"/>
          </ac:spMkLst>
        </pc:spChg>
        <pc:spChg chg="mod">
          <ac:chgData name="Cortez, Sandra - DON" userId="d0023471-7482-4826-aeb3-f7ac48133a0d" providerId="ADAL" clId="{2752E737-1529-4A65-A0AE-84EC71FD1C40}" dt="2024-10-07T15:52:40.016" v="23" actId="1076"/>
          <ac:spMkLst>
            <pc:docMk/>
            <pc:sldMk cId="425413424" sldId="292"/>
            <ac:spMk id="6" creationId="{74CDDBE4-8914-13F7-5C18-C0852B4472CC}"/>
          </ac:spMkLst>
        </pc:spChg>
        <pc:spChg chg="mod">
          <ac:chgData name="Cortez, Sandra - DON" userId="d0023471-7482-4826-aeb3-f7ac48133a0d" providerId="ADAL" clId="{2752E737-1529-4A65-A0AE-84EC71FD1C40}" dt="2024-10-07T15:54:02.402" v="31" actId="1076"/>
          <ac:spMkLst>
            <pc:docMk/>
            <pc:sldMk cId="425413424" sldId="292"/>
            <ac:spMk id="7" creationId="{4615201F-C25F-E02A-E5B9-551D5347D8DE}"/>
          </ac:spMkLst>
        </pc:spChg>
        <pc:spChg chg="mod">
          <ac:chgData name="Cortez, Sandra - DON" userId="d0023471-7482-4826-aeb3-f7ac48133a0d" providerId="ADAL" clId="{2752E737-1529-4A65-A0AE-84EC71FD1C40}" dt="2024-10-07T15:52:10.152" v="19" actId="1076"/>
          <ac:spMkLst>
            <pc:docMk/>
            <pc:sldMk cId="425413424" sldId="292"/>
            <ac:spMk id="8" creationId="{FAC0EACC-920C-8DAB-3C82-72BB2DB8F417}"/>
          </ac:spMkLst>
        </pc:spChg>
        <pc:spChg chg="mod">
          <ac:chgData name="Cortez, Sandra - DON" userId="d0023471-7482-4826-aeb3-f7ac48133a0d" providerId="ADAL" clId="{2752E737-1529-4A65-A0AE-84EC71FD1C40}" dt="2024-10-07T15:53:49.778" v="29" actId="1076"/>
          <ac:spMkLst>
            <pc:docMk/>
            <pc:sldMk cId="425413424" sldId="292"/>
            <ac:spMk id="10" creationId="{5C75B409-1DFF-B9B8-3F72-4BDF79FA914D}"/>
          </ac:spMkLst>
        </pc:spChg>
        <pc:spChg chg="mod">
          <ac:chgData name="Cortez, Sandra - DON" userId="d0023471-7482-4826-aeb3-f7ac48133a0d" providerId="ADAL" clId="{2752E737-1529-4A65-A0AE-84EC71FD1C40}" dt="2024-10-07T15:53:57.230" v="30" actId="1076"/>
          <ac:spMkLst>
            <pc:docMk/>
            <pc:sldMk cId="425413424" sldId="292"/>
            <ac:spMk id="11" creationId="{C80267C2-2A51-7A70-95F0-C49A75D9A398}"/>
          </ac:spMkLst>
        </pc:spChg>
        <pc:spChg chg="mod">
          <ac:chgData name="Cortez, Sandra - DON" userId="d0023471-7482-4826-aeb3-f7ac48133a0d" providerId="ADAL" clId="{2752E737-1529-4A65-A0AE-84EC71FD1C40}" dt="2024-10-07T15:53:09.599" v="28" actId="1076"/>
          <ac:spMkLst>
            <pc:docMk/>
            <pc:sldMk cId="425413424" sldId="292"/>
            <ac:spMk id="12" creationId="{F2EE0554-4B11-BFC9-F4CC-37F1E198EBD3}"/>
          </ac:spMkLst>
        </pc:spChg>
        <pc:spChg chg="mod">
          <ac:chgData name="Cortez, Sandra - DON" userId="d0023471-7482-4826-aeb3-f7ac48133a0d" providerId="ADAL" clId="{2752E737-1529-4A65-A0AE-84EC71FD1C40}" dt="2024-10-07T15:52:54.178" v="25" actId="1076"/>
          <ac:spMkLst>
            <pc:docMk/>
            <pc:sldMk cId="425413424" sldId="292"/>
            <ac:spMk id="13" creationId="{4482DB0E-BFC5-6EA0-ED7E-2C1A27B3ADCE}"/>
          </ac:spMkLst>
        </pc:spChg>
      </pc:sldChg>
      <pc:sldChg chg="modSp mod">
        <pc:chgData name="Cortez, Sandra - DON" userId="d0023471-7482-4826-aeb3-f7ac48133a0d" providerId="ADAL" clId="{2752E737-1529-4A65-A0AE-84EC71FD1C40}" dt="2024-10-07T16:26:28.217" v="44" actId="6549"/>
        <pc:sldMkLst>
          <pc:docMk/>
          <pc:sldMk cId="243276671" sldId="304"/>
        </pc:sldMkLst>
        <pc:spChg chg="mod">
          <ac:chgData name="Cortez, Sandra - DON" userId="d0023471-7482-4826-aeb3-f7ac48133a0d" providerId="ADAL" clId="{2752E737-1529-4A65-A0AE-84EC71FD1C40}" dt="2024-10-07T16:26:28.217" v="44" actId="6549"/>
          <ac:spMkLst>
            <pc:docMk/>
            <pc:sldMk cId="243276671" sldId="304"/>
            <ac:spMk id="3" creationId="{155A3E2A-D7FB-166C-898E-BCCEDA7B1A13}"/>
          </ac:spMkLst>
        </pc:spChg>
      </pc:sldChg>
      <pc:sldChg chg="modSp mod">
        <pc:chgData name="Cortez, Sandra - DON" userId="d0023471-7482-4826-aeb3-f7ac48133a0d" providerId="ADAL" clId="{2752E737-1529-4A65-A0AE-84EC71FD1C40}" dt="2024-10-07T16:25:58.360" v="42" actId="6549"/>
        <pc:sldMkLst>
          <pc:docMk/>
          <pc:sldMk cId="2786919965" sldId="305"/>
        </pc:sldMkLst>
        <pc:spChg chg="mod">
          <ac:chgData name="Cortez, Sandra - DON" userId="d0023471-7482-4826-aeb3-f7ac48133a0d" providerId="ADAL" clId="{2752E737-1529-4A65-A0AE-84EC71FD1C40}" dt="2024-10-07T16:25:58.360" v="42" actId="6549"/>
          <ac:spMkLst>
            <pc:docMk/>
            <pc:sldMk cId="2786919965" sldId="305"/>
            <ac:spMk id="2" creationId="{BE829ADF-B0A4-30E0-837F-E4B4E7749C30}"/>
          </ac:spMkLst>
        </pc:spChg>
      </pc:sldChg>
      <pc:sldChg chg="modSp mod">
        <pc:chgData name="Cortez, Sandra - DON" userId="d0023471-7482-4826-aeb3-f7ac48133a0d" providerId="ADAL" clId="{2752E737-1529-4A65-A0AE-84EC71FD1C40}" dt="2024-10-07T16:25:39.996" v="38" actId="6549"/>
        <pc:sldMkLst>
          <pc:docMk/>
          <pc:sldMk cId="569077831" sldId="306"/>
        </pc:sldMkLst>
        <pc:spChg chg="mod">
          <ac:chgData name="Cortez, Sandra - DON" userId="d0023471-7482-4826-aeb3-f7ac48133a0d" providerId="ADAL" clId="{2752E737-1529-4A65-A0AE-84EC71FD1C40}" dt="2024-10-07T16:25:39.996" v="38" actId="6549"/>
          <ac:spMkLst>
            <pc:docMk/>
            <pc:sldMk cId="569077831" sldId="306"/>
            <ac:spMk id="2" creationId="{D2B21694-C7B0-71F6-81CB-6D76838F7E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26648-F114-4402-B049-AA57EA7F20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815FE-BC4D-474E-9AA3-6983BC3D8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5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14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2: Qualifying Information for Projects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section, Super Neighborhoods provide the proposed project’s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address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Ownership information and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Permission to make proposed improvements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if upkeep is required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part of Phase 2, the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Required Documents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 be submitted with the application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Signed letter of permission from owner of the proposed site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Proof of ownership of proposed site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 of proposed 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56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/>
              <a:t>Phase 3: Project Information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Neighborhoods provide the goal and vision of the project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current condition of the proposed site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project’s selection and planning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engagement of the neighborhood and their involvement with the project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Approval from City Departments to conduct the proposed project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Project Timeline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8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29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I would encourage all Super Neighborhood to Please read the complete Super Neighborhood Grants Project Guideline for more in-depth coverage of the requirements.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As applying for grants is a new process for some Super Neighborhoods, we have a quick FAQ that may be helpful.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can we apply?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packages will be accepted beginning January 26th , and due March 1st 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can the project start? When must the project be completed?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funded part of a project can be started only AFTER a notification of application award by the City of Houston has been issued to your organization. The project must be completed and financial supporting documentation submitted by June 28, 2024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is the deadline to submit an application?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deadline to submit an application packet this year is Friday, March 1, 2024, by 5pm.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600"/>
              <a:t>Can the project period be extended beyond the deadline?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600"/>
              <a:t>No. The project must be completed by</a:t>
            </a:r>
            <a:r>
              <a:rPr lang="en-US" sz="18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June 28</a:t>
            </a:r>
            <a:r>
              <a:rPr lang="en-US" sz="1800" kern="100" baseline="30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43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\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65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5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7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37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5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4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10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43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44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/>
              <a:t>Phase 1: General Information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Neighborhood provides basic information that covers  its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Information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name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funds requested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certification signatures from the SNC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815FE-BC4D-474E-9AA3-6983BC3D87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2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SN Grants Program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98598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66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63398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59265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2686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6646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06935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1777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08869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177DF1D-D731-86FC-22F9-00221AD8C2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43" y="440217"/>
            <a:ext cx="9613711" cy="2327086"/>
          </a:xfrm>
          <a:ln w="15875"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4FE67-D925-EFE3-2BA5-C28DA7C03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36976"/>
            <a:ext cx="6867144" cy="2386584"/>
          </a:xfrm>
        </p:spPr>
        <p:txBody>
          <a:bodyPr anchor="b">
            <a:noAutofit/>
          </a:bodyPr>
          <a:lstStyle>
            <a:lvl1pPr algn="l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58524-513B-3FD2-4ED0-CB0CA3A3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7648" y="5971032"/>
            <a:ext cx="3776472" cy="53035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A2A54F-058C-EF24-C892-91614AF2D7E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313A15-57C2-5BD9-DE2B-442792010C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D750DB-651A-3C95-E822-712897C2D5A4}"/>
              </a:ext>
            </a:extLst>
          </p:cNvPr>
          <p:cNvCxnSpPr>
            <a:cxnSpLocks/>
          </p:cNvCxnSpPr>
          <p:nvPr userDrawn="1"/>
        </p:nvCxnSpPr>
        <p:spPr>
          <a:xfrm>
            <a:off x="398366" y="3226467"/>
            <a:ext cx="11395267" cy="44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36281F-EE75-A92A-B85E-00B02B5C0B67}"/>
              </a:ext>
            </a:extLst>
          </p:cNvPr>
          <p:cNvCxnSpPr>
            <a:cxnSpLocks/>
          </p:cNvCxnSpPr>
          <p:nvPr userDrawn="1"/>
        </p:nvCxnSpPr>
        <p:spPr>
          <a:xfrm>
            <a:off x="-11430" y="6165891"/>
            <a:ext cx="6339792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B98AA9-64E2-C5F9-3E90-D02F312EDC52}"/>
              </a:ext>
            </a:extLst>
          </p:cNvPr>
          <p:cNvCxnSpPr>
            <a:cxnSpLocks/>
          </p:cNvCxnSpPr>
          <p:nvPr userDrawn="1"/>
        </p:nvCxnSpPr>
        <p:spPr>
          <a:xfrm>
            <a:off x="10103564" y="6165891"/>
            <a:ext cx="208843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232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0"/>
            <a:ext cx="4370832" cy="2194560"/>
          </a:xfrm>
        </p:spPr>
        <p:txBody>
          <a:bodyPr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A61420-31F3-2DF5-A319-19A8896350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810"/>
            <a:ext cx="4856184" cy="6850379"/>
          </a:xfrm>
          <a:ln w="15875"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185" y="2212849"/>
            <a:ext cx="7335814" cy="4645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023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3021EA-53D8-D6CB-7050-B032AFCC88B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35DC86-F997-BD09-385F-BA6EC4BF2043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0F547-C301-BDA5-1559-47ADEAFE6F0E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84AE7B-6B40-A3A3-876F-FE1947A918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246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picture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66CC86A-5147-8A3A-D69B-E3F6DBACAE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6301" y="928122"/>
            <a:ext cx="3251199" cy="5001754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25296"/>
            <a:ext cx="4718304" cy="164592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898648"/>
            <a:ext cx="4370832" cy="20299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SN Grants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1CC225-384C-A7E8-AFBF-89D35684100D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9E07A8-FF17-EE00-CEAE-9071F30D748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52F90E-8B45-B50A-6BB9-250D96DE376E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915D5E-49E8-33A0-1B5E-9B7880A4BC6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56D179-21F4-E208-F1F2-385E53DC3F0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395159"/>
            <a:ext cx="0" cy="6044326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05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2D5F1B-4B4F-5C42-0EFC-AE54D2C4EC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3A1AE-C2A2-3984-EE25-E51E8DD6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188720"/>
            <a:ext cx="9171432" cy="4480560"/>
          </a:xfrm>
          <a:ln w="15875">
            <a:solidFill>
              <a:schemeClr val="accent1"/>
            </a:solidFill>
          </a:ln>
        </p:spPr>
        <p:txBody>
          <a:bodyPr lIns="365760" bIns="640080"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A141F-6D41-3734-9073-FB0B24ECB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5976" y="5102352"/>
            <a:ext cx="2889504" cy="36576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159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DE488-304D-8F7B-7181-CB5794855926}"/>
              </a:ext>
            </a:extLst>
          </p:cNvPr>
          <p:cNvCxnSpPr>
            <a:cxnSpLocks/>
          </p:cNvCxnSpPr>
          <p:nvPr userDrawn="1"/>
        </p:nvCxnSpPr>
        <p:spPr>
          <a:xfrm>
            <a:off x="1565155" y="1983947"/>
            <a:ext cx="1062684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3152"/>
            <a:ext cx="3227832" cy="9692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36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06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1206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1752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916936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2916936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4068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5838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535838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8AC38C98-F011-6729-EA3D-B9F72D88DBB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744968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1D32DAF-E8E7-6294-0961-BC9CCFB6F41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64438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875650-BD0D-32C5-3819-F8C14365B414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64438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204704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1326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1326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SN Grants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EA677E-8DEA-5E75-BA4B-23D1BA7F8E99}"/>
              </a:ext>
            </a:extLst>
          </p:cNvPr>
          <p:cNvCxnSpPr>
            <a:cxnSpLocks/>
          </p:cNvCxnSpPr>
          <p:nvPr userDrawn="1"/>
        </p:nvCxnSpPr>
        <p:spPr>
          <a:xfrm>
            <a:off x="3866404" y="522548"/>
            <a:ext cx="832559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3319DB-4A46-5428-C6CC-D0751895D66F}"/>
              </a:ext>
            </a:extLst>
          </p:cNvPr>
          <p:cNvCxnSpPr>
            <a:cxnSpLocks/>
          </p:cNvCxnSpPr>
          <p:nvPr userDrawn="1"/>
        </p:nvCxnSpPr>
        <p:spPr>
          <a:xfrm>
            <a:off x="0" y="5757057"/>
            <a:ext cx="850485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2B810B-B523-F767-647B-12432989B2E9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A089CB3-1FD6-52E9-890B-0C5EC799D8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6655" y="5143104"/>
            <a:ext cx="3355345" cy="1252728"/>
          </a:xfrm>
        </p:spPr>
        <p:txBody>
          <a:bodyPr anchor="ctr"/>
          <a:lstStyle>
            <a:lvl1pPr marL="0" indent="0"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187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0672C-3B98-424B-3047-A14FF403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76"/>
            <a:ext cx="5294376" cy="96926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656258F0-1496-C756-9648-B7772E2B1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501" y="1592221"/>
            <a:ext cx="5207000" cy="4292599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99D7D-8B9F-47AD-ACF1-0FAA45069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392" y="740664"/>
            <a:ext cx="5157787" cy="466344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E9DC0-11F7-BF92-00BF-7C7E94670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5392" y="1417320"/>
            <a:ext cx="5157787" cy="2029968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10F4B-383C-979A-7C67-60731A902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392" y="3941064"/>
            <a:ext cx="5183188" cy="466344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58E51B-C92F-F9B7-5D67-2EE0685CC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392" y="4485555"/>
            <a:ext cx="5183188" cy="1197864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76A9B-4626-290B-917F-B57D3512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7E33F-E2CD-B99B-7A79-CDC2550A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SN Grants Program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27C822-3603-1035-6BD5-07AEADAC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816DB4-C374-189A-F1F8-5F1B43EC2B71}"/>
              </a:ext>
            </a:extLst>
          </p:cNvPr>
          <p:cNvCxnSpPr>
            <a:cxnSpLocks/>
          </p:cNvCxnSpPr>
          <p:nvPr userDrawn="1"/>
        </p:nvCxnSpPr>
        <p:spPr>
          <a:xfrm>
            <a:off x="0" y="1037557"/>
            <a:ext cx="609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EC7540-FB09-0AE1-04FF-3706800F4D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439485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9421D4-0B4D-95CB-4FCB-E139DCBAD9BB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446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872" y="4389120"/>
            <a:ext cx="4709160" cy="1645920"/>
          </a:xfrm>
        </p:spPr>
        <p:txBody>
          <a:bodyPr/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728F67-F092-A253-7F58-A329D8F4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2130552"/>
            <a:ext cx="8165592" cy="17556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SN Grants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5CB43-9C58-7065-8F71-3D1335DCA2E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7C51743-4A18-4275-9C86-2A02654EB16B}"/>
              </a:ext>
            </a:extLst>
          </p:cNvPr>
          <p:cNvSpPr/>
          <p:nvPr userDrawn="1"/>
        </p:nvSpPr>
        <p:spPr>
          <a:xfrm>
            <a:off x="1509823" y="1188365"/>
            <a:ext cx="9172353" cy="448126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105206-25D5-CAFF-D01A-6C366A0DDD06}"/>
              </a:ext>
            </a:extLst>
          </p:cNvPr>
          <p:cNvCxnSpPr>
            <a:cxnSpLocks/>
          </p:cNvCxnSpPr>
          <p:nvPr userDrawn="1"/>
        </p:nvCxnSpPr>
        <p:spPr>
          <a:xfrm>
            <a:off x="0" y="5208047"/>
            <a:ext cx="583775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68D0A6-8634-2DEB-AE13-929FDDFD954E}"/>
              </a:ext>
            </a:extLst>
          </p:cNvPr>
          <p:cNvCxnSpPr>
            <a:cxnSpLocks/>
          </p:cNvCxnSpPr>
          <p:nvPr userDrawn="1"/>
        </p:nvCxnSpPr>
        <p:spPr>
          <a:xfrm>
            <a:off x="10546079" y="5220132"/>
            <a:ext cx="1645921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813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731520"/>
            <a:ext cx="5952744" cy="1645920"/>
          </a:xfrm>
        </p:spPr>
        <p:txBody>
          <a:bodyPr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AA6941D-E239-2A54-E6C1-1574E59717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2540" cy="6858000"/>
          </a:xfrm>
          <a:ln w="158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C3332-D605-38F6-7D05-D7B329747768}"/>
              </a:ext>
            </a:extLst>
          </p:cNvPr>
          <p:cNvCxnSpPr>
            <a:cxnSpLocks/>
          </p:cNvCxnSpPr>
          <p:nvPr userDrawn="1"/>
        </p:nvCxnSpPr>
        <p:spPr>
          <a:xfrm>
            <a:off x="4863079" y="4150757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B2C081-8C69-001E-872F-68A1B1E48B94}"/>
              </a:ext>
            </a:extLst>
          </p:cNvPr>
          <p:cNvCxnSpPr>
            <a:cxnSpLocks/>
          </p:cNvCxnSpPr>
          <p:nvPr userDrawn="1"/>
        </p:nvCxnSpPr>
        <p:spPr>
          <a:xfrm>
            <a:off x="4872540" y="5515589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613557-EA43-56E7-5DE1-8A9813B2D7EB}"/>
              </a:ext>
            </a:extLst>
          </p:cNvPr>
          <p:cNvCxnSpPr>
            <a:cxnSpLocks/>
          </p:cNvCxnSpPr>
          <p:nvPr userDrawn="1"/>
        </p:nvCxnSpPr>
        <p:spPr>
          <a:xfrm>
            <a:off x="4872540" y="2766534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CA79F44-DB47-D961-5554-E6CEF0F31D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5545" y="3191256"/>
            <a:ext cx="5953506" cy="7315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8CB894C-EA47-EEFE-AB8C-A9B9B10E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4782" y="4498848"/>
            <a:ext cx="5953506" cy="7315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C09B13-9367-B435-A76A-9DBB1332FC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94782" y="5797296"/>
            <a:ext cx="5953506" cy="7315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720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66344"/>
            <a:ext cx="3236976" cy="99669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84448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83096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28048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0936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584448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83096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8048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0664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85032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01968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46336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26C148-CFEE-21C0-96F3-EBC299FD2285}"/>
              </a:ext>
            </a:extLst>
          </p:cNvPr>
          <p:cNvCxnSpPr>
            <a:cxnSpLocks/>
          </p:cNvCxnSpPr>
          <p:nvPr userDrawn="1"/>
        </p:nvCxnSpPr>
        <p:spPr>
          <a:xfrm>
            <a:off x="6585357" y="2355475"/>
            <a:ext cx="1925203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BFA673-0676-EDA2-B7AA-6FA05B486C17}"/>
              </a:ext>
            </a:extLst>
          </p:cNvPr>
          <p:cNvCxnSpPr>
            <a:cxnSpLocks/>
          </p:cNvCxnSpPr>
          <p:nvPr userDrawn="1"/>
        </p:nvCxnSpPr>
        <p:spPr>
          <a:xfrm>
            <a:off x="9628632" y="2361693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B0A4BB-506D-F90C-BF18-B86999FDC27A}"/>
              </a:ext>
            </a:extLst>
          </p:cNvPr>
          <p:cNvCxnSpPr>
            <a:cxnSpLocks/>
          </p:cNvCxnSpPr>
          <p:nvPr userDrawn="1"/>
        </p:nvCxnSpPr>
        <p:spPr>
          <a:xfrm>
            <a:off x="729735" y="235472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4F1002-8ECA-FF8D-84D1-D74BB9C00127}"/>
              </a:ext>
            </a:extLst>
          </p:cNvPr>
          <p:cNvCxnSpPr>
            <a:cxnSpLocks/>
          </p:cNvCxnSpPr>
          <p:nvPr userDrawn="1"/>
        </p:nvCxnSpPr>
        <p:spPr>
          <a:xfrm>
            <a:off x="3672459" y="234911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SN Grants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0493A2-A97C-AF3D-B912-358EF45F61BD}"/>
              </a:ext>
            </a:extLst>
          </p:cNvPr>
          <p:cNvCxnSpPr>
            <a:cxnSpLocks/>
          </p:cNvCxnSpPr>
          <p:nvPr userDrawn="1"/>
        </p:nvCxnSpPr>
        <p:spPr>
          <a:xfrm>
            <a:off x="3866404" y="929468"/>
            <a:ext cx="832559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5BFB79-CBB3-07C6-9054-B6A67EB74CD0}"/>
              </a:ext>
            </a:extLst>
          </p:cNvPr>
          <p:cNvCxnSpPr>
            <a:cxnSpLocks/>
          </p:cNvCxnSpPr>
          <p:nvPr userDrawn="1"/>
        </p:nvCxnSpPr>
        <p:spPr>
          <a:xfrm>
            <a:off x="0" y="39708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D070E1-5B92-2362-47F1-B8BCB4EFFA4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930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192024"/>
            <a:ext cx="8165592" cy="722376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1852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24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0704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31">
            <a:extLst>
              <a:ext uri="{FF2B5EF4-FFF2-40B4-BE49-F238E27FC236}">
                <a16:creationId xmlns:a16="http://schemas.microsoft.com/office/drawing/2014/main" id="{19E34216-9950-3FAF-F3B8-AB91DE9262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01852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3F46F42-C5D7-B0CE-E3C5-46117B70A93B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978408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01F58CE-C433-DC58-1D16-405DC2D82D88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1060704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62764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853036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921616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D8E671C2-9C83-AF2B-0C7A-D8CE142046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62764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E0C8150-95EC-3B89-D427-0C4AD56ABB9E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3839320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B6CA730-8E8F-2283-CFDB-358748B1ED30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3921616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41853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732125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800705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31">
            <a:extLst>
              <a:ext uri="{FF2B5EF4-FFF2-40B4-BE49-F238E27FC236}">
                <a16:creationId xmlns:a16="http://schemas.microsoft.com/office/drawing/2014/main" id="{385AF281-7DED-566C-E62C-76BBF2A795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41853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1C2E707-78B6-51F1-8B2D-EA2147D58C21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6718409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E91D85A-CBAB-980E-5BD9-3BCF8CEAC7EA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800705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85057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75329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43909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31">
            <a:extLst>
              <a:ext uri="{FF2B5EF4-FFF2-40B4-BE49-F238E27FC236}">
                <a16:creationId xmlns:a16="http://schemas.microsoft.com/office/drawing/2014/main" id="{5993608C-B818-3AD4-B4D3-28D2DF627D0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85057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0E307E95-A0E7-5F5C-DFF3-F33EF29FFC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561613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93D6B271-D0F0-7CDA-BE9D-BD03B6C47BA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643909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SN Grants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211C01-E0D3-34B5-C635-7ED6C7C89E9C}"/>
              </a:ext>
            </a:extLst>
          </p:cNvPr>
          <p:cNvCxnSpPr>
            <a:cxnSpLocks/>
          </p:cNvCxnSpPr>
          <p:nvPr userDrawn="1"/>
        </p:nvCxnSpPr>
        <p:spPr>
          <a:xfrm>
            <a:off x="0" y="330022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4CCE68-630E-A4CE-AF43-3FB81EADDF2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42465"/>
            <a:ext cx="11395267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0AA902-F568-9A37-2C1B-1E3659DBE780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4CF9AA-8029-6D34-457C-9FC583E8DF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CAFEB8-8359-AC67-8760-CFF0FC604D80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E393C7-F0CA-6CFE-7A57-82D059DF9D96}"/>
              </a:ext>
            </a:extLst>
          </p:cNvPr>
          <p:cNvCxnSpPr>
            <a:cxnSpLocks/>
          </p:cNvCxnSpPr>
          <p:nvPr userDrawn="1"/>
        </p:nvCxnSpPr>
        <p:spPr>
          <a:xfrm>
            <a:off x="0" y="5915157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972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1005840"/>
            <a:ext cx="7187184" cy="4251960"/>
          </a:xfrm>
        </p:spPr>
        <p:txBody>
          <a:bodyPr anchor="b"/>
          <a:lstStyle>
            <a:lvl1pPr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E3754CA-7CD5-66C6-9A94-42B6D2AEC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832" y="5312664"/>
            <a:ext cx="2889504" cy="365760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7150B01-E47B-1FE6-D289-46641618F6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37714" y="1028362"/>
            <a:ext cx="2451100" cy="4800597"/>
          </a:xfrm>
          <a:ln w="158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SN Grants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C5A325-67B4-EB21-61D9-11A62C1149D0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66DF71-8DDC-0AE8-6067-6C8BDF66AEE6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53E1C8-4CA4-75B1-C371-4A379986E7A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4A3361-4A2D-2ED2-946A-46EA9B3FCC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1A3AD-F519-2787-F127-4698F8E5CA39}"/>
              </a:ext>
            </a:extLst>
          </p:cNvPr>
          <p:cNvCxnSpPr>
            <a:cxnSpLocks/>
          </p:cNvCxnSpPr>
          <p:nvPr userDrawn="1"/>
        </p:nvCxnSpPr>
        <p:spPr>
          <a:xfrm>
            <a:off x="0" y="5516519"/>
            <a:ext cx="914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5322AF-E7A0-773B-0886-72337FA4AC8E}"/>
              </a:ext>
            </a:extLst>
          </p:cNvPr>
          <p:cNvCxnSpPr>
            <a:cxnSpLocks/>
            <a:stCxn id="19" idx="3"/>
          </p:cNvCxnSpPr>
          <p:nvPr userDrawn="1"/>
        </p:nvCxnSpPr>
        <p:spPr>
          <a:xfrm>
            <a:off x="3831336" y="5495544"/>
            <a:ext cx="83606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4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CCC7076-FFA4-750E-431A-0BE2B1B6F2E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7796" y="1652080"/>
            <a:ext cx="4406901" cy="3124681"/>
          </a:xfrm>
          <a:ln w="158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F410FA-6919-A95F-E465-F3650BC704A5}"/>
              </a:ext>
            </a:extLst>
          </p:cNvPr>
          <p:cNvCxnSpPr>
            <a:cxnSpLocks/>
          </p:cNvCxnSpPr>
          <p:nvPr userDrawn="1"/>
        </p:nvCxnSpPr>
        <p:spPr>
          <a:xfrm>
            <a:off x="0" y="1037308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6D016C-FD2C-0B4B-A727-8A7CAF4A9846}"/>
              </a:ext>
            </a:extLst>
          </p:cNvPr>
          <p:cNvCxnSpPr>
            <a:cxnSpLocks/>
          </p:cNvCxnSpPr>
          <p:nvPr userDrawn="1"/>
        </p:nvCxnSpPr>
        <p:spPr>
          <a:xfrm flipV="1">
            <a:off x="5476731" y="1037308"/>
            <a:ext cx="0" cy="54021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79FE8F-AD7E-5CA6-4AC2-165DA0C9BEF5}"/>
              </a:ext>
            </a:extLst>
          </p:cNvPr>
          <p:cNvCxnSpPr>
            <a:cxnSpLocks/>
          </p:cNvCxnSpPr>
          <p:nvPr userDrawn="1"/>
        </p:nvCxnSpPr>
        <p:spPr>
          <a:xfrm flipV="1">
            <a:off x="8792556" y="1027906"/>
            <a:ext cx="0" cy="541157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AA6A48-79F7-A000-AA19-3EB390EBAFAF}"/>
              </a:ext>
            </a:extLst>
          </p:cNvPr>
          <p:cNvCxnSpPr>
            <a:cxnSpLocks/>
          </p:cNvCxnSpPr>
          <p:nvPr userDrawn="1"/>
        </p:nvCxnSpPr>
        <p:spPr>
          <a:xfrm>
            <a:off x="5476731" y="3833413"/>
            <a:ext cx="671526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2FB9E0-941D-A849-6C69-C8A3BDD784D2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8" y="54864"/>
            <a:ext cx="11256264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483" y="1802860"/>
            <a:ext cx="2843784" cy="18273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9E7CC0C-0A82-6C16-C499-CE38E6A5E1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4474" y="1802860"/>
            <a:ext cx="2843784" cy="18273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7CEC54D-1FD6-3F78-8B9D-D145F9B1C3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4474" y="1279472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61EC6ED-86B0-89B9-F4F3-A17A7F150D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23483" y="1278001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D51AA82-3529-805D-5461-E1C5DC523E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23483" y="4599432"/>
            <a:ext cx="2843784" cy="16459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2A58E13-B509-86DD-D9FA-FE6B76B706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634474" y="4599432"/>
            <a:ext cx="2843784" cy="16459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3275BA4-1A29-81A8-890F-A2019D6AD1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34474" y="4078224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97742C31-A952-F092-74D6-5D432DBE49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23483" y="4078224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AF03A42-3FAC-6EF4-3C19-01EADE20F3D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207008" y="5788152"/>
            <a:ext cx="3858768" cy="53246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0">
            <a:extLst>
              <a:ext uri="{FF2B5EF4-FFF2-40B4-BE49-F238E27FC236}">
                <a16:creationId xmlns:a16="http://schemas.microsoft.com/office/drawing/2014/main" id="{D4A2DF13-0ACD-F5E4-200D-EF0469F75D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7008" y="5266944"/>
            <a:ext cx="3858768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7B805FCC-6D7A-F1CC-3B04-A84A068DBB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95176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FEE3F2FF-41FC-A05B-F6EB-A97A7D1B0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695176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271E6249-39AB-A674-474B-129F0FC28F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3608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1743218C-8B3C-DC33-5CD2-D82FA77A52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3608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6018CAD3-E7B7-16B7-5631-0C3F7C38C5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8640" y="5330952"/>
            <a:ext cx="512064" cy="512064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5405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86717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0F0B75-DD75-7194-E40A-3AA5DD203B15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85F28-9AE2-01CA-E801-96F2F2ACC4FE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3A0F7-4877-4804-831D-E094CB4C49B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1673352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307592"/>
            <a:ext cx="7598664" cy="1197864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160F9ED-11F2-C22D-919C-AD28524B13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512" y="3452264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C5B491A-910D-96D7-7910-D672B631333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123102" y="3086504"/>
            <a:ext cx="7598664" cy="1197864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7845D54-C197-EEDA-099F-45ED6EC80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5288457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0C50B6-D96C-CEAF-4897-329D7DBC41E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4922697"/>
            <a:ext cx="7598664" cy="1197864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A273E5-D639-4F22-9056-01A62C38E224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6F1646-E658-90F3-D203-86B50D2F5DE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93165-641B-DB78-F1A5-573C6041DE9A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121FCC-C1AD-FD70-0727-3D611AEFAA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890A2E-4E9B-29B4-124F-FBBCB462EB7C}"/>
              </a:ext>
            </a:extLst>
          </p:cNvPr>
          <p:cNvCxnSpPr>
            <a:cxnSpLocks/>
          </p:cNvCxnSpPr>
          <p:nvPr userDrawn="1"/>
        </p:nvCxnSpPr>
        <p:spPr>
          <a:xfrm>
            <a:off x="398366" y="2767098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56AAD6-732C-A795-FCB1-69CE94E3F1C4}"/>
              </a:ext>
            </a:extLst>
          </p:cNvPr>
          <p:cNvCxnSpPr>
            <a:cxnSpLocks/>
          </p:cNvCxnSpPr>
          <p:nvPr userDrawn="1"/>
        </p:nvCxnSpPr>
        <p:spPr>
          <a:xfrm>
            <a:off x="398366" y="4603773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162417-AD43-4C6C-A3F2-EC7D979B70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348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A4D4F6-5B85-FBD0-E507-B32E94BF2066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666C5-50ED-BD11-EBB3-5068C0F8FE27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EAF0B87-8A17-7C9D-202E-F0AC8A92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766325D-8175-9B95-4BB6-87E3195AAD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2155720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F9AFE21-B015-59CC-B869-6CA584CD8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283336"/>
            <a:ext cx="7598664" cy="2211112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1CCD754-FDAD-02A0-CC23-AE197F4DA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4856116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DA3CBCD-145A-E531-00B6-F66E3BB91D3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3983732"/>
            <a:ext cx="7598664" cy="2211112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8C7A88B-B5E6-DF17-298C-3F1D6F2B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6BF98F2-CC55-EA67-AFEB-3B9BDA92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80D6DCDD-07F4-F7F0-12E1-CAF3B5CC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2471" y="6517634"/>
            <a:ext cx="950260" cy="274320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26EBCF-823D-784A-BF8D-A377758CEB8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6E25F4-4D19-CCBB-9F09-7369C86AAD57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A4D074-D2CA-D6E0-115B-1CEDA471F0F3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039A31-257E-2036-4142-307DD91B05C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39C06B9-E1A2-A881-C800-86FBB69963F9}"/>
              </a:ext>
            </a:extLst>
          </p:cNvPr>
          <p:cNvCxnSpPr>
            <a:cxnSpLocks/>
          </p:cNvCxnSpPr>
          <p:nvPr userDrawn="1"/>
        </p:nvCxnSpPr>
        <p:spPr>
          <a:xfrm>
            <a:off x="398366" y="3739090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DBBDAB-1770-6117-02A2-DF798EAD6320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85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77913A3-071A-44D9-E59A-B9C86D99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67C02-F658-3749-9924-99BDA9C1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120C0-232E-AD3B-138D-B65A7AD49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0ABD4-B26A-0940-A80F-399F8FCA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4864F6-8550-2BFC-DC03-2BB296DF2E9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95A92E-7815-7546-3201-42AEFA654F4C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F23430-1681-F3A4-F071-7C338746014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B44D2F-F976-B752-100E-E994C9F020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4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6916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6309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538B533-C472-2C11-B24F-ADED468F27AC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BB134A-1B0C-D785-FD0B-28D508036EC4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ECDE8A-E0CA-57A3-0EA9-52ADDE538EFA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46BCAE-0C80-ACA5-E3FB-62B975243AA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7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2D8A00-FCFB-B7E1-A456-C70038C1502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44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78258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3650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SN Grants Program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1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65" r:id="rId14"/>
    <p:sldLayoutId id="2147484066" r:id="rId15"/>
    <p:sldLayoutId id="2147484067" r:id="rId16"/>
    <p:sldLayoutId id="2147484068" r:id="rId17"/>
    <p:sldLayoutId id="2147484069" r:id="rId18"/>
    <p:sldLayoutId id="2147484070" r:id="rId19"/>
    <p:sldLayoutId id="2147484071" r:id="rId20"/>
    <p:sldLayoutId id="2147484072" r:id="rId21"/>
    <p:sldLayoutId id="2147484073" r:id="rId22"/>
    <p:sldLayoutId id="2147484074" r:id="rId23"/>
    <p:sldLayoutId id="2147484075" r:id="rId24"/>
    <p:sldLayoutId id="2147484076" r:id="rId25"/>
    <p:sldLayoutId id="2147483668" r:id="rId26"/>
    <p:sldLayoutId id="2147483669" r:id="rId27"/>
    <p:sldLayoutId id="2147483667" r:id="rId28"/>
    <p:sldLayoutId id="2147483666" r:id="rId29"/>
    <p:sldLayoutId id="2147483664" r:id="rId30"/>
    <p:sldLayoutId id="2147483671" r:id="rId31"/>
    <p:sldLayoutId id="2147483654" r:id="rId3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11.m4a"/><Relationship Id="rId7" Type="http://schemas.openxmlformats.org/officeDocument/2006/relationships/slideLayout" Target="../slideLayouts/slideLayout24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microsoft.com/office/2007/relationships/media" Target="../media/media14.m4a"/><Relationship Id="rId5" Type="http://schemas.microsoft.com/office/2007/relationships/media" Target="../media/media13.m4a"/><Relationship Id="rId4" Type="http://schemas.microsoft.com/office/2007/relationships/media" Target="../media/media12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houstontx.gov/superneighborhoods/index.html" TargetMode="Externa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hyperlink" Target="https://en.wikipedia.org/wiki/Politics_of_Houston" TargetMode="External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B1341B-74CE-99E1-8A79-DB717AB6E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SN Grants Program 2025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1867331-230D-9C0A-257F-D767A3E56A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 presentation by Mayor’s Assistance Office 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71139-DC59-906D-6F8F-EA372AD2F4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99" t="26609" r="32563" b="36463"/>
          <a:stretch/>
        </p:blipFill>
        <p:spPr>
          <a:xfrm>
            <a:off x="4341756" y="506539"/>
            <a:ext cx="3091857" cy="196995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87DA75-56FE-CF3D-7054-D2B61FDF20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4" end="3772.49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93" y="81420"/>
            <a:ext cx="257452" cy="25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0"/>
    </mc:Choice>
    <mc:Fallback xmlns="">
      <p:transition spd="slow" advTm="1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9ADF-B0A4-30E0-837F-E4B4E7749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Phase II: Qualifying Information for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BAD0E-6A1A-FAB5-27F5-01577C030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address </a:t>
            </a:r>
          </a:p>
          <a:p>
            <a:r>
              <a:rPr lang="en-US" dirty="0"/>
              <a:t>Ownership information</a:t>
            </a:r>
          </a:p>
          <a:p>
            <a:r>
              <a:rPr lang="en-US" dirty="0"/>
              <a:t>Permission </a:t>
            </a:r>
          </a:p>
          <a:p>
            <a:r>
              <a:rPr lang="en-US" dirty="0"/>
              <a:t>Upkeep/Maintenance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Required Documents </a:t>
            </a:r>
          </a:p>
          <a:p>
            <a:r>
              <a:rPr lang="en-US" dirty="0"/>
              <a:t>Signed letter of permission from owner of the proposed site</a:t>
            </a:r>
          </a:p>
          <a:p>
            <a:r>
              <a:rPr lang="en-US" dirty="0"/>
              <a:t>Proof of ownership of proposed site</a:t>
            </a:r>
          </a:p>
          <a:p>
            <a:r>
              <a:rPr lang="en-US" dirty="0"/>
              <a:t>Photo of proposed site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248D8EB-B314-5CE5-E482-F4391B0BF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3A421-90B3-B725-EEA3-A09B198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620C3-BC73-34DE-6FB2-66B34AA5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0D38E-600C-C9F6-D487-024E75A29229}"/>
              </a:ext>
            </a:extLst>
          </p:cNvPr>
          <p:cNvSpPr txBox="1"/>
          <p:nvPr/>
        </p:nvSpPr>
        <p:spPr>
          <a:xfrm>
            <a:off x="10403766" y="5781901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Slide</a:t>
            </a:r>
          </a:p>
          <a:p>
            <a:pPr algn="ctr"/>
            <a:r>
              <a:rPr lang="en-US" dirty="0"/>
              <a:t> Click Here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01745F-0237-B49F-033A-22176AD328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6" end="1542.81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31" y="0"/>
            <a:ext cx="225468" cy="22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71"/>
    </mc:Choice>
    <mc:Fallback xmlns="">
      <p:transition spd="slow" advTm="33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1694-C7B0-71F6-81CB-6D76838F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0"/>
            <a:ext cx="6613598" cy="2194560"/>
          </a:xfrm>
        </p:spPr>
        <p:txBody>
          <a:bodyPr/>
          <a:lstStyle/>
          <a:p>
            <a:r>
              <a:rPr lang="en-US" sz="5400" dirty="0"/>
              <a:t>Phase III: Project Information</a:t>
            </a:r>
          </a:p>
        </p:txBody>
      </p:sp>
      <p:pic>
        <p:nvPicPr>
          <p:cNvPr id="6" name="Picture Placeholder 5" descr="Crowd of people">
            <a:extLst>
              <a:ext uri="{FF2B5EF4-FFF2-40B4-BE49-F238E27FC236}">
                <a16:creationId xmlns:a16="http://schemas.microsoft.com/office/drawing/2014/main" id="{36C87D7B-D6B6-7161-CA53-68FF41F95C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33340" r="33340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B3B41-4C09-5673-191C-55C331F3F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 and vision</a:t>
            </a:r>
          </a:p>
          <a:p>
            <a:r>
              <a:rPr lang="en-US" dirty="0"/>
              <a:t>Selection and Planning</a:t>
            </a:r>
          </a:p>
          <a:p>
            <a:r>
              <a:rPr lang="en-US" dirty="0"/>
              <a:t>Community Engagement</a:t>
            </a:r>
          </a:p>
          <a:p>
            <a:r>
              <a:rPr lang="en-US" dirty="0"/>
              <a:t>City Departments Approval </a:t>
            </a:r>
          </a:p>
          <a:p>
            <a:r>
              <a:rPr lang="en-US" dirty="0"/>
              <a:t>Timeline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99506-3481-8A33-6FC6-45CAF8472A5C}"/>
              </a:ext>
            </a:extLst>
          </p:cNvPr>
          <p:cNvSpPr txBox="1"/>
          <p:nvPr/>
        </p:nvSpPr>
        <p:spPr>
          <a:xfrm>
            <a:off x="10403766" y="5781901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Slide</a:t>
            </a:r>
          </a:p>
          <a:p>
            <a:pPr algn="ctr"/>
            <a:r>
              <a:rPr lang="en-US" dirty="0"/>
              <a:t> Click Here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9FF691-D3E4-A347-48DF-CE89A4435C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6" end="305.71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8" y="52876"/>
            <a:ext cx="232775" cy="2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7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2"/>
    </mc:Choice>
    <mc:Fallback xmlns=""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EB5D-C504-369F-0181-B4054907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9CBDF-8587-28A0-CAD5-7A42FF722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Please consult the complete Super Neighborhood Grants Project Guideline for more in-depth coverage of the requirements.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41990-F92B-71BE-C206-FC1157F6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t>12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086353-5676-19E6-895A-6E5719BD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7AC2FFE-50C5-9217-F17B-6F445151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A312B-09C6-D9BA-E24D-A7F1FF799EB8}"/>
              </a:ext>
            </a:extLst>
          </p:cNvPr>
          <p:cNvSpPr txBox="1"/>
          <p:nvPr/>
        </p:nvSpPr>
        <p:spPr>
          <a:xfrm>
            <a:off x="10804330" y="5790779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Slide</a:t>
            </a:r>
          </a:p>
          <a:p>
            <a:pPr algn="ctr"/>
            <a:r>
              <a:rPr lang="en-US" dirty="0"/>
              <a:t> Click Here</a:t>
            </a:r>
          </a:p>
        </p:txBody>
      </p:sp>
      <p:pic>
        <p:nvPicPr>
          <p:cNvPr id="13" name="beg.">
            <a:hlinkClick r:id="" action="ppaction://media"/>
            <a:extLst>
              <a:ext uri="{FF2B5EF4-FFF2-40B4-BE49-F238E27FC236}">
                <a16:creationId xmlns:a16="http://schemas.microsoft.com/office/drawing/2014/main" id="{8BA987D4-FA17-2BA0-22CD-BA6993745C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6" end="592.789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43" y="44374"/>
            <a:ext cx="145031" cy="145031"/>
          </a:xfrm>
          <a:prstGeom prst="rect">
            <a:avLst/>
          </a:prstGeom>
        </p:spPr>
      </p:pic>
      <p:pic>
        <p:nvPicPr>
          <p:cNvPr id="16" name="BULLET 2">
            <a:hlinkClick r:id="" action="ppaction://media"/>
            <a:extLst>
              <a:ext uri="{FF2B5EF4-FFF2-40B4-BE49-F238E27FC236}">
                <a16:creationId xmlns:a16="http://schemas.microsoft.com/office/drawing/2014/main" id="{F6D9F2B8-E83C-DC20-E37C-E5CA00D198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889" end="1532.15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606" y="48662"/>
            <a:ext cx="145031" cy="145031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AB3B3B-40BB-0AA9-98CA-A4E521C55A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541" end="17492.84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6669" y="44373"/>
            <a:ext cx="145031" cy="145031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3A9BEF-06EE-1ED4-D80B-4E830DB5D4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157" end="1081.997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699" y="44373"/>
            <a:ext cx="145031" cy="14503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CD0C55-E779-367E-AA4A-8D44CC5F3E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481" end="1556.519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077" y="49589"/>
            <a:ext cx="145031" cy="14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8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7818"/>
    </mc:Choice>
    <mc:Fallback>
      <p:transition spd="slow" advClick="0" advTm="77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9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303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59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3F36-81D0-6B02-A324-315BEB5BD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Felix Titling" panose="020F0502020204030204" pitchFamily="34" charset="0"/>
                <a:cs typeface="Felix Titling" panose="020F0502020204030204" pitchFamily="34" charset="0"/>
              </a:rPr>
              <a:t>FAQ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653577-4B34-95A2-710B-1580852F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can we apply?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packages will be accepted beginning October 7th through November 29th. </a:t>
            </a:r>
          </a:p>
          <a:p>
            <a:pPr marL="283464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can the project start? When must the project be completed?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funded part of a project can be started only </a:t>
            </a: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notification of application award by the City of Houston has been issued to your organization. The project must be </a:t>
            </a: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completed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financial supporting documentation submitted by June 2, 2025 </a:t>
            </a:r>
          </a:p>
          <a:p>
            <a:pPr marL="283464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is the deadline to submit an application?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deadline to submit an application packet this year is Friday, November 29, 2024, by 5pm.</a:t>
            </a:r>
          </a:p>
          <a:p>
            <a:pPr marL="283464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7D96E2-CFC2-D9C7-9D93-34CF4E4D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AB8C7-9C66-B919-A228-78E31C85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1C962-E1A1-9F72-9DC0-11EE1CD2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0D77E-D2DB-AE03-165A-91EB51977E7E}"/>
              </a:ext>
            </a:extLst>
          </p:cNvPr>
          <p:cNvSpPr txBox="1"/>
          <p:nvPr/>
        </p:nvSpPr>
        <p:spPr>
          <a:xfrm>
            <a:off x="10403766" y="5781901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Slide</a:t>
            </a:r>
          </a:p>
          <a:p>
            <a:pPr algn="ctr"/>
            <a:r>
              <a:rPr lang="en-US" dirty="0"/>
              <a:t> Click Here</a:t>
            </a:r>
          </a:p>
        </p:txBody>
      </p:sp>
    </p:spTree>
    <p:extLst>
      <p:ext uri="{BB962C8B-B14F-4D97-AF65-F5344CB8AC3E}">
        <p14:creationId xmlns:p14="http://schemas.microsoft.com/office/powerpoint/2010/main" val="904965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3F36-81D0-6B02-A324-315BEB5BD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Felix Titling" panose="020F0502020204030204" pitchFamily="34" charset="0"/>
                <a:cs typeface="Felix Titling" panose="020F0502020204030204" pitchFamily="34" charset="0"/>
              </a:rPr>
              <a:t>FAQ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653577-4B34-95A2-710B-1580852F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the project period be extended beyond the deadline?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No. The project must be completed by June 2</a:t>
            </a:r>
            <a:r>
              <a:rPr lang="en-US" sz="2000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Funding for this grant is provided through City funds and we must adhere to the city fiscal budget year which ends in June. </a:t>
            </a:r>
          </a:p>
          <a:p>
            <a:pPr marL="283464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already have a vendor number; do we need to reapply?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No. If you have previously registered with the City of Houston and have a vendor number, please </a:t>
            </a: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New Supplier Registration link to avoid duplication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7D96E2-CFC2-D9C7-9D93-34CF4E4D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AB8C7-9C66-B919-A228-78E31C85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1C962-E1A1-9F72-9DC0-11EE1CD2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CD8804-E139-4C70-5585-FC87E89A9A12}"/>
              </a:ext>
            </a:extLst>
          </p:cNvPr>
          <p:cNvSpPr txBox="1"/>
          <p:nvPr/>
        </p:nvSpPr>
        <p:spPr>
          <a:xfrm>
            <a:off x="10403766" y="5781901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Next Slide</a:t>
            </a:r>
          </a:p>
          <a:p>
            <a:pPr algn="ctr"/>
            <a:r>
              <a:rPr lang="en-US"/>
              <a:t> Click Here</a:t>
            </a:r>
          </a:p>
        </p:txBody>
      </p:sp>
    </p:spTree>
    <p:extLst>
      <p:ext uri="{BB962C8B-B14F-4D97-AF65-F5344CB8AC3E}">
        <p14:creationId xmlns:p14="http://schemas.microsoft.com/office/powerpoint/2010/main" val="2293986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8761-2537-7A8E-AAF5-0200BA27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22" name="Picture Placeholder 21" descr="Houston City Hall with a clock and a pool">
            <a:extLst>
              <a:ext uri="{FF2B5EF4-FFF2-40B4-BE49-F238E27FC236}">
                <a16:creationId xmlns:a16="http://schemas.microsoft.com/office/drawing/2014/main" id="{50C47D4E-EF09-7D35-A2DF-6D52D3F366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3359" r="23359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6928F1-4E3C-0C3A-F853-910AF3D194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MAYOR’S ASSISTANCE Office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7C030C-4EF2-A28B-3096-012353B7BA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SANDRA.CORTEZ@HOUSTONTX.GOV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8DB40D-F8D7-F5E6-8321-4297667541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7"/>
              </a:rPr>
              <a:t>https://www.houstontx.gov/superneighborhoods/index.html</a:t>
            </a: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A04EFF-8274-A13F-0CC7-69A298062C6D}"/>
              </a:ext>
            </a:extLst>
          </p:cNvPr>
          <p:cNvSpPr txBox="1"/>
          <p:nvPr/>
        </p:nvSpPr>
        <p:spPr>
          <a:xfrm>
            <a:off x="0" y="6858000"/>
            <a:ext cx="4872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en.wikipedia.org/wiki/Politics_of_Housto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8FCBCC-8C58-05C7-D3D0-55B232A6FE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8" end="1272.086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32" y="104849"/>
            <a:ext cx="214009" cy="2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0"/>
    </mc:Choice>
    <mc:Fallback xmlns="">
      <p:transition spd="slow" advTm="2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BBD9FBF-BDEA-E2A9-5AC0-F365EF1CA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pic>
        <p:nvPicPr>
          <p:cNvPr id="8" name="Picture Placeholder 7" descr="A building with a fountain and trees&#10;&#10;Description automatically generated">
            <a:extLst>
              <a:ext uri="{FF2B5EF4-FFF2-40B4-BE49-F238E27FC236}">
                <a16:creationId xmlns:a16="http://schemas.microsoft.com/office/drawing/2014/main" id="{7A6D53A9-BE84-0829-87E5-C3A9F4F8E4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784" r="8784"/>
          <a:stretch>
            <a:fillRect/>
          </a:stretch>
        </p:blipFill>
        <p:spPr/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B69E8E6-9D16-D9E3-B5C1-6F6E6588BF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833292"/>
              </p:ext>
            </p:extLst>
          </p:nvPr>
        </p:nvGraphicFramePr>
        <p:xfrm>
          <a:off x="4856163" y="2212975"/>
          <a:ext cx="7335836" cy="4645025"/>
        </p:xfrm>
        <a:graphic>
          <a:graphicData uri="http://schemas.openxmlformats.org/drawingml/2006/table">
            <a:tbl>
              <a:tblPr firstRow="1" bandRow="1"/>
              <a:tblGrid>
                <a:gridCol w="797877">
                  <a:extLst>
                    <a:ext uri="{9D8B030D-6E8A-4147-A177-3AD203B41FA5}">
                      <a16:colId xmlns:a16="http://schemas.microsoft.com/office/drawing/2014/main" val="1680321436"/>
                    </a:ext>
                  </a:extLst>
                </a:gridCol>
                <a:gridCol w="6537959">
                  <a:extLst>
                    <a:ext uri="{9D8B030D-6E8A-4147-A177-3AD203B41FA5}">
                      <a16:colId xmlns:a16="http://schemas.microsoft.com/office/drawing/2014/main" val="1621479666"/>
                    </a:ext>
                  </a:extLst>
                </a:gridCol>
              </a:tblGrid>
              <a:tr h="9290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Felix Titling" panose="020F0502020204030204" pitchFamily="34" charset="0"/>
                          <a:cs typeface="Felix Titling" panose="020F0502020204030204" pitchFamily="34" charset="0"/>
                        </a:rPr>
                        <a:t>Super Neighborhood Grants Program 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8244635"/>
                  </a:ext>
                </a:extLst>
              </a:tr>
              <a:tr h="9290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Felix Titling" panose="020F0502020204030204" pitchFamily="34" charset="0"/>
                          <a:cs typeface="Felix Titling" panose="020F0502020204030204" pitchFamily="34" charset="0"/>
                        </a:rPr>
                        <a:t>Special Note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0913436"/>
                  </a:ext>
                </a:extLst>
              </a:tr>
              <a:tr h="92900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+mj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Felix Titling" panose="020F0502020204030204" pitchFamily="34" charset="0"/>
                          <a:cs typeface="Felix Titling" panose="020F0502020204030204" pitchFamily="34" charset="0"/>
                        </a:rPr>
                        <a:t>timeline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392374"/>
                  </a:ext>
                </a:extLst>
              </a:tr>
              <a:tr h="92900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+mj-lt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Felix Titling" panose="020F0502020204030204" pitchFamily="34" charset="0"/>
                          <a:cs typeface="Felix Titling" panose="020F0502020204030204" pitchFamily="34" charset="0"/>
                        </a:rPr>
                        <a:t>Process to apply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282632"/>
                  </a:ext>
                </a:extLst>
              </a:tr>
              <a:tr h="9290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Felix Titling" panose="020F0502020204030204" pitchFamily="34" charset="0"/>
                          <a:cs typeface="Felix Titling" panose="020F0502020204030204" pitchFamily="34" charset="0"/>
                        </a:rPr>
                        <a:t>Application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90953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438C82-01F0-443D-EC2C-7D3407852A28}"/>
              </a:ext>
            </a:extLst>
          </p:cNvPr>
          <p:cNvSpPr txBox="1"/>
          <p:nvPr/>
        </p:nvSpPr>
        <p:spPr>
          <a:xfrm>
            <a:off x="10685962" y="6086885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Next Slide</a:t>
            </a:r>
          </a:p>
          <a:p>
            <a:pPr algn="ctr"/>
            <a:r>
              <a:rPr lang="en-US"/>
              <a:t> Click Here</a:t>
            </a:r>
          </a:p>
        </p:txBody>
      </p:sp>
    </p:spTree>
    <p:extLst>
      <p:ext uri="{BB962C8B-B14F-4D97-AF65-F5344CB8AC3E}">
        <p14:creationId xmlns:p14="http://schemas.microsoft.com/office/powerpoint/2010/main" val="370121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People and speech bubbles">
            <a:extLst>
              <a:ext uri="{FF2B5EF4-FFF2-40B4-BE49-F238E27FC236}">
                <a16:creationId xmlns:a16="http://schemas.microsoft.com/office/drawing/2014/main" id="{77EDEA60-0D0E-D10C-E33A-317F0B9335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7492" r="1749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9025BC-7A1A-3FAF-3BC0-13AF568A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25296"/>
            <a:ext cx="5791200" cy="1645920"/>
          </a:xfrm>
        </p:spPr>
        <p:txBody>
          <a:bodyPr/>
          <a:lstStyle/>
          <a:p>
            <a:r>
              <a:rPr lang="en-US"/>
              <a:t>Super neighborhood Grants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2DFB8-B7A2-DE8A-3E38-FC3170612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3428999"/>
            <a:ext cx="4370832" cy="2029968"/>
          </a:xfrm>
        </p:spPr>
        <p:txBody>
          <a:bodyPr/>
          <a:lstStyle/>
          <a:p>
            <a:r>
              <a:rPr lang="en-US" sz="2400" dirty="0"/>
              <a:t>What is the Super Neighborhood Grants Program?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A127E98-F085-5A66-9D65-E2BAC77B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90F9375-7D60-5547-02DC-A2AF4BE0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AF93863-763B-590D-9D57-2E4C5A8E9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2D7FA-DBCA-A889-7D3D-F6C1E5E5C713}"/>
              </a:ext>
            </a:extLst>
          </p:cNvPr>
          <p:cNvSpPr txBox="1"/>
          <p:nvPr/>
        </p:nvSpPr>
        <p:spPr>
          <a:xfrm>
            <a:off x="10403766" y="5772466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Slide</a:t>
            </a:r>
          </a:p>
          <a:p>
            <a:pPr algn="ctr"/>
            <a:r>
              <a:rPr lang="en-US" dirty="0"/>
              <a:t> Click Here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7D76DC-A30F-3DFC-32EC-57273797B0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" end="1850.78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37" y="67849"/>
            <a:ext cx="195198" cy="19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0"/>
    </mc:Choice>
    <mc:Fallback xmlns="">
      <p:transition spd="slow" advTm="2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ow of white marble pillars">
            <a:extLst>
              <a:ext uri="{FF2B5EF4-FFF2-40B4-BE49-F238E27FC236}">
                <a16:creationId xmlns:a16="http://schemas.microsoft.com/office/drawing/2014/main" id="{515BB532-51DF-321C-7800-6827120DB4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980"/>
                    </a14:imgEffect>
                    <a14:imgEffect>
                      <a14:saturation sat="45000"/>
                    </a14:imgEffect>
                    <a14:imgEffect>
                      <a14:brightnessContrast bright="-67000" contrast="-4100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25B87C0-1FA0-EABB-EF67-261E89409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note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0E711B-405F-E4E4-B0A5-C4C56C2C9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SN Grants Program 2025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371A21-ED92-D1B5-A557-2DD777A22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12700" y="5282777"/>
            <a:ext cx="6535479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EEBC66-8A88-7748-D315-C8A4BDE77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96893" y="5282777"/>
            <a:ext cx="2495107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117F6F-8EEF-C9D0-C28B-74B30F4F5E1E}"/>
              </a:ext>
            </a:extLst>
          </p:cNvPr>
          <p:cNvSpPr txBox="1"/>
          <p:nvPr/>
        </p:nvSpPr>
        <p:spPr>
          <a:xfrm>
            <a:off x="10742261" y="5359107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Slide</a:t>
            </a:r>
          </a:p>
          <a:p>
            <a:pPr algn="ctr"/>
            <a:r>
              <a:rPr lang="en-US" dirty="0"/>
              <a:t> Click Here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CB627E-08B6-E309-56EB-886D5100F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66" end="869.1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49" y="67465"/>
            <a:ext cx="183760" cy="18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3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0"/>
    </mc:Choice>
    <mc:Fallback xmlns="">
      <p:transition spd="slow" advTm="2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1282" decel="4871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09 0.01991 C -0.09909 0.09745 -0.03893 0.16019 0.03477 0.16019 C 0.12174 0.16019 0.15326 0.09028 0.16654 0.04792 L 0.17982 -0.00787 C 0.19323 -0.05023 0.22669 -0.11968 0.325 -0.11968 C 0.38737 -0.11968 0.45911 -0.05741 0.45911 0.01991 C 0.45911 0.09745 0.38737 0.16019 0.325 0.16019 C 0.22669 0.16019 0.19323 0.09028 0.17982 0.04792 L 0.16654 -0.00787 C 0.15326 -0.05023 0.12174 -0.11968 0.03477 -0.11968 C -0.03893 -0.11968 -0.09909 -0.05741 -0.09909 0.01991 Z " pathEditMode="relative" rAng="0" ptsTypes="AAAAAAAAAAA">
                                      <p:cBhvr>
                                        <p:cTn id="8" dur="1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0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3F36-81D0-6B02-A324-315BEB5BD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Felix Titling" panose="020F0502020204030204" pitchFamily="34" charset="0"/>
                <a:cs typeface="Felix Titling" panose="020F0502020204030204" pitchFamily="34" charset="0"/>
              </a:rPr>
              <a:t>Special note 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653577-4B34-95A2-710B-1580852F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sz="2000" b="1" u="sng" kern="1200">
              <a:solidFill>
                <a:srgbClr val="333333"/>
              </a:solidFill>
              <a:effectLst/>
              <a:latin typeface="Times New Roman" panose="02020603050405020304" pitchFamily="18" charset="0"/>
              <a:ea typeface="Tw Cen MT" panose="020B0602020104020603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SNGP funding will only be available via reimbursement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receipts for the approved project must be submitted for reimbursement.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funds can be given for the start of a project.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b="1" u="sng" kern="120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w Cen MT" panose="020B0602020104020603" pitchFamily="34" charset="0"/>
                <a:cs typeface="Times New Roman" panose="02020603050405020304" pitchFamily="18" charset="0"/>
              </a:rPr>
              <a:t>Cash transactions or in-kind services (food, materials, volunteers or equipment) cannot be submitted for reimbursement.</a:t>
            </a:r>
            <a:endParaRPr lang="en-US" sz="2000" kern="1200">
              <a:effectLst/>
              <a:latin typeface="Tw Cen MT" panose="020B0602020104020603" pitchFamily="34" charset="0"/>
              <a:ea typeface="Tw Cen MT" panose="020B0602020104020603" pitchFamily="34" charset="0"/>
              <a:cs typeface="Times New Roman" panose="02020603050405020304" pitchFamily="18" charset="0"/>
            </a:endParaRPr>
          </a:p>
          <a:p>
            <a:endParaRPr lang="en-US" sz="20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7D96E2-CFC2-D9C7-9D93-34CF4E4D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AB8C7-9C66-B919-A228-78E31C85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1C962-E1A1-9F72-9DC0-11EE1CD2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C1F031-775D-BFB0-9044-115F0D1A172B}"/>
              </a:ext>
            </a:extLst>
          </p:cNvPr>
          <p:cNvSpPr txBox="1"/>
          <p:nvPr/>
        </p:nvSpPr>
        <p:spPr>
          <a:xfrm>
            <a:off x="10403766" y="5781901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Slide</a:t>
            </a:r>
          </a:p>
          <a:p>
            <a:pPr algn="ctr"/>
            <a:r>
              <a:rPr lang="en-US" dirty="0"/>
              <a:t> Click Here</a:t>
            </a:r>
          </a:p>
        </p:txBody>
      </p:sp>
    </p:spTree>
    <p:extLst>
      <p:ext uri="{BB962C8B-B14F-4D97-AF65-F5344CB8AC3E}">
        <p14:creationId xmlns:p14="http://schemas.microsoft.com/office/powerpoint/2010/main" val="42622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08"/>
    </mc:Choice>
    <mc:Fallback xmlns="">
      <p:transition spd="slow" advTm="582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DE614-BB1F-4FE6-28DD-8F890135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TIMELINE</a:t>
            </a:r>
          </a:p>
        </p:txBody>
      </p:sp>
      <p:pic>
        <p:nvPicPr>
          <p:cNvPr id="24" name="Picture Placeholder 23" descr="Circles with arrows outline">
            <a:extLst>
              <a:ext uri="{FF2B5EF4-FFF2-40B4-BE49-F238E27FC236}">
                <a16:creationId xmlns:a16="http://schemas.microsoft.com/office/drawing/2014/main" id="{058B753D-D44F-B5FE-1C11-E8A8BB7D736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44652-9E61-DD54-124F-5B9165C6C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9955" y="2871049"/>
            <a:ext cx="1578628" cy="47548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Jun 2</a:t>
            </a:r>
            <a:r>
              <a:rPr lang="en-US" sz="2800" baseline="30000" dirty="0"/>
              <a:t>nd</a:t>
            </a:r>
            <a:r>
              <a:rPr lang="en-US" sz="2800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0267C2-2A51-7A70-95F0-C49A75D9A39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80840" y="3690881"/>
            <a:ext cx="1801368" cy="1481328"/>
          </a:xfrm>
        </p:spPr>
        <p:txBody>
          <a:bodyPr/>
          <a:lstStyle/>
          <a:p>
            <a:r>
              <a:rPr lang="en-US" dirty="0"/>
              <a:t>The grant applications are released</a:t>
            </a:r>
          </a:p>
        </p:txBody>
      </p:sp>
      <p:pic>
        <p:nvPicPr>
          <p:cNvPr id="26" name="Picture Placeholder 25" descr="Folder outline">
            <a:extLst>
              <a:ext uri="{FF2B5EF4-FFF2-40B4-BE49-F238E27FC236}">
                <a16:creationId xmlns:a16="http://schemas.microsoft.com/office/drawing/2014/main" id="{67716731-435C-6E7B-8CDB-CBEC80D82CB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2" r="82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15201F-C25F-E02A-E5B9-551D5347D8D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786605" y="2851386"/>
            <a:ext cx="1969082" cy="47548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Nov  29</a:t>
            </a:r>
            <a:r>
              <a:rPr lang="en-US" sz="2800" baseline="30000" dirty="0"/>
              <a:t>TH</a:t>
            </a:r>
            <a:endParaRPr lang="en-US" sz="28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482DB0E-BFC5-6EA0-ED7E-2C1A27B3ADC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404190" y="3585373"/>
            <a:ext cx="1801368" cy="1481328"/>
          </a:xfrm>
        </p:spPr>
        <p:txBody>
          <a:bodyPr/>
          <a:lstStyle/>
          <a:p>
            <a:r>
              <a:rPr lang="en-US" dirty="0"/>
              <a:t>The grants are awarded</a:t>
            </a:r>
          </a:p>
        </p:txBody>
      </p:sp>
      <p:pic>
        <p:nvPicPr>
          <p:cNvPr id="28" name="Picture Placeholder 27" descr="Wireless outline">
            <a:extLst>
              <a:ext uri="{FF2B5EF4-FFF2-40B4-BE49-F238E27FC236}">
                <a16:creationId xmlns:a16="http://schemas.microsoft.com/office/drawing/2014/main" id="{111FD543-AF55-85D8-8F00-A74E13ECFE0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C0EACC-920C-8DAB-3C82-72BB2DB8F41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32137" y="2851386"/>
            <a:ext cx="1801368" cy="47548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Jan 6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</a:p>
        </p:txBody>
      </p:sp>
      <p:pic>
        <p:nvPicPr>
          <p:cNvPr id="30" name="Picture Placeholder 29" descr="Network outline">
            <a:extLst>
              <a:ext uri="{FF2B5EF4-FFF2-40B4-BE49-F238E27FC236}">
                <a16:creationId xmlns:a16="http://schemas.microsoft.com/office/drawing/2014/main" id="{558A5BBC-FD0F-97B5-4AC5-7A33D237BC4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2" r="82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75B409-1DFF-B9B8-3F72-4BDF79FA914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744968" y="3591131"/>
            <a:ext cx="1507797" cy="1168377"/>
          </a:xfrm>
        </p:spPr>
        <p:txBody>
          <a:bodyPr>
            <a:normAutofit/>
          </a:bodyPr>
          <a:lstStyle/>
          <a:p>
            <a:r>
              <a:rPr lang="en-US" sz="1800" dirty="0"/>
              <a:t>All projects must be completed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6F68E-E7A4-A84E-C30D-3E5F505C04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25046" y="5479590"/>
            <a:ext cx="1389888" cy="4663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YEAR 2025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EE0554-4B11-BFC9-F4CC-37F1E198EB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21618" y="3663358"/>
            <a:ext cx="1969082" cy="1481328"/>
          </a:xfrm>
        </p:spPr>
        <p:txBody>
          <a:bodyPr/>
          <a:lstStyle/>
          <a:p>
            <a:r>
              <a:rPr lang="en-US" dirty="0"/>
              <a:t>The grant applications are </a:t>
            </a:r>
            <a:r>
              <a:rPr lang="en-US" b="1" u="sng" dirty="0"/>
              <a:t>due </a:t>
            </a:r>
            <a:r>
              <a:rPr lang="en-US" dirty="0"/>
              <a:t>to DON</a:t>
            </a:r>
            <a:endParaRPr lang="en-US" b="1" u="sng" dirty="0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73EA7DFA-840C-C60B-C770-35636166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47472B9-8B6A-B6D9-CDE4-427F692E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2AC30668-7DA1-A900-B11F-674327C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CDDBE4-8914-13F7-5C18-C0852B447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475" y="2851386"/>
            <a:ext cx="1738680" cy="475488"/>
          </a:xfrm>
        </p:spPr>
        <p:txBody>
          <a:bodyPr>
            <a:noAutofit/>
          </a:bodyPr>
          <a:lstStyle/>
          <a:p>
            <a:r>
              <a:rPr lang="en-US" sz="2600" dirty="0"/>
              <a:t>OCT 7</a:t>
            </a:r>
            <a:r>
              <a:rPr lang="en-US" sz="2600" baseline="30000" dirty="0"/>
              <a:t>th</a:t>
            </a:r>
            <a:endParaRPr lang="en-US" sz="2600" dirty="0"/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F42677-1868-3570-D0B9-A5B8EE1F07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4" end="2018.673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172" y="73152"/>
            <a:ext cx="207723" cy="2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BA72-039E-DC2E-355E-F1172D22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-8029"/>
            <a:ext cx="5294376" cy="969264"/>
          </a:xfrm>
        </p:spPr>
        <p:txBody>
          <a:bodyPr>
            <a:normAutofit/>
          </a:bodyPr>
          <a:lstStyle/>
          <a:p>
            <a:r>
              <a:rPr lang="en-US"/>
              <a:t>The process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C03C0F-4E0D-A97A-6C57-84A9F882AF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DDCB8-0DA6-16F3-B3CA-CF93D0760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392" y="785269"/>
            <a:ext cx="5157787" cy="466344"/>
          </a:xfrm>
        </p:spPr>
        <p:txBody>
          <a:bodyPr>
            <a:normAutofit/>
          </a:bodyPr>
          <a:lstStyle/>
          <a:p>
            <a:r>
              <a:rPr lang="en-US" dirty="0"/>
              <a:t>How to apply?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C2971-7886-2287-75E6-F484F930D5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Read the SNGP guidelines</a:t>
            </a:r>
          </a:p>
          <a:p>
            <a:r>
              <a:rPr lang="en-US" dirty="0"/>
              <a:t>Register as a vendor</a:t>
            </a:r>
          </a:p>
          <a:p>
            <a:r>
              <a:rPr lang="en-US" dirty="0"/>
              <a:t>Apply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04A013-8896-5CD5-72E8-3B8EEA1D6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4311" y="3345702"/>
            <a:ext cx="5183188" cy="466344"/>
          </a:xfrm>
        </p:spPr>
        <p:txBody>
          <a:bodyPr>
            <a:normAutofit/>
          </a:bodyPr>
          <a:lstStyle/>
          <a:p>
            <a:r>
              <a:rPr lang="en-US" dirty="0"/>
              <a:t>Remember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B2AD00-6CD2-E80D-01B6-8AF25A1EB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4311" y="3928154"/>
            <a:ext cx="5183188" cy="1197864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Us</a:t>
            </a:r>
            <a:r>
              <a:rPr lang="en-US" dirty="0"/>
              <a:t>e the SNGP Process Checklist to ensure all requirements are fulfilled </a:t>
            </a:r>
          </a:p>
          <a:p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Projects may only be started once approved </a:t>
            </a:r>
          </a:p>
          <a:p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MAO must have all financial and supporting documents 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A815897-F8B8-2427-BC3B-2B4F4840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ECF71F-9B83-DC76-FA0B-F6ED68A71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C0CFEBF-213D-E499-0C6B-AC54D1E98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pic>
        <p:nvPicPr>
          <p:cNvPr id="8" name="Picture 7" descr="Machine gears">
            <a:extLst>
              <a:ext uri="{FF2B5EF4-FFF2-40B4-BE49-F238E27FC236}">
                <a16:creationId xmlns:a16="http://schemas.microsoft.com/office/drawing/2014/main" id="{7F317A9B-066C-B02C-F60A-2A027662B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75" y="2085637"/>
            <a:ext cx="5029526" cy="3352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320343-9480-55D0-0A70-FA8644E89FC5}"/>
              </a:ext>
            </a:extLst>
          </p:cNvPr>
          <p:cNvSpPr txBox="1"/>
          <p:nvPr/>
        </p:nvSpPr>
        <p:spPr>
          <a:xfrm>
            <a:off x="10789764" y="5743561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Slide</a:t>
            </a:r>
          </a:p>
          <a:p>
            <a:pPr algn="ctr"/>
            <a:r>
              <a:rPr lang="en-US" dirty="0"/>
              <a:t> Click Here</a:t>
            </a: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6C3F71-8489-6A0F-DA23-23AD989A11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57" y="66047"/>
            <a:ext cx="232508" cy="2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0"/>
    </mc:Choice>
    <mc:Fallback xmlns="">
      <p:transition spd="slow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7"/>
        <p14:pauseEvt time="0" objId="1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BBD9FBF-BDEA-E2A9-5AC0-F365EF1C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0"/>
            <a:ext cx="6169714" cy="2194560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701ECF-132C-BDC7-16EB-1139217A45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B69E8E6-9D16-D9E3-B5C1-6F6E6588BF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472160"/>
              </p:ext>
            </p:extLst>
          </p:nvPr>
        </p:nvGraphicFramePr>
        <p:xfrm>
          <a:off x="4856163" y="2212975"/>
          <a:ext cx="7335836" cy="3716020"/>
        </p:xfrm>
        <a:graphic>
          <a:graphicData uri="http://schemas.openxmlformats.org/drawingml/2006/table">
            <a:tbl>
              <a:tblPr firstRow="1" bandRow="1"/>
              <a:tblGrid>
                <a:gridCol w="797877">
                  <a:extLst>
                    <a:ext uri="{9D8B030D-6E8A-4147-A177-3AD203B41FA5}">
                      <a16:colId xmlns:a16="http://schemas.microsoft.com/office/drawing/2014/main" val="1680321436"/>
                    </a:ext>
                  </a:extLst>
                </a:gridCol>
                <a:gridCol w="6537959">
                  <a:extLst>
                    <a:ext uri="{9D8B030D-6E8A-4147-A177-3AD203B41FA5}">
                      <a16:colId xmlns:a16="http://schemas.microsoft.com/office/drawing/2014/main" val="1621479666"/>
                    </a:ext>
                  </a:extLst>
                </a:gridCol>
              </a:tblGrid>
              <a:tr h="9290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Felix Titling" panose="020F0502020204030204" pitchFamily="34" charset="0"/>
                          <a:cs typeface="Felix Titling" panose="020F0502020204030204" pitchFamily="34" charset="0"/>
                        </a:rPr>
                        <a:t>Phase I: General Information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8244635"/>
                  </a:ext>
                </a:extLst>
              </a:tr>
              <a:tr h="9290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Felix Titling" panose="020F0502020204030204" pitchFamily="34" charset="0"/>
                          <a:cs typeface="Felix Titling" panose="020F0502020204030204" pitchFamily="34" charset="0"/>
                        </a:rPr>
                        <a:t>Phase ii:  Qualifying Information for Project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0913436"/>
                  </a:ext>
                </a:extLst>
              </a:tr>
              <a:tr h="9290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Felix Titling" panose="020F0502020204030204" pitchFamily="34" charset="0"/>
                          <a:cs typeface="Felix Titling" panose="020F0502020204030204" pitchFamily="34" charset="0"/>
                        </a:rPr>
                        <a:t>Phase iii: Project Information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392374"/>
                  </a:ext>
                </a:extLst>
              </a:tr>
              <a:tr h="9290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Felix Titling" panose="020F0502020204030204" pitchFamily="34" charset="0"/>
                          <a:cs typeface="Felix Titling" panose="020F0502020204030204" pitchFamily="34" charset="0"/>
                        </a:rPr>
                        <a:t>FAQ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90953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438C82-01F0-443D-EC2C-7D3407852A28}"/>
              </a:ext>
            </a:extLst>
          </p:cNvPr>
          <p:cNvSpPr txBox="1"/>
          <p:nvPr/>
        </p:nvSpPr>
        <p:spPr>
          <a:xfrm>
            <a:off x="10685962" y="6086885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Slide</a:t>
            </a:r>
          </a:p>
          <a:p>
            <a:pPr algn="ctr"/>
            <a:r>
              <a:rPr lang="en-US" dirty="0"/>
              <a:t> Click Here</a:t>
            </a:r>
          </a:p>
        </p:txBody>
      </p:sp>
      <p:pic>
        <p:nvPicPr>
          <p:cNvPr id="4" name="Picture Placeholder 9" descr="Hands holding pieces of chart">
            <a:extLst>
              <a:ext uri="{FF2B5EF4-FFF2-40B4-BE49-F238E27FC236}">
                <a16:creationId xmlns:a16="http://schemas.microsoft.com/office/drawing/2014/main" id="{1A8D8B86-6348-04B4-5A30-AA971B949E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352" r="24352"/>
          <a:stretch>
            <a:fillRect/>
          </a:stretch>
        </p:blipFill>
        <p:spPr>
          <a:xfrm>
            <a:off x="0" y="0"/>
            <a:ext cx="4872540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561B22-6D46-9A15-FE76-E19BCF419C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5" end="1720.73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16" y="28457"/>
            <a:ext cx="211240" cy="2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8"/>
    </mc:Choice>
    <mc:Fallback xmlns="">
      <p:transition spd="slow" advTm="2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Graph on a paper">
            <a:extLst>
              <a:ext uri="{FF2B5EF4-FFF2-40B4-BE49-F238E27FC236}">
                <a16:creationId xmlns:a16="http://schemas.microsoft.com/office/drawing/2014/main" id="{9BF2A7FE-A60A-3C49-40EC-B681613DCE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8328" r="2832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5A3E2A-D7FB-166C-898E-BCCEDA7B1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I: General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78277-F853-4119-B33B-8B200BBEC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information that covers the Super Neighborhoods</a:t>
            </a:r>
          </a:p>
          <a:p>
            <a:pPr marL="852678" lvl="1" indent="-285750">
              <a:buFont typeface="Arial" panose="020B0604020202020204" pitchFamily="34" charset="0"/>
              <a:buChar char="•"/>
            </a:pPr>
            <a:r>
              <a:rPr lang="en-US" dirty="0"/>
              <a:t>Contact Information </a:t>
            </a:r>
          </a:p>
          <a:p>
            <a:pPr marL="852678" lvl="1" indent="-285750">
              <a:buFont typeface="Arial" panose="020B0604020202020204" pitchFamily="34" charset="0"/>
              <a:buChar char="•"/>
            </a:pPr>
            <a:r>
              <a:rPr lang="en-US" dirty="0"/>
              <a:t>Project name </a:t>
            </a:r>
          </a:p>
          <a:p>
            <a:pPr marL="852678" lvl="1" indent="-285750">
              <a:buFont typeface="Arial" panose="020B0604020202020204" pitchFamily="34" charset="0"/>
              <a:buChar char="•"/>
            </a:pPr>
            <a:r>
              <a:rPr lang="en-US" dirty="0"/>
              <a:t>Funds requested </a:t>
            </a:r>
          </a:p>
          <a:p>
            <a:pPr marL="852678" lvl="1" indent="-285750">
              <a:buFont typeface="Arial" panose="020B0604020202020204" pitchFamily="34" charset="0"/>
              <a:buChar char="•"/>
            </a:pPr>
            <a:r>
              <a:rPr lang="en-US" dirty="0"/>
              <a:t>Certification from the SNC</a:t>
            </a:r>
          </a:p>
          <a:p>
            <a:pPr marL="852678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AB902-4290-00D5-FB18-7282C97AE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99E43-D9A8-2521-BE4C-2C917C1D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 Grants Program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4FB911-6377-A895-9908-DB2643E4C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E9BCA-A7B3-9C66-3EAC-A8B1B4D968DA}"/>
              </a:ext>
            </a:extLst>
          </p:cNvPr>
          <p:cNvSpPr txBox="1"/>
          <p:nvPr/>
        </p:nvSpPr>
        <p:spPr>
          <a:xfrm>
            <a:off x="10425269" y="5776166"/>
            <a:ext cx="1387669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Slide</a:t>
            </a:r>
          </a:p>
          <a:p>
            <a:pPr algn="ctr"/>
            <a:r>
              <a:rPr lang="en-US" dirty="0"/>
              <a:t> Click Here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E32248-7839-8ABE-27AE-3B9DE4DBFE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7" end="2316.17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21" y="86639"/>
            <a:ext cx="163882" cy="16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5"/>
    </mc:Choice>
    <mc:Fallback xmlns="">
      <p:transition spd="slow" advTm="1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B8FCA9-2C7D-45A4-87C8-02C272E9F4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9B373E-6FDE-4773-A0C6-CDA9846E30C9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C741A42-9646-4B63-A6BC-7DA2EE5F87DC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7a85a10-258b-45b4-a519-c96c7721094c}" enabled="0" method="" siteId="{57a85a10-258b-45b4-a519-c96c7721094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673</TotalTime>
  <Words>958</Words>
  <Application>Microsoft Office PowerPoint</Application>
  <PresentationFormat>Widescreen</PresentationFormat>
  <Paragraphs>211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Century Gothic</vt:lpstr>
      <vt:lpstr>Courier New</vt:lpstr>
      <vt:lpstr>Felix Titling</vt:lpstr>
      <vt:lpstr>Gill Sans Nova Light</vt:lpstr>
      <vt:lpstr>Symbol</vt:lpstr>
      <vt:lpstr>Times New Roman</vt:lpstr>
      <vt:lpstr>Tw Cen MT</vt:lpstr>
      <vt:lpstr>Wingdings</vt:lpstr>
      <vt:lpstr>Wingdings 3</vt:lpstr>
      <vt:lpstr>Ion Boardroom</vt:lpstr>
      <vt:lpstr>SN Grants Program 2025</vt:lpstr>
      <vt:lpstr>Agenda</vt:lpstr>
      <vt:lpstr>Super neighborhood Grants Program</vt:lpstr>
      <vt:lpstr>Special note</vt:lpstr>
      <vt:lpstr>Special note </vt:lpstr>
      <vt:lpstr>TIMELINE</vt:lpstr>
      <vt:lpstr>The process</vt:lpstr>
      <vt:lpstr>Application</vt:lpstr>
      <vt:lpstr>Phase I: General Information</vt:lpstr>
      <vt:lpstr>Phase II: Qualifying Information for Project</vt:lpstr>
      <vt:lpstr>Phase III: Project Information</vt:lpstr>
      <vt:lpstr>FAQ</vt:lpstr>
      <vt:lpstr>FAQ</vt:lpstr>
      <vt:lpstr>FAQ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 Grants Program 2024</dc:title>
  <dc:creator>Cortez, Sandra - DON</dc:creator>
  <cp:lastModifiedBy>Cortez, Sandra - DON</cp:lastModifiedBy>
  <cp:revision>5</cp:revision>
  <dcterms:created xsi:type="dcterms:W3CDTF">2024-01-11T22:00:11Z</dcterms:created>
  <dcterms:modified xsi:type="dcterms:W3CDTF">2024-10-07T16:46:32Z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