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2" r:id="rId2"/>
  </p:sldMasterIdLst>
  <p:notesMasterIdLst>
    <p:notesMasterId r:id="rId23"/>
  </p:notesMasterIdLst>
  <p:sldIdLst>
    <p:sldId id="257" r:id="rId3"/>
    <p:sldId id="402" r:id="rId4"/>
    <p:sldId id="403" r:id="rId5"/>
    <p:sldId id="404" r:id="rId6"/>
    <p:sldId id="405" r:id="rId7"/>
    <p:sldId id="406" r:id="rId8"/>
    <p:sldId id="407" r:id="rId9"/>
    <p:sldId id="408" r:id="rId10"/>
    <p:sldId id="409" r:id="rId11"/>
    <p:sldId id="410" r:id="rId12"/>
    <p:sldId id="411" r:id="rId13"/>
    <p:sldId id="412" r:id="rId14"/>
    <p:sldId id="413" r:id="rId15"/>
    <p:sldId id="414" r:id="rId16"/>
    <p:sldId id="415" r:id="rId17"/>
    <p:sldId id="416" r:id="rId18"/>
    <p:sldId id="417" r:id="rId19"/>
    <p:sldId id="418" r:id="rId20"/>
    <p:sldId id="419" r:id="rId21"/>
    <p:sldId id="4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8" d="100"/>
          <a:sy n="78" d="100"/>
        </p:scale>
        <p:origin x="78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16/7/layout/BasicLinearProcessNumbered#1" loCatId="process" qsTypeId="urn:microsoft.com/office/officeart/2005/8/quickstyle/simple1" qsCatId="simple" csTypeId="urn:microsoft.com/office/officeart/2005/8/colors/accent1_2" csCatId="accent1" phldr="1"/>
      <dgm:spPr/>
      <dgm:t>
        <a:bodyPr/>
        <a:lstStyle/>
        <a:p>
          <a:endParaRPr lang="en-US"/>
        </a:p>
      </dgm:t>
    </dgm:pt>
    <dgm:pt modelId="{2EE95FC5-CD6B-4A50-9262-DC414E16C3EA}">
      <dgm:prSet custT="1"/>
      <dgm:spPr/>
      <dgm:t>
        <a:bodyPr lIns="288000"/>
        <a:lstStyle/>
        <a:p>
          <a:r>
            <a:rPr lang="en-US" sz="1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Mục</a:t>
          </a:r>
          <a:r>
            <a:rPr lang="en-US"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tiêu</a:t>
          </a:r>
          <a:r>
            <a:rPr lang="en-US"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thứ</a:t>
          </a:r>
          <a:r>
            <a:rPr lang="vi"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1.</a:t>
          </a:r>
          <a:endPar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US" sz="1600" dirty="0" err="1">
              <a:latin typeface="Tahoma" panose="020B0604030504040204" pitchFamily="34" charset="0"/>
              <a:ea typeface="Tahoma" panose="020B0604030504040204" pitchFamily="34" charset="0"/>
              <a:cs typeface="Tahoma" panose="020B0604030504040204" pitchFamily="34" charset="0"/>
            </a:rPr>
            <a:t>Hãy</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giải</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thích</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lý</a:t>
          </a:r>
          <a:r>
            <a:rPr lang="en-US" sz="1600" dirty="0">
              <a:latin typeface="Tahoma" panose="020B0604030504040204" pitchFamily="34" charset="0"/>
              <a:ea typeface="Tahoma" panose="020B0604030504040204" pitchFamily="34" charset="0"/>
              <a:cs typeface="Tahoma" panose="020B0604030504040204" pitchFamily="34" charset="0"/>
            </a:rPr>
            <a:t> do </a:t>
          </a:r>
          <a:r>
            <a:rPr lang="en-US" sz="1600" dirty="0" err="1">
              <a:latin typeface="Tahoma" panose="020B0604030504040204" pitchFamily="34" charset="0"/>
              <a:ea typeface="Tahoma" panose="020B0604030504040204" pitchFamily="34" charset="0"/>
              <a:cs typeface="Tahoma" panose="020B0604030504040204" pitchFamily="34" charset="0"/>
            </a:rPr>
            <a:t>tại</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sao</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mà</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một</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doanh</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nghiệp</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nhỏ</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hoặc</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mới</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thành</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lập</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lại</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có</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thể</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cần</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sự</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tài</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trợ</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từ</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bên</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ngoài</a:t>
          </a:r>
          <a:endParaRPr lang="vi" sz="1600" dirty="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descr="Objective #1&#10;Explain why a startup or small business may need outside financing"/>
        </a:ext>
      </dgm:extLst>
    </dgm:pt>
    <dgm:pt modelId="{75374347-884B-4721-8CFF-DF080F5B1C79}" type="parTrans" cxnId="{B3F19EC2-A372-4EC3-BFE0-C62FFDFE3DF6}">
      <dgm:prSet/>
      <dgm:spPr/>
      <dgm:t>
        <a:bodyPr/>
        <a:lstStyle/>
        <a:p>
          <a:endParaRPr lang="en-US"/>
        </a:p>
      </dgm:t>
    </dgm:pt>
    <dgm:pt modelId="{C99EBBB1-E916-471C-83C9-ABE85B42AC26}" type="sibTrans" cxnId="{B3F19EC2-A372-4EC3-BFE0-C62FFDFE3DF6}">
      <dgm:prSet phldrT="1" phldr="0"/>
      <dgm:spPr/>
      <dgm:t>
        <a:bodyPr/>
        <a:lstStyle/>
        <a:p>
          <a:r>
            <a:rPr lang="vi"/>
            <a:t>1</a:t>
          </a:r>
          <a:endParaRPr lang="en-US" dirty="0"/>
        </a:p>
      </dgm:t>
    </dgm:pt>
    <dgm:pt modelId="{F05611F0-8256-4954-B6CB-ED6B4F2DD397}">
      <dgm:prSet custT="1"/>
      <dgm:spPr/>
      <dgm:t>
        <a:bodyPr lIns="288000"/>
        <a:lstStyle/>
        <a:p>
          <a:r>
            <a:rPr lang="en-US" sz="1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Mục</a:t>
          </a:r>
          <a:r>
            <a:rPr lang="en-US"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tiêu</a:t>
          </a:r>
          <a:r>
            <a:rPr lang="en-US"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thứ</a:t>
          </a:r>
          <a:r>
            <a:rPr lang="vi"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2.</a:t>
          </a:r>
          <a:endParaRPr lang="vi"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US" sz="1500" dirty="0" err="1">
              <a:latin typeface="Tahoma" panose="020B0604030504040204" pitchFamily="34" charset="0"/>
              <a:ea typeface="Tahoma" panose="020B0604030504040204" pitchFamily="34" charset="0"/>
              <a:cs typeface="Tahoma" panose="020B0604030504040204" pitchFamily="34" charset="0"/>
            </a:rPr>
            <a:t>Xác</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định</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năm</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loại</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tài</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chánh</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bên</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ngoài</a:t>
          </a:r>
          <a:endParaRPr lang="vi" sz="1500" dirty="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descr="Objective #2&#10;Define five main types of outside financing"/>
        </a:ext>
      </dgm:extLs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phldrT="2" phldr="0"/>
      <dgm:spPr/>
      <dgm:t>
        <a:bodyPr/>
        <a:lstStyle/>
        <a:p>
          <a:r>
            <a:rPr lang="vi"/>
            <a:t>2</a:t>
          </a:r>
          <a:endParaRPr lang="en-US" dirty="0"/>
        </a:p>
      </dgm:t>
    </dgm:pt>
    <dgm:pt modelId="{22625139-F93A-4F3F-A7AA-4923A01AEDF3}">
      <dgm:prSet custT="1"/>
      <dgm:spPr/>
      <dgm:t>
        <a:bodyPr lIns="288000"/>
        <a:lstStyle/>
        <a:p>
          <a:r>
            <a:rPr lang="en-US" sz="1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Mục</a:t>
          </a:r>
          <a:r>
            <a:rPr lang="en-US"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tiêu</a:t>
          </a:r>
          <a:r>
            <a:rPr lang="en-US"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thứ</a:t>
          </a:r>
          <a:r>
            <a:rPr lang="en-US"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vi"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3.</a:t>
          </a:r>
          <a:endParaRPr lang="vi"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US" sz="1500" dirty="0" err="1">
              <a:latin typeface="Tahoma" panose="020B0604030504040204" pitchFamily="34" charset="0"/>
              <a:ea typeface="Tahoma" panose="020B0604030504040204" pitchFamily="34" charset="0"/>
              <a:cs typeface="Tahoma" panose="020B0604030504040204" pitchFamily="34" charset="0"/>
            </a:rPr>
            <a:t>Hãy</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nhận</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định</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các</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yêu</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cầu</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đối</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với</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các</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loại</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tài</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chính</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khác</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nhau</a:t>
          </a:r>
          <a:endParaRPr lang="en-US" sz="1500" dirty="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descr="Objective #3&#10;Identify the requirements for different types of financing"/>
        </a:ext>
      </dgm:extLs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r>
            <a:rPr lang="vi"/>
            <a:t>3</a:t>
          </a:r>
          <a:endParaRPr lang="en-US" dirty="0"/>
        </a:p>
      </dgm:t>
    </dgm:pt>
    <dgm:pt modelId="{140952D0-0E1D-4F48-9F16-53581487CFA0}">
      <dgm:prSet custT="1"/>
      <dgm:spPr/>
      <dgm:t>
        <a:bodyPr lIns="288000"/>
        <a:lstStyle/>
        <a:p>
          <a:r>
            <a:rPr lang="en-US" sz="1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Mục</a:t>
          </a:r>
          <a:r>
            <a:rPr lang="en-US"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tiêu</a:t>
          </a:r>
          <a:r>
            <a:rPr lang="en-US"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thứ</a:t>
          </a:r>
          <a:r>
            <a:rPr lang="en-US"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vi"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4.</a:t>
          </a:r>
        </a:p>
        <a:p>
          <a:r>
            <a:rPr lang="en-US" sz="1500" dirty="0" err="1">
              <a:latin typeface="Tahoma" panose="020B0604030504040204" pitchFamily="34" charset="0"/>
              <a:ea typeface="Tahoma" panose="020B0604030504040204" pitchFamily="34" charset="0"/>
              <a:cs typeface="Tahoma" panose="020B0604030504040204" pitchFamily="34" charset="0"/>
            </a:rPr>
            <a:t>Hãy</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mô</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tả</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những</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lợi</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ích</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và</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sự</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hạn</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chế</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chính</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của</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các</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loại</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tài</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chánh</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khác</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500" dirty="0" err="1">
              <a:latin typeface="Tahoma" panose="020B0604030504040204" pitchFamily="34" charset="0"/>
              <a:ea typeface="Tahoma" panose="020B0604030504040204" pitchFamily="34" charset="0"/>
              <a:cs typeface="Tahoma" panose="020B0604030504040204" pitchFamily="34" charset="0"/>
            </a:rPr>
            <a:t>nhau</a:t>
          </a:r>
          <a:endParaRPr lang="vi" sz="1500" dirty="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descr="Objective #4&#10;Describe the primary benefits and limitations of different types of financing"/>
        </a:ext>
      </dgm:extLs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r>
            <a:rPr lang="vi"/>
            <a:t>4</a:t>
          </a:r>
          <a:endParaRPr lang="en-US" dirty="0"/>
        </a:p>
      </dgm:t>
    </dgm:pt>
    <dgm:pt modelId="{C2F8C7F7-44C4-414A-BCCD-56E91DD0A777}">
      <dgm:prSet custT="1"/>
      <dgm:spPr/>
      <dgm:t>
        <a:bodyPr lIns="288000"/>
        <a:lstStyle/>
        <a:p>
          <a:r>
            <a:rPr lang="en-US" sz="1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Mục</a:t>
          </a:r>
          <a:r>
            <a:rPr lang="en-US"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tiêu</a:t>
          </a:r>
          <a:r>
            <a:rPr lang="en-US"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thứ</a:t>
          </a:r>
          <a:r>
            <a:rPr lang="en-US"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vi"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5.</a:t>
          </a:r>
          <a:endParaRPr lang="vi"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vi-VN" sz="1500" dirty="0">
              <a:latin typeface="Tahoma" panose="020B0604030504040204" pitchFamily="34" charset="0"/>
              <a:ea typeface="Tahoma" panose="020B0604030504040204" pitchFamily="34" charset="0"/>
              <a:cs typeface="Tahoma" panose="020B0604030504040204" pitchFamily="34" charset="0"/>
            </a:rPr>
            <a:t>Hãy trình bày những bước tìm kiếm nguồn tài chánh từ bên ngoài</a:t>
          </a:r>
          <a:endParaRPr lang="vi" sz="1500" dirty="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descr="Objective #5&#10;Show the steps in seeking outside financing"/>
        </a:ext>
      </dgm:extLs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phldrT="5" phldr="0"/>
      <dgm:spPr/>
      <dgm:t>
        <a:bodyPr/>
        <a:lstStyle/>
        <a:p>
          <a:r>
            <a:rPr lang="vi"/>
            <a:t>5</a:t>
          </a:r>
          <a:endParaRPr lang="en-US" dirty="0"/>
        </a:p>
      </dgm:t>
    </dgm:pt>
    <dgm:pt modelId="{C09B749D-9CF7-492C-B341-D9553818451B}" type="pres">
      <dgm:prSet presAssocID="{D0F07F19-1F50-4B42-A7A0-278DF9D25BB1}" presName="Name0" presStyleCnt="0">
        <dgm:presLayoutVars>
          <dgm:animLvl val="lvl"/>
          <dgm:resizeHandles val="exact"/>
        </dgm:presLayoutVars>
      </dgm:prSet>
      <dgm:spPr/>
    </dgm:pt>
    <dgm:pt modelId="{8EEF3829-836D-4E60-A9BC-8F0AD18883EE}" type="pres">
      <dgm:prSet presAssocID="{2EE95FC5-CD6B-4A50-9262-DC414E16C3EA}" presName="compositeNode" presStyleCnt="0">
        <dgm:presLayoutVars>
          <dgm:bulletEnabled val="1"/>
        </dgm:presLayoutVars>
      </dgm:prSet>
      <dgm:spPr/>
    </dgm:pt>
    <dgm:pt modelId="{5947A689-FC4A-4FDF-BDDD-890A8474DEF9}" type="pres">
      <dgm:prSet presAssocID="{2EE95FC5-CD6B-4A50-9262-DC414E16C3EA}" presName="bgRect" presStyleLbl="bgAccFollowNode1" presStyleIdx="0" presStyleCnt="5" custScaleY="134965" custLinFactNeighborY="177"/>
      <dgm:spPr/>
    </dgm:pt>
    <dgm:pt modelId="{94E9EF1A-1D07-4210-9402-6C559E90358A}" type="pres">
      <dgm:prSet presAssocID="{C99EBBB1-E916-471C-83C9-ABE85B42AC26}" presName="sibTransNodeCircle" presStyleLbl="alignNode1" presStyleIdx="0" presStyleCnt="10">
        <dgm:presLayoutVars>
          <dgm:chMax val="0"/>
          <dgm:bulletEnabled/>
        </dgm:presLayoutVars>
      </dgm:prSet>
      <dgm:spPr>
        <a:prstGeom prst="rect">
          <a:avLst/>
        </a:prstGeom>
      </dgm:spPr>
    </dgm:pt>
    <dgm:pt modelId="{B9E74D06-8974-46A7-BDE8-CAC0846523DB}" type="pres">
      <dgm:prSet presAssocID="{2EE95FC5-CD6B-4A50-9262-DC414E16C3EA}" presName="bottomLine" presStyleLbl="alignNode1" presStyleIdx="1" presStyleCnt="10" custLinFactY="366733385" custLinFactNeighborY="366800000">
        <dgm:presLayoutVars/>
      </dgm:prSet>
      <dgm:spPr/>
    </dgm:pt>
    <dgm:pt modelId="{815671D8-22AE-4967-8461-EBC1C9F97F94}" type="pres">
      <dgm:prSet presAssocID="{2EE95FC5-CD6B-4A50-9262-DC414E16C3EA}" presName="nodeText" presStyleLbl="bgAccFollowNode1" presStyleIdx="0" presStyleCnt="5">
        <dgm:presLayoutVars>
          <dgm:bulletEnabled val="1"/>
        </dgm:presLayoutVars>
      </dgm:prSet>
      <dgm:spPr/>
    </dgm:pt>
    <dgm:pt modelId="{4345A606-3100-40DC-847D-F26F8DFFB0A4}" type="pres">
      <dgm:prSet presAssocID="{C99EBBB1-E916-471C-83C9-ABE85B42AC26}" presName="sibTrans" presStyleCnt="0"/>
      <dgm:spPr/>
    </dgm:pt>
    <dgm:pt modelId="{9D438F26-CD1B-4D67-AF02-B4D0BD99464E}" type="pres">
      <dgm:prSet presAssocID="{F05611F0-8256-4954-B6CB-ED6B4F2DD397}" presName="compositeNode" presStyleCnt="0">
        <dgm:presLayoutVars>
          <dgm:bulletEnabled val="1"/>
        </dgm:presLayoutVars>
      </dgm:prSet>
      <dgm:spPr/>
    </dgm:pt>
    <dgm:pt modelId="{5C8F9B26-840A-4F96-8D27-2D7E00511C9A}" type="pres">
      <dgm:prSet presAssocID="{F05611F0-8256-4954-B6CB-ED6B4F2DD397}" presName="bgRect" presStyleLbl="bgAccFollowNode1" presStyleIdx="1" presStyleCnt="5" custScaleY="135445" custLinFactNeighborY="177"/>
      <dgm:spPr/>
    </dgm:pt>
    <dgm:pt modelId="{DAC041B6-6570-477A-B4C1-5CB7E0EFE0DC}" type="pres">
      <dgm:prSet presAssocID="{6BD5265A-8333-420D-BDB2-65F10B3EBD76}" presName="sibTransNodeCircle" presStyleLbl="alignNode1" presStyleIdx="2" presStyleCnt="10">
        <dgm:presLayoutVars>
          <dgm:chMax val="0"/>
          <dgm:bulletEnabled/>
        </dgm:presLayoutVars>
      </dgm:prSet>
      <dgm:spPr>
        <a:prstGeom prst="rect">
          <a:avLst/>
        </a:prstGeom>
      </dgm:spPr>
    </dgm:pt>
    <dgm:pt modelId="{F8ADDB2A-2689-4ACF-8222-B372EB5C8D35}" type="pres">
      <dgm:prSet presAssocID="{F05611F0-8256-4954-B6CB-ED6B4F2DD397}" presName="bottomLine" presStyleLbl="alignNode1" presStyleIdx="3" presStyleCnt="10" custLinFactY="721800000" custLinFactNeighborY="721858191">
        <dgm:presLayoutVars/>
      </dgm:prSet>
      <dgm:spPr/>
    </dgm:pt>
    <dgm:pt modelId="{36EB2DDF-B510-4B3C-AF9A-757E14A78E4D}" type="pres">
      <dgm:prSet presAssocID="{F05611F0-8256-4954-B6CB-ED6B4F2DD397}" presName="nodeText" presStyleLbl="bgAccFollowNode1" presStyleIdx="1" presStyleCnt="5">
        <dgm:presLayoutVars>
          <dgm:bulletEnabled val="1"/>
        </dgm:presLayoutVars>
      </dgm:prSet>
      <dgm:spPr/>
    </dgm:pt>
    <dgm:pt modelId="{8BDDBF6E-ECE6-4E6A-B0D3-17197BA824D3}" type="pres">
      <dgm:prSet presAssocID="{6BD5265A-8333-420D-BDB2-65F10B3EBD76}" presName="sibTrans" presStyleCnt="0"/>
      <dgm:spPr/>
    </dgm:pt>
    <dgm:pt modelId="{5419C900-3474-4480-82CB-923AF8027A48}" type="pres">
      <dgm:prSet presAssocID="{22625139-F93A-4F3F-A7AA-4923A01AEDF3}" presName="compositeNode" presStyleCnt="0">
        <dgm:presLayoutVars>
          <dgm:bulletEnabled val="1"/>
        </dgm:presLayoutVars>
      </dgm:prSet>
      <dgm:spPr/>
    </dgm:pt>
    <dgm:pt modelId="{83253AE2-89B5-4ADC-817A-FEF4E0BC4B49}" type="pres">
      <dgm:prSet presAssocID="{22625139-F93A-4F3F-A7AA-4923A01AEDF3}" presName="bgRect" presStyleLbl="bgAccFollowNode1" presStyleIdx="2" presStyleCnt="5" custScaleY="135445" custLinFactNeighborY="177"/>
      <dgm:spPr/>
    </dgm:pt>
    <dgm:pt modelId="{82EE2C17-F664-4616-8F76-97637F08E124}" type="pres">
      <dgm:prSet presAssocID="{A8E2FA08-4DD4-4654-A85D-9A99162D6201}" presName="sibTransNodeCircle" presStyleLbl="alignNode1" presStyleIdx="4" presStyleCnt="10">
        <dgm:presLayoutVars>
          <dgm:chMax val="0"/>
          <dgm:bulletEnabled/>
        </dgm:presLayoutVars>
      </dgm:prSet>
      <dgm:spPr>
        <a:prstGeom prst="rect">
          <a:avLst/>
        </a:prstGeom>
      </dgm:spPr>
    </dgm:pt>
    <dgm:pt modelId="{96383FDE-483E-4E6D-B151-4FC41C065094}" type="pres">
      <dgm:prSet presAssocID="{22625139-F93A-4F3F-A7AA-4923A01AEDF3}" presName="bottomLine" presStyleLbl="alignNode1" presStyleIdx="5" presStyleCnt="10" custLinFactY="721800000" custLinFactNeighborY="721858191">
        <dgm:presLayoutVars/>
      </dgm:prSet>
      <dgm:spPr/>
    </dgm:pt>
    <dgm:pt modelId="{BBF86657-8EAE-46E6-B25A-D2056AE50973}" type="pres">
      <dgm:prSet presAssocID="{22625139-F93A-4F3F-A7AA-4923A01AEDF3}" presName="nodeText" presStyleLbl="bgAccFollowNode1" presStyleIdx="2" presStyleCnt="5">
        <dgm:presLayoutVars>
          <dgm:bulletEnabled val="1"/>
        </dgm:presLayoutVars>
      </dgm:prSet>
      <dgm:spPr/>
    </dgm:pt>
    <dgm:pt modelId="{8DC76FCE-F8A0-43BB-94B0-26867DA9F629}" type="pres">
      <dgm:prSet presAssocID="{A8E2FA08-4DD4-4654-A85D-9A99162D6201}" presName="sibTrans" presStyleCnt="0"/>
      <dgm:spPr/>
    </dgm:pt>
    <dgm:pt modelId="{46746BF8-8C13-403D-B74A-6BA79A7FA811}" type="pres">
      <dgm:prSet presAssocID="{140952D0-0E1D-4F48-9F16-53581487CFA0}" presName="compositeNode" presStyleCnt="0">
        <dgm:presLayoutVars>
          <dgm:bulletEnabled val="1"/>
        </dgm:presLayoutVars>
      </dgm:prSet>
      <dgm:spPr/>
    </dgm:pt>
    <dgm:pt modelId="{7ACBA089-E576-4FF4-865F-C3BBF7659A23}" type="pres">
      <dgm:prSet presAssocID="{140952D0-0E1D-4F48-9F16-53581487CFA0}" presName="bgRect" presStyleLbl="bgAccFollowNode1" presStyleIdx="3" presStyleCnt="5" custScaleY="135445" custLinFactNeighborY="177"/>
      <dgm:spPr/>
    </dgm:pt>
    <dgm:pt modelId="{3CBA3CC0-D70A-4B98-9329-64604EDF25F0}" type="pres">
      <dgm:prSet presAssocID="{2804F27C-9BA9-4D07-AB02-74BE7DFA2C0E}" presName="sibTransNodeCircle" presStyleLbl="alignNode1" presStyleIdx="6" presStyleCnt="10">
        <dgm:presLayoutVars>
          <dgm:chMax val="0"/>
          <dgm:bulletEnabled/>
        </dgm:presLayoutVars>
      </dgm:prSet>
      <dgm:spPr>
        <a:prstGeom prst="rect">
          <a:avLst/>
        </a:prstGeom>
      </dgm:spPr>
    </dgm:pt>
    <dgm:pt modelId="{5BE72261-3EB3-4585-8739-2FFBAED12B80}" type="pres">
      <dgm:prSet presAssocID="{140952D0-0E1D-4F48-9F16-53581487CFA0}" presName="bottomLine" presStyleLbl="alignNode1" presStyleIdx="7" presStyleCnt="10" custLinFactY="721800000" custLinFactNeighborY="721858191">
        <dgm:presLayoutVars/>
      </dgm:prSet>
      <dgm:spPr/>
    </dgm:pt>
    <dgm:pt modelId="{64EF213D-B16C-4AC2-8183-B62F7FC17277}" type="pres">
      <dgm:prSet presAssocID="{140952D0-0E1D-4F48-9F16-53581487CFA0}" presName="nodeText" presStyleLbl="bgAccFollowNode1" presStyleIdx="3" presStyleCnt="5">
        <dgm:presLayoutVars>
          <dgm:bulletEnabled val="1"/>
        </dgm:presLayoutVars>
      </dgm:prSet>
      <dgm:spPr/>
    </dgm:pt>
    <dgm:pt modelId="{5104EC6E-10DA-48BE-A121-0D66CB60A3C3}" type="pres">
      <dgm:prSet presAssocID="{2804F27C-9BA9-4D07-AB02-74BE7DFA2C0E}" presName="sibTrans" presStyleCnt="0"/>
      <dgm:spPr/>
    </dgm:pt>
    <dgm:pt modelId="{A0A34020-1B08-49AD-AD60-D2002D7C7E0A}" type="pres">
      <dgm:prSet presAssocID="{C2F8C7F7-44C4-414A-BCCD-56E91DD0A777}" presName="compositeNode" presStyleCnt="0">
        <dgm:presLayoutVars>
          <dgm:bulletEnabled val="1"/>
        </dgm:presLayoutVars>
      </dgm:prSet>
      <dgm:spPr/>
    </dgm:pt>
    <dgm:pt modelId="{5F8AA2D1-7ADE-4FAB-AB73-E999EB93EDA0}" type="pres">
      <dgm:prSet presAssocID="{C2F8C7F7-44C4-414A-BCCD-56E91DD0A777}" presName="bgRect" presStyleLbl="bgAccFollowNode1" presStyleIdx="4" presStyleCnt="5" custScaleY="135445" custLinFactNeighborY="177"/>
      <dgm:spPr/>
    </dgm:pt>
    <dgm:pt modelId="{FEC87D35-FF68-4830-9865-7026502B7734}" type="pres">
      <dgm:prSet presAssocID="{4E39967D-43EF-4F15-814A-2F491D900D43}" presName="sibTransNodeCircle" presStyleLbl="alignNode1" presStyleIdx="8" presStyleCnt="10">
        <dgm:presLayoutVars>
          <dgm:chMax val="0"/>
          <dgm:bulletEnabled/>
        </dgm:presLayoutVars>
      </dgm:prSet>
      <dgm:spPr>
        <a:prstGeom prst="rect">
          <a:avLst/>
        </a:prstGeom>
      </dgm:spPr>
    </dgm:pt>
    <dgm:pt modelId="{F57AF353-CCB4-4030-9EEE-1DC7B4B0CC7D}" type="pres">
      <dgm:prSet presAssocID="{C2F8C7F7-44C4-414A-BCCD-56E91DD0A777}" presName="bottomLine" presStyleLbl="alignNode1" presStyleIdx="9" presStyleCnt="10" custLinFactY="721800000" custLinFactNeighborY="721858191">
        <dgm:presLayoutVars/>
      </dgm:prSet>
      <dgm:spPr/>
    </dgm:pt>
    <dgm:pt modelId="{9CC4D03B-B44B-4A64-A041-4758701F1C59}" type="pres">
      <dgm:prSet presAssocID="{C2F8C7F7-44C4-414A-BCCD-56E91DD0A777}" presName="nodeText" presStyleLbl="bgAccFollowNode1" presStyleIdx="4" presStyleCnt="5">
        <dgm:presLayoutVars>
          <dgm:bulletEnabled val="1"/>
        </dgm:presLayoutVars>
      </dgm:prSet>
      <dgm:spPr/>
    </dgm:pt>
  </dgm:ptLst>
  <dgm:cxnLst>
    <dgm:cxn modelId="{A4B80D2D-7E35-421F-8BF9-55B39C33B9BE}" type="presOf" srcId="{A8E2FA08-4DD4-4654-A85D-9A99162D6201}" destId="{82EE2C17-F664-4616-8F76-97637F08E124}" srcOrd="0" destOrd="0" presId="urn:microsoft.com/office/officeart/2016/7/layout/BasicLinearProcessNumbered#1"/>
    <dgm:cxn modelId="{C0185933-A2E8-4CA8-BE2D-4651F528D2DE}" type="presOf" srcId="{2EE95FC5-CD6B-4A50-9262-DC414E16C3EA}" destId="{815671D8-22AE-4967-8461-EBC1C9F97F94}" srcOrd="1" destOrd="0" presId="urn:microsoft.com/office/officeart/2016/7/layout/BasicLinearProcessNumbered#1"/>
    <dgm:cxn modelId="{2218E939-6CA8-4442-A4E7-EF92FEA01DDF}" type="presOf" srcId="{140952D0-0E1D-4F48-9F16-53581487CFA0}" destId="{7ACBA089-E576-4FF4-865F-C3BBF7659A23}" srcOrd="0" destOrd="0" presId="urn:microsoft.com/office/officeart/2016/7/layout/BasicLinearProcessNumbered#1"/>
    <dgm:cxn modelId="{23907F3B-DE45-45CF-9707-5E4F6F6973DA}" type="presOf" srcId="{D0F07F19-1F50-4B42-A7A0-278DF9D25BB1}" destId="{C09B749D-9CF7-492C-B341-D9553818451B}" srcOrd="0" destOrd="0" presId="urn:microsoft.com/office/officeart/2016/7/layout/BasicLinearProcessNumbered#1"/>
    <dgm:cxn modelId="{AFE8A667-BFCC-42CE-A7FE-3066C60B154E}" type="presOf" srcId="{F05611F0-8256-4954-B6CB-ED6B4F2DD397}" destId="{5C8F9B26-840A-4F96-8D27-2D7E00511C9A}" srcOrd="0" destOrd="0" presId="urn:microsoft.com/office/officeart/2016/7/layout/BasicLinearProcessNumbered#1"/>
    <dgm:cxn modelId="{6C312549-8F7E-4A80-AB71-9D3156BFBF4C}" type="presOf" srcId="{C2F8C7F7-44C4-414A-BCCD-56E91DD0A777}" destId="{5F8AA2D1-7ADE-4FAB-AB73-E999EB93EDA0}" srcOrd="0" destOrd="0" presId="urn:microsoft.com/office/officeart/2016/7/layout/BasicLinearProcessNumbered#1"/>
    <dgm:cxn modelId="{7043076B-C1A0-4D82-B9C2-7389C21548EF}" type="presOf" srcId="{22625139-F93A-4F3F-A7AA-4923A01AEDF3}" destId="{BBF86657-8EAE-46E6-B25A-D2056AE50973}" srcOrd="1" destOrd="0" presId="urn:microsoft.com/office/officeart/2016/7/layout/BasicLinearProcessNumbered#1"/>
    <dgm:cxn modelId="{40CAD671-AB1B-4EF2-BD4C-E4C43639C27E}" type="presOf" srcId="{2EE95FC5-CD6B-4A50-9262-DC414E16C3EA}" destId="{5947A689-FC4A-4FDF-BDDD-890A8474DEF9}" srcOrd="0" destOrd="0" presId="urn:microsoft.com/office/officeart/2016/7/layout/BasicLinearProcessNumbered#1"/>
    <dgm:cxn modelId="{14D43B81-F92D-4CD8-9D1E-78CBF092C750}" srcId="{D0F07F19-1F50-4B42-A7A0-278DF9D25BB1}" destId="{C2F8C7F7-44C4-414A-BCCD-56E91DD0A777}" srcOrd="4" destOrd="0" parTransId="{E6C6DF88-9436-40D7-BA84-18FE896A6151}" sibTransId="{4E39967D-43EF-4F15-814A-2F491D900D43}"/>
    <dgm:cxn modelId="{9CDE7D88-716E-4C97-9A52-FF7131643C5F}" type="presOf" srcId="{F05611F0-8256-4954-B6CB-ED6B4F2DD397}" destId="{36EB2DDF-B510-4B3C-AF9A-757E14A78E4D}" srcOrd="1" destOrd="0" presId="urn:microsoft.com/office/officeart/2016/7/layout/BasicLinearProcessNumbered#1"/>
    <dgm:cxn modelId="{DD5C168A-90C7-41E2-9576-A79BBC6325CE}" type="presOf" srcId="{C99EBBB1-E916-471C-83C9-ABE85B42AC26}" destId="{94E9EF1A-1D07-4210-9402-6C559E90358A}" srcOrd="0" destOrd="0" presId="urn:microsoft.com/office/officeart/2016/7/layout/BasicLinearProcessNumbered#1"/>
    <dgm:cxn modelId="{CBD31B8E-CB23-4FA8-93FE-5BB4814BBB0B}" type="presOf" srcId="{2804F27C-9BA9-4D07-AB02-74BE7DFA2C0E}" destId="{3CBA3CC0-D70A-4B98-9329-64604EDF25F0}" srcOrd="0" destOrd="0" presId="urn:microsoft.com/office/officeart/2016/7/layout/BasicLinearProcessNumbered#1"/>
    <dgm:cxn modelId="{B3F19EC2-A372-4EC3-BFE0-C62FFDFE3DF6}" srcId="{D0F07F19-1F50-4B42-A7A0-278DF9D25BB1}" destId="{2EE95FC5-CD6B-4A50-9262-DC414E16C3EA}" srcOrd="0" destOrd="0" parTransId="{75374347-884B-4721-8CFF-DF080F5B1C79}" sibTransId="{C99EBBB1-E916-471C-83C9-ABE85B42AC26}"/>
    <dgm:cxn modelId="{40F5D2CB-DECC-41AF-8388-AD6EA6907126}" type="presOf" srcId="{6BD5265A-8333-420D-BDB2-65F10B3EBD76}" destId="{DAC041B6-6570-477A-B4C1-5CB7E0EFE0DC}" srcOrd="0" destOrd="0" presId="urn:microsoft.com/office/officeart/2016/7/layout/BasicLinearProcessNumbered#1"/>
    <dgm:cxn modelId="{914FACD2-336A-4471-9E99-312B3F8EAB04}" srcId="{D0F07F19-1F50-4B42-A7A0-278DF9D25BB1}" destId="{F05611F0-8256-4954-B6CB-ED6B4F2DD397}" srcOrd="1" destOrd="0" parTransId="{CD7328D6-9FAE-4506-9BDB-E06A571EC1D4}" sibTransId="{6BD5265A-8333-420D-BDB2-65F10B3EBD76}"/>
    <dgm:cxn modelId="{40CCC9E3-44E6-462B-900C-44AC8FC352F3}" type="presOf" srcId="{4E39967D-43EF-4F15-814A-2F491D900D43}" destId="{FEC87D35-FF68-4830-9865-7026502B7734}" srcOrd="0" destOrd="0" presId="urn:microsoft.com/office/officeart/2016/7/layout/BasicLinearProcessNumbered#1"/>
    <dgm:cxn modelId="{B07163E8-ADEC-492A-8F07-7E5786AB23AE}" srcId="{D0F07F19-1F50-4B42-A7A0-278DF9D25BB1}" destId="{140952D0-0E1D-4F48-9F16-53581487CFA0}" srcOrd="3" destOrd="0" parTransId="{790C446F-6917-41E7-BE01-7AFE2676D505}" sibTransId="{2804F27C-9BA9-4D07-AB02-74BE7DFA2C0E}"/>
    <dgm:cxn modelId="{D0999FEB-3F13-4B99-8767-7340A2A83933}" type="presOf" srcId="{22625139-F93A-4F3F-A7AA-4923A01AEDF3}" destId="{83253AE2-89B5-4ADC-817A-FEF4E0BC4B49}" srcOrd="0" destOrd="0" presId="urn:microsoft.com/office/officeart/2016/7/layout/BasicLinearProcessNumbered#1"/>
    <dgm:cxn modelId="{E061BDEB-384B-4165-AF47-0D2CE9C70384}" type="presOf" srcId="{C2F8C7F7-44C4-414A-BCCD-56E91DD0A777}" destId="{9CC4D03B-B44B-4A64-A041-4758701F1C59}" srcOrd="1" destOrd="0" presId="urn:microsoft.com/office/officeart/2016/7/layout/BasicLinearProcessNumbered#1"/>
    <dgm:cxn modelId="{FC7721F0-429B-4CE7-BE98-C2F3C41FE9C7}" srcId="{D0F07F19-1F50-4B42-A7A0-278DF9D25BB1}" destId="{22625139-F93A-4F3F-A7AA-4923A01AEDF3}" srcOrd="2" destOrd="0" parTransId="{F549A0EB-6BE9-4749-8336-B02A279AE302}" sibTransId="{A8E2FA08-4DD4-4654-A85D-9A99162D6201}"/>
    <dgm:cxn modelId="{27E5EDFC-7359-48F6-8E3F-270CF15B8D2C}" type="presOf" srcId="{140952D0-0E1D-4F48-9F16-53581487CFA0}" destId="{64EF213D-B16C-4AC2-8183-B62F7FC17277}" srcOrd="1" destOrd="0" presId="urn:microsoft.com/office/officeart/2016/7/layout/BasicLinearProcessNumbered#1"/>
    <dgm:cxn modelId="{B5FABEA6-FE83-4DC3-A3AB-25B621203785}" type="presParOf" srcId="{C09B749D-9CF7-492C-B341-D9553818451B}" destId="{8EEF3829-836D-4E60-A9BC-8F0AD18883EE}" srcOrd="0" destOrd="0" presId="urn:microsoft.com/office/officeart/2016/7/layout/BasicLinearProcessNumbered#1"/>
    <dgm:cxn modelId="{E8C71572-9F0A-4ED2-BA52-A961EB56A76C}" type="presParOf" srcId="{8EEF3829-836D-4E60-A9BC-8F0AD18883EE}" destId="{5947A689-FC4A-4FDF-BDDD-890A8474DEF9}" srcOrd="0" destOrd="0" presId="urn:microsoft.com/office/officeart/2016/7/layout/BasicLinearProcessNumbered#1"/>
    <dgm:cxn modelId="{67C04E6E-4316-4DC8-9615-DBC47E4DDF35}" type="presParOf" srcId="{8EEF3829-836D-4E60-A9BC-8F0AD18883EE}" destId="{94E9EF1A-1D07-4210-9402-6C559E90358A}" srcOrd="1" destOrd="0" presId="urn:microsoft.com/office/officeart/2016/7/layout/BasicLinearProcessNumbered#1"/>
    <dgm:cxn modelId="{003FA2D7-FBDD-45A5-BDB1-BBCD5557649A}" type="presParOf" srcId="{8EEF3829-836D-4E60-A9BC-8F0AD18883EE}" destId="{B9E74D06-8974-46A7-BDE8-CAC0846523DB}" srcOrd="2" destOrd="0" presId="urn:microsoft.com/office/officeart/2016/7/layout/BasicLinearProcessNumbered#1"/>
    <dgm:cxn modelId="{3E9A9986-48DD-4CC7-91FE-1707EBC7E65A}" type="presParOf" srcId="{8EEF3829-836D-4E60-A9BC-8F0AD18883EE}" destId="{815671D8-22AE-4967-8461-EBC1C9F97F94}" srcOrd="3" destOrd="0" presId="urn:microsoft.com/office/officeart/2016/7/layout/BasicLinearProcessNumbered#1"/>
    <dgm:cxn modelId="{2711AD4E-AE27-4FCF-8A6A-77C0EB08E796}" type="presParOf" srcId="{C09B749D-9CF7-492C-B341-D9553818451B}" destId="{4345A606-3100-40DC-847D-F26F8DFFB0A4}" srcOrd="1" destOrd="0" presId="urn:microsoft.com/office/officeart/2016/7/layout/BasicLinearProcessNumbered#1"/>
    <dgm:cxn modelId="{71DE8450-1714-444C-A82B-015776242CCF}" type="presParOf" srcId="{C09B749D-9CF7-492C-B341-D9553818451B}" destId="{9D438F26-CD1B-4D67-AF02-B4D0BD99464E}" srcOrd="2" destOrd="0" presId="urn:microsoft.com/office/officeart/2016/7/layout/BasicLinearProcessNumbered#1"/>
    <dgm:cxn modelId="{5C537732-B693-4D12-B5ED-85D7EFE25956}" type="presParOf" srcId="{9D438F26-CD1B-4D67-AF02-B4D0BD99464E}" destId="{5C8F9B26-840A-4F96-8D27-2D7E00511C9A}" srcOrd="0" destOrd="0" presId="urn:microsoft.com/office/officeart/2016/7/layout/BasicLinearProcessNumbered#1"/>
    <dgm:cxn modelId="{A7EE3BFC-F03A-45E6-B212-83404EE12240}" type="presParOf" srcId="{9D438F26-CD1B-4D67-AF02-B4D0BD99464E}" destId="{DAC041B6-6570-477A-B4C1-5CB7E0EFE0DC}" srcOrd="1" destOrd="0" presId="urn:microsoft.com/office/officeart/2016/7/layout/BasicLinearProcessNumbered#1"/>
    <dgm:cxn modelId="{5F897C40-4F74-425D-8ECE-E06A106892E5}" type="presParOf" srcId="{9D438F26-CD1B-4D67-AF02-B4D0BD99464E}" destId="{F8ADDB2A-2689-4ACF-8222-B372EB5C8D35}" srcOrd="2" destOrd="0" presId="urn:microsoft.com/office/officeart/2016/7/layout/BasicLinearProcessNumbered#1"/>
    <dgm:cxn modelId="{B161A182-985E-47E7-B65C-F6AD87BFA0F7}" type="presParOf" srcId="{9D438F26-CD1B-4D67-AF02-B4D0BD99464E}" destId="{36EB2DDF-B510-4B3C-AF9A-757E14A78E4D}" srcOrd="3" destOrd="0" presId="urn:microsoft.com/office/officeart/2016/7/layout/BasicLinearProcessNumbered#1"/>
    <dgm:cxn modelId="{FDEB4A67-6531-4467-87D6-1AE9F901F051}" type="presParOf" srcId="{C09B749D-9CF7-492C-B341-D9553818451B}" destId="{8BDDBF6E-ECE6-4E6A-B0D3-17197BA824D3}" srcOrd="3" destOrd="0" presId="urn:microsoft.com/office/officeart/2016/7/layout/BasicLinearProcessNumbered#1"/>
    <dgm:cxn modelId="{5792E72B-E132-444A-BAAD-0F2F78F0396C}" type="presParOf" srcId="{C09B749D-9CF7-492C-B341-D9553818451B}" destId="{5419C900-3474-4480-82CB-923AF8027A48}" srcOrd="4" destOrd="0" presId="urn:microsoft.com/office/officeart/2016/7/layout/BasicLinearProcessNumbered#1"/>
    <dgm:cxn modelId="{9985658F-827E-4C3E-901A-BB8B62931A97}" type="presParOf" srcId="{5419C900-3474-4480-82CB-923AF8027A48}" destId="{83253AE2-89B5-4ADC-817A-FEF4E0BC4B49}" srcOrd="0" destOrd="0" presId="urn:microsoft.com/office/officeart/2016/7/layout/BasicLinearProcessNumbered#1"/>
    <dgm:cxn modelId="{48A7D195-BEC4-4325-8BFF-25B8CA13DC53}" type="presParOf" srcId="{5419C900-3474-4480-82CB-923AF8027A48}" destId="{82EE2C17-F664-4616-8F76-97637F08E124}" srcOrd="1" destOrd="0" presId="urn:microsoft.com/office/officeart/2016/7/layout/BasicLinearProcessNumbered#1"/>
    <dgm:cxn modelId="{DFA21DE9-D23E-4AEC-984F-38954304B882}" type="presParOf" srcId="{5419C900-3474-4480-82CB-923AF8027A48}" destId="{96383FDE-483E-4E6D-B151-4FC41C065094}" srcOrd="2" destOrd="0" presId="urn:microsoft.com/office/officeart/2016/7/layout/BasicLinearProcessNumbered#1"/>
    <dgm:cxn modelId="{110189D1-9E6B-4E0C-8667-C0A3012E8A84}" type="presParOf" srcId="{5419C900-3474-4480-82CB-923AF8027A48}" destId="{BBF86657-8EAE-46E6-B25A-D2056AE50973}" srcOrd="3" destOrd="0" presId="urn:microsoft.com/office/officeart/2016/7/layout/BasicLinearProcessNumbered#1"/>
    <dgm:cxn modelId="{6F4652E6-670E-47E1-8BB6-F10FC0002FE5}" type="presParOf" srcId="{C09B749D-9CF7-492C-B341-D9553818451B}" destId="{8DC76FCE-F8A0-43BB-94B0-26867DA9F629}" srcOrd="5" destOrd="0" presId="urn:microsoft.com/office/officeart/2016/7/layout/BasicLinearProcessNumbered#1"/>
    <dgm:cxn modelId="{952C4F1E-455C-44B2-8633-E11FFDA1CF16}" type="presParOf" srcId="{C09B749D-9CF7-492C-B341-D9553818451B}" destId="{46746BF8-8C13-403D-B74A-6BA79A7FA811}" srcOrd="6" destOrd="0" presId="urn:microsoft.com/office/officeart/2016/7/layout/BasicLinearProcessNumbered#1"/>
    <dgm:cxn modelId="{199291F3-CB47-4BB7-8551-CC7D94A62A3D}" type="presParOf" srcId="{46746BF8-8C13-403D-B74A-6BA79A7FA811}" destId="{7ACBA089-E576-4FF4-865F-C3BBF7659A23}" srcOrd="0" destOrd="0" presId="urn:microsoft.com/office/officeart/2016/7/layout/BasicLinearProcessNumbered#1"/>
    <dgm:cxn modelId="{14456339-3232-4F27-8745-6AE7ED279122}" type="presParOf" srcId="{46746BF8-8C13-403D-B74A-6BA79A7FA811}" destId="{3CBA3CC0-D70A-4B98-9329-64604EDF25F0}" srcOrd="1" destOrd="0" presId="urn:microsoft.com/office/officeart/2016/7/layout/BasicLinearProcessNumbered#1"/>
    <dgm:cxn modelId="{A8938D10-3458-4190-A261-C341522970A2}" type="presParOf" srcId="{46746BF8-8C13-403D-B74A-6BA79A7FA811}" destId="{5BE72261-3EB3-4585-8739-2FFBAED12B80}" srcOrd="2" destOrd="0" presId="urn:microsoft.com/office/officeart/2016/7/layout/BasicLinearProcessNumbered#1"/>
    <dgm:cxn modelId="{C1F113A0-9F7B-4396-8E1F-EC384DF862FF}" type="presParOf" srcId="{46746BF8-8C13-403D-B74A-6BA79A7FA811}" destId="{64EF213D-B16C-4AC2-8183-B62F7FC17277}" srcOrd="3" destOrd="0" presId="urn:microsoft.com/office/officeart/2016/7/layout/BasicLinearProcessNumbered#1"/>
    <dgm:cxn modelId="{4131D598-AA25-4B7C-AFA7-9029885EA773}" type="presParOf" srcId="{C09B749D-9CF7-492C-B341-D9553818451B}" destId="{5104EC6E-10DA-48BE-A121-0D66CB60A3C3}" srcOrd="7" destOrd="0" presId="urn:microsoft.com/office/officeart/2016/7/layout/BasicLinearProcessNumbered#1"/>
    <dgm:cxn modelId="{BE67DCDF-2356-4D88-99B3-83434EDCF878}" type="presParOf" srcId="{C09B749D-9CF7-492C-B341-D9553818451B}" destId="{A0A34020-1B08-49AD-AD60-D2002D7C7E0A}" srcOrd="8" destOrd="0" presId="urn:microsoft.com/office/officeart/2016/7/layout/BasicLinearProcessNumbered#1"/>
    <dgm:cxn modelId="{7647E02E-AFDE-4458-BBF1-C11FE2DBD1C6}" type="presParOf" srcId="{A0A34020-1B08-49AD-AD60-D2002D7C7E0A}" destId="{5F8AA2D1-7ADE-4FAB-AB73-E999EB93EDA0}" srcOrd="0" destOrd="0" presId="urn:microsoft.com/office/officeart/2016/7/layout/BasicLinearProcessNumbered#1"/>
    <dgm:cxn modelId="{948C3455-F5CB-4096-AEED-6BBC191AA5B8}" type="presParOf" srcId="{A0A34020-1B08-49AD-AD60-D2002D7C7E0A}" destId="{FEC87D35-FF68-4830-9865-7026502B7734}" srcOrd="1" destOrd="0" presId="urn:microsoft.com/office/officeart/2016/7/layout/BasicLinearProcessNumbered#1"/>
    <dgm:cxn modelId="{012855BB-F5B9-4D56-90E8-9EFFB3D195DD}" type="presParOf" srcId="{A0A34020-1B08-49AD-AD60-D2002D7C7E0A}" destId="{F57AF353-CCB4-4030-9EEE-1DC7B4B0CC7D}" srcOrd="2" destOrd="0" presId="urn:microsoft.com/office/officeart/2016/7/layout/BasicLinearProcessNumbered#1"/>
    <dgm:cxn modelId="{4E5AA3F4-3105-458B-AFF9-4DE384A7EEAB}" type="presParOf" srcId="{A0A34020-1B08-49AD-AD60-D2002D7C7E0A}" destId="{9CC4D03B-B44B-4A64-A041-4758701F1C59}"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373DC-11B1-4708-92E2-E1B8EB8D76D8}" type="doc">
      <dgm:prSet loTypeId="urn:microsoft.com/office/officeart/2005/8/layout/list1" loCatId="list" qsTypeId="urn:microsoft.com/office/officeart/2005/8/quickstyle/simple1" qsCatId="simple" csTypeId="urn:microsoft.com/office/officeart/2005/8/colors/accent1_2" csCatId="accent1" phldr="1"/>
      <dgm:spPr/>
    </dgm:pt>
    <dgm:pt modelId="{7084B800-7E1D-4DA6-89C0-37EA52DDBCB8}">
      <dgm:prSet phldrT="[Text]" custT="1"/>
      <dgm:spPr/>
      <dgm:t>
        <a:bodyPr/>
        <a:lstStyle/>
        <a:p>
          <a:pPr algn="ctr"/>
          <a:r>
            <a:rPr lang="en-US" sz="1800" dirty="0">
              <a:latin typeface="Tahoma" panose="020B0604030504040204" pitchFamily="34" charset="0"/>
              <a:ea typeface="Tahoma" panose="020B0604030504040204" pitchFamily="34" charset="0"/>
              <a:cs typeface="Tahoma" panose="020B0604030504040204" pitchFamily="34" charset="0"/>
            </a:rPr>
            <a:t>Khi </a:t>
          </a:r>
          <a:r>
            <a:rPr lang="en-US" sz="1800" dirty="0" err="1">
              <a:latin typeface="Tahoma" panose="020B0604030504040204" pitchFamily="34" charset="0"/>
              <a:ea typeface="Tahoma" panose="020B0604030504040204" pitchFamily="34" charset="0"/>
              <a:cs typeface="Tahoma" panose="020B0604030504040204" pitchFamily="34" charset="0"/>
            </a:rPr>
            <a:t>nào</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thì</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cần</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tài</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trợ</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từ</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bên</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ngoài</a:t>
          </a:r>
          <a:r>
            <a:rPr lang="en-US" sz="1800" dirty="0">
              <a:latin typeface="Tahoma" panose="020B0604030504040204" pitchFamily="34" charset="0"/>
              <a:ea typeface="Tahoma" panose="020B0604030504040204" pitchFamily="34" charset="0"/>
              <a:cs typeface="Tahoma" panose="020B0604030504040204" pitchFamily="34" charset="0"/>
            </a:rPr>
            <a:t>?</a:t>
          </a:r>
          <a:endParaRPr lang="ru-RU" sz="1800" dirty="0">
            <a:latin typeface="Tahoma" panose="020B0604030504040204" pitchFamily="34" charset="0"/>
            <a:ea typeface="Tahoma" panose="020B0604030504040204" pitchFamily="34" charset="0"/>
            <a:cs typeface="Tahoma" panose="020B0604030504040204" pitchFamily="34" charset="0"/>
          </a:endParaRPr>
        </a:p>
      </dgm:t>
    </dgm:pt>
    <dgm:pt modelId="{E459F664-A62C-4466-90D1-14D94F7456F9}" type="parTrans" cxnId="{D7BBB8C6-B60F-4050-B5C1-3F3A86AF4294}">
      <dgm:prSet/>
      <dgm:spPr/>
      <dgm:t>
        <a:bodyPr/>
        <a:lstStyle/>
        <a:p>
          <a:endParaRPr lang="ru-RU" sz="2000"/>
        </a:p>
      </dgm:t>
    </dgm:pt>
    <dgm:pt modelId="{29667D30-8073-4626-A65C-0442C9DA4455}" type="sibTrans" cxnId="{D7BBB8C6-B60F-4050-B5C1-3F3A86AF4294}">
      <dgm:prSet/>
      <dgm:spPr/>
      <dgm:t>
        <a:bodyPr/>
        <a:lstStyle/>
        <a:p>
          <a:endParaRPr lang="ru-RU" sz="2000"/>
        </a:p>
      </dgm:t>
    </dgm:pt>
    <dgm:pt modelId="{4786322A-3DB1-4B13-A039-9C2B4BD33902}">
      <dgm:prSet phldrT="[Text]" custT="1"/>
      <dgm:spPr/>
      <dgm:t>
        <a:bodyPr/>
        <a:lstStyle/>
        <a:p>
          <a:pPr algn="ctr"/>
          <a:r>
            <a:rPr lang="vi-VN" sz="1800" dirty="0"/>
            <a:t>Các cách thức tài trợ khác nhau như thế nào?</a:t>
          </a:r>
          <a:endParaRPr lang="ru-RU" sz="1800" dirty="0"/>
        </a:p>
      </dgm:t>
    </dgm:pt>
    <dgm:pt modelId="{4F3F2426-EA56-4F79-A02F-DE7A210D680D}" type="parTrans" cxnId="{07D1F65C-7C41-4EB6-A133-CA7F29791640}">
      <dgm:prSet/>
      <dgm:spPr/>
      <dgm:t>
        <a:bodyPr/>
        <a:lstStyle/>
        <a:p>
          <a:endParaRPr lang="ru-RU" sz="2000"/>
        </a:p>
      </dgm:t>
    </dgm:pt>
    <dgm:pt modelId="{7D0A801E-90E9-4D73-A31E-D58F04D3BBF2}" type="sibTrans" cxnId="{07D1F65C-7C41-4EB6-A133-CA7F29791640}">
      <dgm:prSet/>
      <dgm:spPr/>
      <dgm:t>
        <a:bodyPr/>
        <a:lstStyle/>
        <a:p>
          <a:endParaRPr lang="ru-RU" sz="2000"/>
        </a:p>
      </dgm:t>
    </dgm:pt>
    <dgm:pt modelId="{5A259F57-B5C4-40C5-939D-A7C21B16FB47}">
      <dgm:prSet phldrT="[Text]" custT="1"/>
      <dgm:spPr/>
      <dgm:t>
        <a:bodyPr/>
        <a:lstStyle/>
        <a:p>
          <a:pPr algn="ctr"/>
          <a:r>
            <a:rPr lang="vi-VN" sz="1800" dirty="0"/>
            <a:t>Những nhà tài trợ và nhà đầu tư trông mong những gì?</a:t>
          </a:r>
          <a:endParaRPr lang="ru-RU" sz="1800" dirty="0"/>
        </a:p>
      </dgm:t>
    </dgm:pt>
    <dgm:pt modelId="{57311651-50BE-4613-AB4F-1C634C257620}" type="sibTrans" cxnId="{7865863E-1BC2-47AE-BBFB-F40F27A905AE}">
      <dgm:prSet/>
      <dgm:spPr/>
      <dgm:t>
        <a:bodyPr/>
        <a:lstStyle/>
        <a:p>
          <a:endParaRPr lang="ru-RU" sz="2000"/>
        </a:p>
      </dgm:t>
    </dgm:pt>
    <dgm:pt modelId="{E359194E-724D-4C60-BA35-9B441D11C55E}" type="parTrans" cxnId="{7865863E-1BC2-47AE-BBFB-F40F27A905AE}">
      <dgm:prSet/>
      <dgm:spPr/>
      <dgm:t>
        <a:bodyPr/>
        <a:lstStyle/>
        <a:p>
          <a:endParaRPr lang="ru-RU" sz="2000"/>
        </a:p>
      </dgm:t>
    </dgm:pt>
    <dgm:pt modelId="{E4113FDD-546A-408F-B8E9-D91B2213B749}">
      <dgm:prSet phldrT="[Text]" custT="1"/>
      <dgm:spPr/>
      <dgm:t>
        <a:bodyPr/>
        <a:lstStyle/>
        <a:p>
          <a:pPr algn="ctr"/>
          <a:r>
            <a:rPr lang="vi-VN" sz="1800" dirty="0">
              <a:latin typeface="Tahoma" panose="020B0604030504040204" pitchFamily="34" charset="0"/>
              <a:ea typeface="Tahoma" panose="020B0604030504040204" pitchFamily="34" charset="0"/>
              <a:cs typeface="Tahoma" panose="020B0604030504040204" pitchFamily="34" charset="0"/>
            </a:rPr>
            <a:t>Nợ trái ngược với Vốn sở hữu chủ</a:t>
          </a:r>
          <a:endParaRPr lang="ru-RU" sz="1800" dirty="0">
            <a:latin typeface="Tahoma" panose="020B0604030504040204" pitchFamily="34" charset="0"/>
            <a:ea typeface="Tahoma" panose="020B0604030504040204" pitchFamily="34" charset="0"/>
            <a:cs typeface="Tahoma" panose="020B0604030504040204" pitchFamily="34" charset="0"/>
          </a:endParaRPr>
        </a:p>
      </dgm:t>
    </dgm:pt>
    <dgm:pt modelId="{542AF1D6-1C84-4B39-BE8B-B73FEFD6785F}" type="parTrans" cxnId="{90BA40AE-CFB9-4A3D-8E3A-6C9D7DE6B5C1}">
      <dgm:prSet/>
      <dgm:spPr/>
      <dgm:t>
        <a:bodyPr/>
        <a:lstStyle/>
        <a:p>
          <a:endParaRPr lang="en-US" sz="2000"/>
        </a:p>
      </dgm:t>
    </dgm:pt>
    <dgm:pt modelId="{87D1F3BF-EF93-4E5B-976C-902E3087F114}" type="sibTrans" cxnId="{90BA40AE-CFB9-4A3D-8E3A-6C9D7DE6B5C1}">
      <dgm:prSet/>
      <dgm:spPr/>
      <dgm:t>
        <a:bodyPr/>
        <a:lstStyle/>
        <a:p>
          <a:endParaRPr lang="en-US" sz="2000"/>
        </a:p>
      </dgm:t>
    </dgm:pt>
    <dgm:pt modelId="{3A20F4F6-FE6A-4A21-9A52-8EA5A00A8CF1}">
      <dgm:prSet phldrT="[Text]" custT="1"/>
      <dgm:spPr/>
      <dgm:t>
        <a:bodyPr/>
        <a:lstStyle/>
        <a:p>
          <a:pPr algn="ctr">
            <a:buFont typeface="Arial" panose="020B0604020202020204" pitchFamily="34" charset="0"/>
            <a:buChar char="•"/>
          </a:pPr>
          <a:r>
            <a:rPr lang="en-US" sz="1800" dirty="0" err="1">
              <a:latin typeface="Tahoma" panose="020B0604030504040204" pitchFamily="34" charset="0"/>
              <a:ea typeface="Tahoma" panose="020B0604030504040204" pitchFamily="34" charset="0"/>
              <a:cs typeface="Tahoma" panose="020B0604030504040204" pitchFamily="34" charset="0"/>
            </a:rPr>
            <a:t>Mong</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đợi</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những</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gì</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khi</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tìm</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kiếm</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tài</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trợ</a:t>
          </a:r>
          <a:r>
            <a:rPr lang="en-US" sz="1800" dirty="0">
              <a:latin typeface="Tahoma" panose="020B0604030504040204" pitchFamily="34" charset="0"/>
              <a:ea typeface="Tahoma" panose="020B0604030504040204" pitchFamily="34" charset="0"/>
              <a:cs typeface="Tahoma" panose="020B0604030504040204" pitchFamily="34" charset="0"/>
            </a:rPr>
            <a:t>?</a:t>
          </a:r>
          <a:endParaRPr lang="ru-RU" sz="1800" dirty="0">
            <a:latin typeface="Tahoma" panose="020B0604030504040204" pitchFamily="34" charset="0"/>
            <a:ea typeface="Tahoma" panose="020B0604030504040204" pitchFamily="34" charset="0"/>
            <a:cs typeface="Tahoma" panose="020B0604030504040204" pitchFamily="34" charset="0"/>
          </a:endParaRPr>
        </a:p>
      </dgm:t>
    </dgm:pt>
    <dgm:pt modelId="{B19866DE-6385-4023-B15B-CC565E541FED}" type="parTrans" cxnId="{64B5561A-1B07-4F13-B9C4-C4D90C2DA814}">
      <dgm:prSet/>
      <dgm:spPr/>
      <dgm:t>
        <a:bodyPr/>
        <a:lstStyle/>
        <a:p>
          <a:endParaRPr lang="en-US" sz="2000"/>
        </a:p>
      </dgm:t>
    </dgm:pt>
    <dgm:pt modelId="{C3654CC3-2E7B-4B1A-9CB8-A85007FB3113}" type="sibTrans" cxnId="{64B5561A-1B07-4F13-B9C4-C4D90C2DA814}">
      <dgm:prSet/>
      <dgm:spPr/>
      <dgm:t>
        <a:bodyPr/>
        <a:lstStyle/>
        <a:p>
          <a:endParaRPr lang="en-US" sz="2000"/>
        </a:p>
      </dgm:t>
    </dgm:pt>
    <dgm:pt modelId="{88A033FC-90E8-450A-9660-7C56FE44CF4B}" type="pres">
      <dgm:prSet presAssocID="{592373DC-11B1-4708-92E2-E1B8EB8D76D8}" presName="linear" presStyleCnt="0">
        <dgm:presLayoutVars>
          <dgm:dir/>
          <dgm:animLvl val="lvl"/>
          <dgm:resizeHandles val="exact"/>
        </dgm:presLayoutVars>
      </dgm:prSet>
      <dgm:spPr/>
    </dgm:pt>
    <dgm:pt modelId="{24B2535F-B64C-416D-866E-AB6126E4F4FD}" type="pres">
      <dgm:prSet presAssocID="{7084B800-7E1D-4DA6-89C0-37EA52DDBCB8}" presName="parentLin" presStyleCnt="0"/>
      <dgm:spPr/>
    </dgm:pt>
    <dgm:pt modelId="{6EC006A1-981A-4484-9234-228DCAD57AB2}" type="pres">
      <dgm:prSet presAssocID="{7084B800-7E1D-4DA6-89C0-37EA52DDBCB8}" presName="parentLeftMargin" presStyleLbl="node1" presStyleIdx="0" presStyleCnt="5"/>
      <dgm:spPr/>
    </dgm:pt>
    <dgm:pt modelId="{1A0AAFD3-A3A9-4B43-843A-7BA9D4FD5E56}" type="pres">
      <dgm:prSet presAssocID="{7084B800-7E1D-4DA6-89C0-37EA52DDBCB8}" presName="parentText" presStyleLbl="node1" presStyleIdx="0" presStyleCnt="5" custLinFactX="6709" custLinFactNeighborX="100000">
        <dgm:presLayoutVars>
          <dgm:chMax val="0"/>
          <dgm:bulletEnabled val="1"/>
        </dgm:presLayoutVars>
      </dgm:prSet>
      <dgm:spPr>
        <a:prstGeom prst="rect">
          <a:avLst/>
        </a:prstGeom>
      </dgm:spPr>
    </dgm:pt>
    <dgm:pt modelId="{CCBECD78-1F23-4EF1-982A-AA01E554543E}" type="pres">
      <dgm:prSet presAssocID="{7084B800-7E1D-4DA6-89C0-37EA52DDBCB8}" presName="negativeSpace" presStyleCnt="0"/>
      <dgm:spPr/>
    </dgm:pt>
    <dgm:pt modelId="{FD9FC1E3-1C41-4437-BE21-8D33D44C1C9E}" type="pres">
      <dgm:prSet presAssocID="{7084B800-7E1D-4DA6-89C0-37EA52DDBCB8}" presName="childText" presStyleLbl="conFgAcc1" presStyleIdx="0" presStyleCnt="5">
        <dgm:presLayoutVars>
          <dgm:bulletEnabled val="1"/>
        </dgm:presLayoutVars>
      </dgm:prSet>
      <dgm:spPr>
        <a:ln>
          <a:solidFill>
            <a:schemeClr val="tx2">
              <a:lumMod val="50000"/>
              <a:lumOff val="50000"/>
            </a:schemeClr>
          </a:solidFill>
        </a:ln>
      </dgm:spPr>
    </dgm:pt>
    <dgm:pt modelId="{924BC6CA-B5A9-4CBD-91CA-0E40F017D78C}" type="pres">
      <dgm:prSet presAssocID="{29667D30-8073-4626-A65C-0442C9DA4455}" presName="spaceBetweenRectangles" presStyleCnt="0"/>
      <dgm:spPr/>
    </dgm:pt>
    <dgm:pt modelId="{634B2605-1D0B-47DC-85E2-55893E68E292}" type="pres">
      <dgm:prSet presAssocID="{E4113FDD-546A-408F-B8E9-D91B2213B749}" presName="parentLin" presStyleCnt="0"/>
      <dgm:spPr/>
    </dgm:pt>
    <dgm:pt modelId="{97093774-D50F-472E-8FD2-BEC04DCAE15C}" type="pres">
      <dgm:prSet presAssocID="{E4113FDD-546A-408F-B8E9-D91B2213B749}" presName="parentLeftMargin" presStyleLbl="node1" presStyleIdx="0" presStyleCnt="5"/>
      <dgm:spPr/>
    </dgm:pt>
    <dgm:pt modelId="{3928ACF8-FEB6-4122-AFD9-72CD9A277F31}" type="pres">
      <dgm:prSet presAssocID="{E4113FDD-546A-408F-B8E9-D91B2213B749}" presName="parentText" presStyleLbl="node1" presStyleIdx="1" presStyleCnt="5">
        <dgm:presLayoutVars>
          <dgm:chMax val="0"/>
          <dgm:bulletEnabled val="1"/>
        </dgm:presLayoutVars>
      </dgm:prSet>
      <dgm:spPr/>
    </dgm:pt>
    <dgm:pt modelId="{410CCF90-7270-49C7-B970-7D38722B70E3}" type="pres">
      <dgm:prSet presAssocID="{E4113FDD-546A-408F-B8E9-D91B2213B749}" presName="negativeSpace" presStyleCnt="0"/>
      <dgm:spPr/>
    </dgm:pt>
    <dgm:pt modelId="{E5369CE5-C67A-4074-A0A9-3B3B6E214D84}" type="pres">
      <dgm:prSet presAssocID="{E4113FDD-546A-408F-B8E9-D91B2213B749}" presName="childText" presStyleLbl="conFgAcc1" presStyleIdx="1" presStyleCnt="5">
        <dgm:presLayoutVars>
          <dgm:bulletEnabled val="1"/>
        </dgm:presLayoutVars>
      </dgm:prSet>
      <dgm:spPr/>
    </dgm:pt>
    <dgm:pt modelId="{E559482D-E0DC-4A9D-819C-9DD7AE24849F}" type="pres">
      <dgm:prSet presAssocID="{87D1F3BF-EF93-4E5B-976C-902E3087F114}" presName="spaceBetweenRectangles" presStyleCnt="0"/>
      <dgm:spPr/>
    </dgm:pt>
    <dgm:pt modelId="{D554373D-02BB-456A-B513-6FD44C272B5C}" type="pres">
      <dgm:prSet presAssocID="{4786322A-3DB1-4B13-A039-9C2B4BD33902}" presName="parentLin" presStyleCnt="0"/>
      <dgm:spPr/>
    </dgm:pt>
    <dgm:pt modelId="{4F91F803-792A-4600-A80A-DA32582EF94A}" type="pres">
      <dgm:prSet presAssocID="{4786322A-3DB1-4B13-A039-9C2B4BD33902}" presName="parentLeftMargin" presStyleLbl="node1" presStyleIdx="1" presStyleCnt="5"/>
      <dgm:spPr/>
    </dgm:pt>
    <dgm:pt modelId="{5BD5B296-A642-4DF8-B899-35ED169DA216}" type="pres">
      <dgm:prSet presAssocID="{4786322A-3DB1-4B13-A039-9C2B4BD33902}" presName="parentText" presStyleLbl="node1" presStyleIdx="2" presStyleCnt="5" custScaleX="114050" custLinFactX="6709" custLinFactNeighborX="100000">
        <dgm:presLayoutVars>
          <dgm:chMax val="0"/>
          <dgm:bulletEnabled val="1"/>
        </dgm:presLayoutVars>
      </dgm:prSet>
      <dgm:spPr>
        <a:prstGeom prst="rect">
          <a:avLst/>
        </a:prstGeom>
      </dgm:spPr>
    </dgm:pt>
    <dgm:pt modelId="{A4936A2D-4572-425F-9AAC-9798097747DD}" type="pres">
      <dgm:prSet presAssocID="{4786322A-3DB1-4B13-A039-9C2B4BD33902}" presName="negativeSpace" presStyleCnt="0"/>
      <dgm:spPr/>
    </dgm:pt>
    <dgm:pt modelId="{92C0B756-05A6-4040-AC91-4730345F5191}" type="pres">
      <dgm:prSet presAssocID="{4786322A-3DB1-4B13-A039-9C2B4BD33902}" presName="childText" presStyleLbl="conFgAcc1" presStyleIdx="2" presStyleCnt="5">
        <dgm:presLayoutVars>
          <dgm:bulletEnabled val="1"/>
        </dgm:presLayoutVars>
      </dgm:prSet>
      <dgm:spPr>
        <a:ln>
          <a:solidFill>
            <a:schemeClr val="tx2">
              <a:lumMod val="50000"/>
              <a:lumOff val="50000"/>
            </a:schemeClr>
          </a:solidFill>
        </a:ln>
      </dgm:spPr>
    </dgm:pt>
    <dgm:pt modelId="{E512E97A-AB64-43A4-955A-9C6EF5B21111}" type="pres">
      <dgm:prSet presAssocID="{7D0A801E-90E9-4D73-A31E-D58F04D3BBF2}" presName="spaceBetweenRectangles" presStyleCnt="0"/>
      <dgm:spPr/>
    </dgm:pt>
    <dgm:pt modelId="{5E0AD7D3-F354-4D12-AC8A-61D9A68065FD}" type="pres">
      <dgm:prSet presAssocID="{3A20F4F6-FE6A-4A21-9A52-8EA5A00A8CF1}" presName="parentLin" presStyleCnt="0"/>
      <dgm:spPr/>
    </dgm:pt>
    <dgm:pt modelId="{8AA226F7-E97C-4A94-B31F-D28A5873EEF7}" type="pres">
      <dgm:prSet presAssocID="{3A20F4F6-FE6A-4A21-9A52-8EA5A00A8CF1}" presName="parentLeftMargin" presStyleLbl="node1" presStyleIdx="2" presStyleCnt="5"/>
      <dgm:spPr/>
    </dgm:pt>
    <dgm:pt modelId="{319F5DB2-B676-4890-A65C-9738ED93D159}" type="pres">
      <dgm:prSet presAssocID="{3A20F4F6-FE6A-4A21-9A52-8EA5A00A8CF1}" presName="parentText" presStyleLbl="node1" presStyleIdx="3" presStyleCnt="5">
        <dgm:presLayoutVars>
          <dgm:chMax val="0"/>
          <dgm:bulletEnabled val="1"/>
        </dgm:presLayoutVars>
      </dgm:prSet>
      <dgm:spPr/>
    </dgm:pt>
    <dgm:pt modelId="{E6886FBF-A068-4E02-BA63-4BB61293E905}" type="pres">
      <dgm:prSet presAssocID="{3A20F4F6-FE6A-4A21-9A52-8EA5A00A8CF1}" presName="negativeSpace" presStyleCnt="0"/>
      <dgm:spPr/>
    </dgm:pt>
    <dgm:pt modelId="{35E7631F-DFF7-4FAF-8286-06A93D50FFDC}" type="pres">
      <dgm:prSet presAssocID="{3A20F4F6-FE6A-4A21-9A52-8EA5A00A8CF1}" presName="childText" presStyleLbl="conFgAcc1" presStyleIdx="3" presStyleCnt="5">
        <dgm:presLayoutVars>
          <dgm:bulletEnabled val="1"/>
        </dgm:presLayoutVars>
      </dgm:prSet>
      <dgm:spPr/>
    </dgm:pt>
    <dgm:pt modelId="{D79D5B63-93B3-4E47-881F-37A2125D3F46}" type="pres">
      <dgm:prSet presAssocID="{C3654CC3-2E7B-4B1A-9CB8-A85007FB3113}" presName="spaceBetweenRectangles" presStyleCnt="0"/>
      <dgm:spPr/>
    </dgm:pt>
    <dgm:pt modelId="{6F48969B-7A0D-4352-95BB-E4D44F1FDA7D}" type="pres">
      <dgm:prSet presAssocID="{5A259F57-B5C4-40C5-939D-A7C21B16FB47}" presName="parentLin" presStyleCnt="0"/>
      <dgm:spPr/>
    </dgm:pt>
    <dgm:pt modelId="{80F1F3E3-8580-4F0D-9C12-7910907CADF1}" type="pres">
      <dgm:prSet presAssocID="{5A259F57-B5C4-40C5-939D-A7C21B16FB47}" presName="parentLeftMargin" presStyleLbl="node1" presStyleIdx="3" presStyleCnt="5"/>
      <dgm:spPr/>
    </dgm:pt>
    <dgm:pt modelId="{1AA0D2EF-743C-441B-B933-8CC3FD133511}" type="pres">
      <dgm:prSet presAssocID="{5A259F57-B5C4-40C5-939D-A7C21B16FB47}" presName="parentText" presStyleLbl="node1" presStyleIdx="4" presStyleCnt="5" custScaleX="123668" custLinFactX="7201" custLinFactNeighborX="100000" custLinFactNeighborY="-2807">
        <dgm:presLayoutVars>
          <dgm:chMax val="0"/>
          <dgm:bulletEnabled val="1"/>
        </dgm:presLayoutVars>
      </dgm:prSet>
      <dgm:spPr>
        <a:prstGeom prst="rect">
          <a:avLst/>
        </a:prstGeom>
      </dgm:spPr>
    </dgm:pt>
    <dgm:pt modelId="{1D3949C1-8B5F-49B2-B24A-55D8B41AA896}" type="pres">
      <dgm:prSet presAssocID="{5A259F57-B5C4-40C5-939D-A7C21B16FB47}" presName="negativeSpace" presStyleCnt="0"/>
      <dgm:spPr/>
    </dgm:pt>
    <dgm:pt modelId="{A4E3526C-3B96-4B8B-87BA-01E1B7BEF7EF}" type="pres">
      <dgm:prSet presAssocID="{5A259F57-B5C4-40C5-939D-A7C21B16FB47}" presName="childText" presStyleLbl="conFgAcc1" presStyleIdx="4" presStyleCnt="5">
        <dgm:presLayoutVars>
          <dgm:bulletEnabled val="1"/>
        </dgm:presLayoutVars>
      </dgm:prSet>
      <dgm:spPr/>
    </dgm:pt>
  </dgm:ptLst>
  <dgm:cxnLst>
    <dgm:cxn modelId="{64B5561A-1B07-4F13-B9C4-C4D90C2DA814}" srcId="{592373DC-11B1-4708-92E2-E1B8EB8D76D8}" destId="{3A20F4F6-FE6A-4A21-9A52-8EA5A00A8CF1}" srcOrd="3" destOrd="0" parTransId="{B19866DE-6385-4023-B15B-CC565E541FED}" sibTransId="{C3654CC3-2E7B-4B1A-9CB8-A85007FB3113}"/>
    <dgm:cxn modelId="{52002C1D-54FF-49A8-96E7-7F2ACE5B3E54}" type="presOf" srcId="{3A20F4F6-FE6A-4A21-9A52-8EA5A00A8CF1}" destId="{8AA226F7-E97C-4A94-B31F-D28A5873EEF7}" srcOrd="0" destOrd="0" presId="urn:microsoft.com/office/officeart/2005/8/layout/list1"/>
    <dgm:cxn modelId="{7865863E-1BC2-47AE-BBFB-F40F27A905AE}" srcId="{592373DC-11B1-4708-92E2-E1B8EB8D76D8}" destId="{5A259F57-B5C4-40C5-939D-A7C21B16FB47}" srcOrd="4" destOrd="0" parTransId="{E359194E-724D-4C60-BA35-9B441D11C55E}" sibTransId="{57311651-50BE-4613-AB4F-1C634C257620}"/>
    <dgm:cxn modelId="{625AA23F-DBF4-4D2B-903D-22A89723EEED}" type="presOf" srcId="{592373DC-11B1-4708-92E2-E1B8EB8D76D8}" destId="{88A033FC-90E8-450A-9660-7C56FE44CF4B}" srcOrd="0" destOrd="0" presId="urn:microsoft.com/office/officeart/2005/8/layout/list1"/>
    <dgm:cxn modelId="{07D1F65C-7C41-4EB6-A133-CA7F29791640}" srcId="{592373DC-11B1-4708-92E2-E1B8EB8D76D8}" destId="{4786322A-3DB1-4B13-A039-9C2B4BD33902}" srcOrd="2" destOrd="0" parTransId="{4F3F2426-EA56-4F79-A02F-DE7A210D680D}" sibTransId="{7D0A801E-90E9-4D73-A31E-D58F04D3BBF2}"/>
    <dgm:cxn modelId="{66C4BB80-0FE2-4CDF-B51F-A525089A03A3}" type="presOf" srcId="{3A20F4F6-FE6A-4A21-9A52-8EA5A00A8CF1}" destId="{319F5DB2-B676-4890-A65C-9738ED93D159}" srcOrd="1" destOrd="0" presId="urn:microsoft.com/office/officeart/2005/8/layout/list1"/>
    <dgm:cxn modelId="{87320787-FF34-4B70-A17A-F897C46501CA}" type="presOf" srcId="{5A259F57-B5C4-40C5-939D-A7C21B16FB47}" destId="{80F1F3E3-8580-4F0D-9C12-7910907CADF1}" srcOrd="0" destOrd="0" presId="urn:microsoft.com/office/officeart/2005/8/layout/list1"/>
    <dgm:cxn modelId="{DBFED495-68DE-497A-AE49-C4E846074AFD}" type="presOf" srcId="{7084B800-7E1D-4DA6-89C0-37EA52DDBCB8}" destId="{6EC006A1-981A-4484-9234-228DCAD57AB2}" srcOrd="0" destOrd="0" presId="urn:microsoft.com/office/officeart/2005/8/layout/list1"/>
    <dgm:cxn modelId="{34E0019B-A70F-4D3E-B489-3EE0CEC45D26}" type="presOf" srcId="{7084B800-7E1D-4DA6-89C0-37EA52DDBCB8}" destId="{1A0AAFD3-A3A9-4B43-843A-7BA9D4FD5E56}" srcOrd="1" destOrd="0" presId="urn:microsoft.com/office/officeart/2005/8/layout/list1"/>
    <dgm:cxn modelId="{90BA40AE-CFB9-4A3D-8E3A-6C9D7DE6B5C1}" srcId="{592373DC-11B1-4708-92E2-E1B8EB8D76D8}" destId="{E4113FDD-546A-408F-B8E9-D91B2213B749}" srcOrd="1" destOrd="0" parTransId="{542AF1D6-1C84-4B39-BE8B-B73FEFD6785F}" sibTransId="{87D1F3BF-EF93-4E5B-976C-902E3087F114}"/>
    <dgm:cxn modelId="{020C99AE-3744-4F1A-8F2F-834341EE999A}" type="presOf" srcId="{E4113FDD-546A-408F-B8E9-D91B2213B749}" destId="{3928ACF8-FEB6-4122-AFD9-72CD9A277F31}" srcOrd="1" destOrd="0" presId="urn:microsoft.com/office/officeart/2005/8/layout/list1"/>
    <dgm:cxn modelId="{D7BBB8C6-B60F-4050-B5C1-3F3A86AF4294}" srcId="{592373DC-11B1-4708-92E2-E1B8EB8D76D8}" destId="{7084B800-7E1D-4DA6-89C0-37EA52DDBCB8}" srcOrd="0" destOrd="0" parTransId="{E459F664-A62C-4466-90D1-14D94F7456F9}" sibTransId="{29667D30-8073-4626-A65C-0442C9DA4455}"/>
    <dgm:cxn modelId="{EE88FBC6-3422-4879-9EF5-FC8802FCED5E}" type="presOf" srcId="{4786322A-3DB1-4B13-A039-9C2B4BD33902}" destId="{5BD5B296-A642-4DF8-B899-35ED169DA216}" srcOrd="1" destOrd="0" presId="urn:microsoft.com/office/officeart/2005/8/layout/list1"/>
    <dgm:cxn modelId="{EEDF53C7-9673-4100-8B1E-7CF177F43551}" type="presOf" srcId="{4786322A-3DB1-4B13-A039-9C2B4BD33902}" destId="{4F91F803-792A-4600-A80A-DA32582EF94A}" srcOrd="0" destOrd="0" presId="urn:microsoft.com/office/officeart/2005/8/layout/list1"/>
    <dgm:cxn modelId="{708783DF-65B1-4F7D-82E8-15D79EF99894}" type="presOf" srcId="{E4113FDD-546A-408F-B8E9-D91B2213B749}" destId="{97093774-D50F-472E-8FD2-BEC04DCAE15C}" srcOrd="0" destOrd="0" presId="urn:microsoft.com/office/officeart/2005/8/layout/list1"/>
    <dgm:cxn modelId="{1E90A8F7-4B0C-45FE-B2AA-F392EBD01257}" type="presOf" srcId="{5A259F57-B5C4-40C5-939D-A7C21B16FB47}" destId="{1AA0D2EF-743C-441B-B933-8CC3FD133511}" srcOrd="1" destOrd="0" presId="urn:microsoft.com/office/officeart/2005/8/layout/list1"/>
    <dgm:cxn modelId="{AC4B8512-B20E-410F-BFEB-F8454685D9F0}" type="presParOf" srcId="{88A033FC-90E8-450A-9660-7C56FE44CF4B}" destId="{24B2535F-B64C-416D-866E-AB6126E4F4FD}" srcOrd="0" destOrd="0" presId="urn:microsoft.com/office/officeart/2005/8/layout/list1"/>
    <dgm:cxn modelId="{6DE6F4C9-B66F-4D53-882E-81C5A1263F9B}" type="presParOf" srcId="{24B2535F-B64C-416D-866E-AB6126E4F4FD}" destId="{6EC006A1-981A-4484-9234-228DCAD57AB2}" srcOrd="0" destOrd="0" presId="urn:microsoft.com/office/officeart/2005/8/layout/list1"/>
    <dgm:cxn modelId="{07944656-2B6F-4150-B840-796B46FABC28}" type="presParOf" srcId="{24B2535F-B64C-416D-866E-AB6126E4F4FD}" destId="{1A0AAFD3-A3A9-4B43-843A-7BA9D4FD5E56}" srcOrd="1" destOrd="0" presId="urn:microsoft.com/office/officeart/2005/8/layout/list1"/>
    <dgm:cxn modelId="{19C6D583-ED2C-4BA3-B186-5BE126AE2FA0}" type="presParOf" srcId="{88A033FC-90E8-450A-9660-7C56FE44CF4B}" destId="{CCBECD78-1F23-4EF1-982A-AA01E554543E}" srcOrd="1" destOrd="0" presId="urn:microsoft.com/office/officeart/2005/8/layout/list1"/>
    <dgm:cxn modelId="{193F8C17-9332-4A96-A2FF-869B84404B77}" type="presParOf" srcId="{88A033FC-90E8-450A-9660-7C56FE44CF4B}" destId="{FD9FC1E3-1C41-4437-BE21-8D33D44C1C9E}" srcOrd="2" destOrd="0" presId="urn:microsoft.com/office/officeart/2005/8/layout/list1"/>
    <dgm:cxn modelId="{2A0AF3F1-3E1F-4AB5-BC7F-8880604146E0}" type="presParOf" srcId="{88A033FC-90E8-450A-9660-7C56FE44CF4B}" destId="{924BC6CA-B5A9-4CBD-91CA-0E40F017D78C}" srcOrd="3" destOrd="0" presId="urn:microsoft.com/office/officeart/2005/8/layout/list1"/>
    <dgm:cxn modelId="{F0D39307-57AA-43B7-868F-A6355B2E57ED}" type="presParOf" srcId="{88A033FC-90E8-450A-9660-7C56FE44CF4B}" destId="{634B2605-1D0B-47DC-85E2-55893E68E292}" srcOrd="4" destOrd="0" presId="urn:microsoft.com/office/officeart/2005/8/layout/list1"/>
    <dgm:cxn modelId="{93D057BB-802A-4FE4-8979-D915B54BF390}" type="presParOf" srcId="{634B2605-1D0B-47DC-85E2-55893E68E292}" destId="{97093774-D50F-472E-8FD2-BEC04DCAE15C}" srcOrd="0" destOrd="0" presId="urn:microsoft.com/office/officeart/2005/8/layout/list1"/>
    <dgm:cxn modelId="{799E2CA8-C160-4657-B33F-ADF50E986D25}" type="presParOf" srcId="{634B2605-1D0B-47DC-85E2-55893E68E292}" destId="{3928ACF8-FEB6-4122-AFD9-72CD9A277F31}" srcOrd="1" destOrd="0" presId="urn:microsoft.com/office/officeart/2005/8/layout/list1"/>
    <dgm:cxn modelId="{28738749-393A-4898-9595-83616FCB6E3F}" type="presParOf" srcId="{88A033FC-90E8-450A-9660-7C56FE44CF4B}" destId="{410CCF90-7270-49C7-B970-7D38722B70E3}" srcOrd="5" destOrd="0" presId="urn:microsoft.com/office/officeart/2005/8/layout/list1"/>
    <dgm:cxn modelId="{4FEEFB3B-F7AD-41C8-88D5-9FCA81E004C5}" type="presParOf" srcId="{88A033FC-90E8-450A-9660-7C56FE44CF4B}" destId="{E5369CE5-C67A-4074-A0A9-3B3B6E214D84}" srcOrd="6" destOrd="0" presId="urn:microsoft.com/office/officeart/2005/8/layout/list1"/>
    <dgm:cxn modelId="{6BFDB240-CD34-42E2-92A0-01B33DD6D429}" type="presParOf" srcId="{88A033FC-90E8-450A-9660-7C56FE44CF4B}" destId="{E559482D-E0DC-4A9D-819C-9DD7AE24849F}" srcOrd="7" destOrd="0" presId="urn:microsoft.com/office/officeart/2005/8/layout/list1"/>
    <dgm:cxn modelId="{84B370E6-03E7-432E-8DE8-6F3402B19900}" type="presParOf" srcId="{88A033FC-90E8-450A-9660-7C56FE44CF4B}" destId="{D554373D-02BB-456A-B513-6FD44C272B5C}" srcOrd="8" destOrd="0" presId="urn:microsoft.com/office/officeart/2005/8/layout/list1"/>
    <dgm:cxn modelId="{330E8C49-FCAD-4D9F-BB2F-8760C7E6B096}" type="presParOf" srcId="{D554373D-02BB-456A-B513-6FD44C272B5C}" destId="{4F91F803-792A-4600-A80A-DA32582EF94A}" srcOrd="0" destOrd="0" presId="urn:microsoft.com/office/officeart/2005/8/layout/list1"/>
    <dgm:cxn modelId="{618BBB7C-14AD-4AD9-9957-91061B873473}" type="presParOf" srcId="{D554373D-02BB-456A-B513-6FD44C272B5C}" destId="{5BD5B296-A642-4DF8-B899-35ED169DA216}" srcOrd="1" destOrd="0" presId="urn:microsoft.com/office/officeart/2005/8/layout/list1"/>
    <dgm:cxn modelId="{EDC41EE4-430F-41C5-8C1F-AC1649AB4844}" type="presParOf" srcId="{88A033FC-90E8-450A-9660-7C56FE44CF4B}" destId="{A4936A2D-4572-425F-9AAC-9798097747DD}" srcOrd="9" destOrd="0" presId="urn:microsoft.com/office/officeart/2005/8/layout/list1"/>
    <dgm:cxn modelId="{FB153B08-A79B-48D9-B3F5-C99BA326486E}" type="presParOf" srcId="{88A033FC-90E8-450A-9660-7C56FE44CF4B}" destId="{92C0B756-05A6-4040-AC91-4730345F5191}" srcOrd="10" destOrd="0" presId="urn:microsoft.com/office/officeart/2005/8/layout/list1"/>
    <dgm:cxn modelId="{9AFDA481-FE2A-491B-8E0D-532160039AFB}" type="presParOf" srcId="{88A033FC-90E8-450A-9660-7C56FE44CF4B}" destId="{E512E97A-AB64-43A4-955A-9C6EF5B21111}" srcOrd="11" destOrd="0" presId="urn:microsoft.com/office/officeart/2005/8/layout/list1"/>
    <dgm:cxn modelId="{88451284-97D4-4C72-8C82-4302AA57BA68}" type="presParOf" srcId="{88A033FC-90E8-450A-9660-7C56FE44CF4B}" destId="{5E0AD7D3-F354-4D12-AC8A-61D9A68065FD}" srcOrd="12" destOrd="0" presId="urn:microsoft.com/office/officeart/2005/8/layout/list1"/>
    <dgm:cxn modelId="{1F6F14F6-F850-4BD4-AF7F-D006DFFA77FF}" type="presParOf" srcId="{5E0AD7D3-F354-4D12-AC8A-61D9A68065FD}" destId="{8AA226F7-E97C-4A94-B31F-D28A5873EEF7}" srcOrd="0" destOrd="0" presId="urn:microsoft.com/office/officeart/2005/8/layout/list1"/>
    <dgm:cxn modelId="{1A0605C7-2DE3-40A3-9B3A-9ADAC267DAA4}" type="presParOf" srcId="{5E0AD7D3-F354-4D12-AC8A-61D9A68065FD}" destId="{319F5DB2-B676-4890-A65C-9738ED93D159}" srcOrd="1" destOrd="0" presId="urn:microsoft.com/office/officeart/2005/8/layout/list1"/>
    <dgm:cxn modelId="{153DD772-FA2D-47EC-8AD2-27A723352867}" type="presParOf" srcId="{88A033FC-90E8-450A-9660-7C56FE44CF4B}" destId="{E6886FBF-A068-4E02-BA63-4BB61293E905}" srcOrd="13" destOrd="0" presId="urn:microsoft.com/office/officeart/2005/8/layout/list1"/>
    <dgm:cxn modelId="{76128BB5-A8F1-401F-A58C-D85FB28D55B0}" type="presParOf" srcId="{88A033FC-90E8-450A-9660-7C56FE44CF4B}" destId="{35E7631F-DFF7-4FAF-8286-06A93D50FFDC}" srcOrd="14" destOrd="0" presId="urn:microsoft.com/office/officeart/2005/8/layout/list1"/>
    <dgm:cxn modelId="{3295AF77-C893-46B3-A0D2-E90FD4157349}" type="presParOf" srcId="{88A033FC-90E8-450A-9660-7C56FE44CF4B}" destId="{D79D5B63-93B3-4E47-881F-37A2125D3F46}" srcOrd="15" destOrd="0" presId="urn:microsoft.com/office/officeart/2005/8/layout/list1"/>
    <dgm:cxn modelId="{5BF94848-D0F1-4175-9643-34A371B25822}" type="presParOf" srcId="{88A033FC-90E8-450A-9660-7C56FE44CF4B}" destId="{6F48969B-7A0D-4352-95BB-E4D44F1FDA7D}" srcOrd="16" destOrd="0" presId="urn:microsoft.com/office/officeart/2005/8/layout/list1"/>
    <dgm:cxn modelId="{EA74DBEB-8288-4658-A002-3981498D98E1}" type="presParOf" srcId="{6F48969B-7A0D-4352-95BB-E4D44F1FDA7D}" destId="{80F1F3E3-8580-4F0D-9C12-7910907CADF1}" srcOrd="0" destOrd="0" presId="urn:microsoft.com/office/officeart/2005/8/layout/list1"/>
    <dgm:cxn modelId="{EAAC675A-F6BF-4EE1-B5D7-4A743649A5F1}" type="presParOf" srcId="{6F48969B-7A0D-4352-95BB-E4D44F1FDA7D}" destId="{1AA0D2EF-743C-441B-B933-8CC3FD133511}" srcOrd="1" destOrd="0" presId="urn:microsoft.com/office/officeart/2005/8/layout/list1"/>
    <dgm:cxn modelId="{FE0FAA26-81A2-4E9B-9BD2-67F1DDC58C5A}" type="presParOf" srcId="{88A033FC-90E8-450A-9660-7C56FE44CF4B}" destId="{1D3949C1-8B5F-49B2-B24A-55D8B41AA896}" srcOrd="17" destOrd="0" presId="urn:microsoft.com/office/officeart/2005/8/layout/list1"/>
    <dgm:cxn modelId="{D5CEED3A-ACD0-46FC-97A3-C950938E566F}" type="presParOf" srcId="{88A033FC-90E8-450A-9660-7C56FE44CF4B}" destId="{A4E3526C-3B96-4B8B-87BA-01E1B7BEF7EF}"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A689-FC4A-4FDF-BDDD-890A8474DEF9}">
      <dsp:nvSpPr>
        <dsp:cNvPr id="0" name=""/>
        <dsp:cNvSpPr/>
      </dsp:nvSpPr>
      <dsp:spPr>
        <a:xfrm>
          <a:off x="3858" y="5179"/>
          <a:ext cx="2088986" cy="394716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62866" bIns="330200" numCol="1" spcCol="1270" anchor="t" anchorCtr="0">
          <a:noAutofit/>
        </a:bodyPr>
        <a:lstStyle/>
        <a:p>
          <a:pPr marL="0" lvl="0" indent="0" algn="l" defTabSz="800100">
            <a:lnSpc>
              <a:spcPct val="90000"/>
            </a:lnSpc>
            <a:spcBef>
              <a:spcPct val="0"/>
            </a:spcBef>
            <a:spcAft>
              <a:spcPct val="35000"/>
            </a:spcAft>
            <a:buNone/>
          </a:pPr>
          <a:r>
            <a:rPr lang="en-US" sz="1800" kern="12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Mục</a:t>
          </a:r>
          <a:r>
            <a:rPr lang="en-US" sz="18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tiêu</a:t>
          </a:r>
          <a:r>
            <a:rPr lang="en-US" sz="18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thứ</a:t>
          </a:r>
          <a:r>
            <a:rPr lang="vi" sz="18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1.</a:t>
          </a:r>
          <a:endParaRPr lang="en-US" sz="20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0" lvl="0" indent="0" algn="l" defTabSz="800100">
            <a:lnSpc>
              <a:spcPct val="90000"/>
            </a:lnSpc>
            <a:spcBef>
              <a:spcPct val="0"/>
            </a:spcBef>
            <a:spcAft>
              <a:spcPct val="35000"/>
            </a:spcAft>
            <a:buNone/>
          </a:pPr>
          <a:r>
            <a:rPr lang="en-US" sz="1600" kern="1200" dirty="0" err="1">
              <a:latin typeface="Tahoma" panose="020B0604030504040204" pitchFamily="34" charset="0"/>
              <a:ea typeface="Tahoma" panose="020B0604030504040204" pitchFamily="34" charset="0"/>
              <a:cs typeface="Tahoma" panose="020B0604030504040204" pitchFamily="34" charset="0"/>
            </a:rPr>
            <a:t>Hãy</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giải</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thích</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lý</a:t>
          </a:r>
          <a:r>
            <a:rPr lang="en-US" sz="1600" kern="1200" dirty="0">
              <a:latin typeface="Tahoma" panose="020B0604030504040204" pitchFamily="34" charset="0"/>
              <a:ea typeface="Tahoma" panose="020B0604030504040204" pitchFamily="34" charset="0"/>
              <a:cs typeface="Tahoma" panose="020B0604030504040204" pitchFamily="34" charset="0"/>
            </a:rPr>
            <a:t> do </a:t>
          </a:r>
          <a:r>
            <a:rPr lang="en-US" sz="1600" kern="1200" dirty="0" err="1">
              <a:latin typeface="Tahoma" panose="020B0604030504040204" pitchFamily="34" charset="0"/>
              <a:ea typeface="Tahoma" panose="020B0604030504040204" pitchFamily="34" charset="0"/>
              <a:cs typeface="Tahoma" panose="020B0604030504040204" pitchFamily="34" charset="0"/>
            </a:rPr>
            <a:t>tại</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sao</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mà</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một</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doanh</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nghiệp</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nhỏ</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hoặc</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mới</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thành</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lập</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lại</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có</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thể</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cần</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sự</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tài</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trợ</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từ</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bên</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ngoài</a:t>
          </a:r>
          <a:endParaRPr lang="vi" sz="1600" kern="1200" dirty="0">
            <a:latin typeface="Tahoma" panose="020B0604030504040204" pitchFamily="34" charset="0"/>
            <a:ea typeface="Tahoma" panose="020B0604030504040204" pitchFamily="34" charset="0"/>
            <a:cs typeface="Tahoma" panose="020B0604030504040204" pitchFamily="34" charset="0"/>
          </a:endParaRPr>
        </a:p>
      </dsp:txBody>
      <dsp:txXfrm>
        <a:off x="3858" y="1505100"/>
        <a:ext cx="2088986" cy="2368296"/>
      </dsp:txXfrm>
    </dsp:sp>
    <dsp:sp modelId="{94E9EF1A-1D07-4210-9402-6C559E90358A}">
      <dsp:nvSpPr>
        <dsp:cNvPr id="0" name=""/>
        <dsp:cNvSpPr/>
      </dsp:nvSpPr>
      <dsp:spPr>
        <a:xfrm>
          <a:off x="609664" y="803751"/>
          <a:ext cx="877374" cy="87737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404" tIns="12700" rIns="68404" bIns="12700" numCol="1" spcCol="1270" anchor="ctr" anchorCtr="0">
          <a:noAutofit/>
        </a:bodyPr>
        <a:lstStyle/>
        <a:p>
          <a:pPr marL="0" lvl="0" indent="0" algn="ctr" defTabSz="2133600">
            <a:lnSpc>
              <a:spcPct val="90000"/>
            </a:lnSpc>
            <a:spcBef>
              <a:spcPct val="0"/>
            </a:spcBef>
            <a:spcAft>
              <a:spcPct val="35000"/>
            </a:spcAft>
            <a:buNone/>
          </a:pPr>
          <a:r>
            <a:rPr lang="vi" sz="4800" kern="1200"/>
            <a:t>1</a:t>
          </a:r>
          <a:endParaRPr lang="en-US" sz="4800" kern="1200" dirty="0"/>
        </a:p>
      </dsp:txBody>
      <dsp:txXfrm>
        <a:off x="609664" y="803751"/>
        <a:ext cx="877374" cy="877374"/>
      </dsp:txXfrm>
    </dsp:sp>
    <dsp:sp modelId="{B9E74D06-8974-46A7-BDE8-CAC0846523DB}">
      <dsp:nvSpPr>
        <dsp:cNvPr id="0" name=""/>
        <dsp:cNvSpPr/>
      </dsp:nvSpPr>
      <dsp:spPr>
        <a:xfrm>
          <a:off x="3858" y="3961133"/>
          <a:ext cx="208898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8F9B26-840A-4F96-8D27-2D7E00511C9A}">
      <dsp:nvSpPr>
        <dsp:cNvPr id="0" name=""/>
        <dsp:cNvSpPr/>
      </dsp:nvSpPr>
      <dsp:spPr>
        <a:xfrm>
          <a:off x="2301743" y="6"/>
          <a:ext cx="2088986" cy="396119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62866" bIns="330200" numCol="1" spcCol="1270" anchor="t" anchorCtr="0">
          <a:noAutofit/>
        </a:bodyPr>
        <a:lstStyle/>
        <a:p>
          <a:pPr marL="0" lvl="0" indent="0" algn="l" defTabSz="800100">
            <a:lnSpc>
              <a:spcPct val="90000"/>
            </a:lnSpc>
            <a:spcBef>
              <a:spcPct val="0"/>
            </a:spcBef>
            <a:spcAft>
              <a:spcPct val="35000"/>
            </a:spcAft>
            <a:buNone/>
          </a:pPr>
          <a:r>
            <a:rPr lang="en-US" sz="1800" kern="12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Mục</a:t>
          </a:r>
          <a:r>
            <a:rPr lang="en-US" sz="18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tiêu</a:t>
          </a:r>
          <a:r>
            <a:rPr lang="en-US" sz="18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thứ</a:t>
          </a:r>
          <a:r>
            <a:rPr lang="vi" sz="18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2.</a:t>
          </a:r>
          <a:endParaRPr lang="vi" sz="20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0" lvl="0" indent="0" algn="l" defTabSz="800100">
            <a:lnSpc>
              <a:spcPct val="90000"/>
            </a:lnSpc>
            <a:spcBef>
              <a:spcPct val="0"/>
            </a:spcBef>
            <a:spcAft>
              <a:spcPct val="35000"/>
            </a:spcAft>
            <a:buNone/>
          </a:pPr>
          <a:r>
            <a:rPr lang="en-US" sz="1500" kern="1200" dirty="0" err="1">
              <a:latin typeface="Tahoma" panose="020B0604030504040204" pitchFamily="34" charset="0"/>
              <a:ea typeface="Tahoma" panose="020B0604030504040204" pitchFamily="34" charset="0"/>
              <a:cs typeface="Tahoma" panose="020B0604030504040204" pitchFamily="34" charset="0"/>
            </a:rPr>
            <a:t>Xác</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định</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năm</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loại</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tài</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chánh</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bên</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ngoài</a:t>
          </a:r>
          <a:endParaRPr lang="vi" sz="1500" kern="1200" dirty="0">
            <a:latin typeface="Tahoma" panose="020B0604030504040204" pitchFamily="34" charset="0"/>
            <a:ea typeface="Tahoma" panose="020B0604030504040204" pitchFamily="34" charset="0"/>
            <a:cs typeface="Tahoma" panose="020B0604030504040204" pitchFamily="34" charset="0"/>
          </a:endParaRPr>
        </a:p>
      </dsp:txBody>
      <dsp:txXfrm>
        <a:off x="2301743" y="1505261"/>
        <a:ext cx="2088986" cy="2376719"/>
      </dsp:txXfrm>
    </dsp:sp>
    <dsp:sp modelId="{DAC041B6-6570-477A-B4C1-5CB7E0EFE0DC}">
      <dsp:nvSpPr>
        <dsp:cNvPr id="0" name=""/>
        <dsp:cNvSpPr/>
      </dsp:nvSpPr>
      <dsp:spPr>
        <a:xfrm>
          <a:off x="2907549" y="810770"/>
          <a:ext cx="877374" cy="87737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404" tIns="12700" rIns="68404" bIns="12700" numCol="1" spcCol="1270" anchor="ctr" anchorCtr="0">
          <a:noAutofit/>
        </a:bodyPr>
        <a:lstStyle/>
        <a:p>
          <a:pPr marL="0" lvl="0" indent="0" algn="ctr" defTabSz="2133600">
            <a:lnSpc>
              <a:spcPct val="90000"/>
            </a:lnSpc>
            <a:spcBef>
              <a:spcPct val="0"/>
            </a:spcBef>
            <a:spcAft>
              <a:spcPct val="35000"/>
            </a:spcAft>
            <a:buNone/>
          </a:pPr>
          <a:r>
            <a:rPr lang="vi" sz="4800" kern="1200"/>
            <a:t>2</a:t>
          </a:r>
          <a:endParaRPr lang="en-US" sz="4800" kern="1200" dirty="0"/>
        </a:p>
      </dsp:txBody>
      <dsp:txXfrm>
        <a:off x="2907549" y="810770"/>
        <a:ext cx="877374" cy="877374"/>
      </dsp:txXfrm>
    </dsp:sp>
    <dsp:sp modelId="{F8ADDB2A-2689-4ACF-8222-B372EB5C8D35}">
      <dsp:nvSpPr>
        <dsp:cNvPr id="0" name=""/>
        <dsp:cNvSpPr/>
      </dsp:nvSpPr>
      <dsp:spPr>
        <a:xfrm>
          <a:off x="2301743" y="3961133"/>
          <a:ext cx="208898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53AE2-89B5-4ADC-817A-FEF4E0BC4B49}">
      <dsp:nvSpPr>
        <dsp:cNvPr id="0" name=""/>
        <dsp:cNvSpPr/>
      </dsp:nvSpPr>
      <dsp:spPr>
        <a:xfrm>
          <a:off x="4599628" y="6"/>
          <a:ext cx="2088986" cy="396119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62866" bIns="330200" numCol="1" spcCol="1270" anchor="t" anchorCtr="0">
          <a:noAutofit/>
        </a:bodyPr>
        <a:lstStyle/>
        <a:p>
          <a:pPr marL="0" lvl="0" indent="0" algn="l" defTabSz="800100">
            <a:lnSpc>
              <a:spcPct val="90000"/>
            </a:lnSpc>
            <a:spcBef>
              <a:spcPct val="0"/>
            </a:spcBef>
            <a:spcAft>
              <a:spcPct val="35000"/>
            </a:spcAft>
            <a:buNone/>
          </a:pPr>
          <a:r>
            <a:rPr lang="en-US" sz="1800" kern="12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Mục</a:t>
          </a:r>
          <a:r>
            <a:rPr lang="en-US" sz="18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tiêu</a:t>
          </a:r>
          <a:r>
            <a:rPr lang="en-US" sz="18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thứ</a:t>
          </a:r>
          <a:r>
            <a:rPr lang="en-US" sz="18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vi" sz="18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3.</a:t>
          </a:r>
          <a:endParaRPr lang="vi" sz="20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0" lvl="0" indent="0" algn="l" defTabSz="800100">
            <a:lnSpc>
              <a:spcPct val="90000"/>
            </a:lnSpc>
            <a:spcBef>
              <a:spcPct val="0"/>
            </a:spcBef>
            <a:spcAft>
              <a:spcPct val="35000"/>
            </a:spcAft>
            <a:buNone/>
          </a:pPr>
          <a:r>
            <a:rPr lang="en-US" sz="1500" kern="1200" dirty="0" err="1">
              <a:latin typeface="Tahoma" panose="020B0604030504040204" pitchFamily="34" charset="0"/>
              <a:ea typeface="Tahoma" panose="020B0604030504040204" pitchFamily="34" charset="0"/>
              <a:cs typeface="Tahoma" panose="020B0604030504040204" pitchFamily="34" charset="0"/>
            </a:rPr>
            <a:t>Hãy</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nhận</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định</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các</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yêu</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cầu</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đối</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với</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các</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loại</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tài</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chính</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khác</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nhau</a:t>
          </a:r>
          <a:endParaRPr lang="en-US" sz="1500" kern="1200" dirty="0">
            <a:latin typeface="Tahoma" panose="020B0604030504040204" pitchFamily="34" charset="0"/>
            <a:ea typeface="Tahoma" panose="020B0604030504040204" pitchFamily="34" charset="0"/>
            <a:cs typeface="Tahoma" panose="020B0604030504040204" pitchFamily="34" charset="0"/>
          </a:endParaRPr>
        </a:p>
      </dsp:txBody>
      <dsp:txXfrm>
        <a:off x="4599628" y="1505261"/>
        <a:ext cx="2088986" cy="2376719"/>
      </dsp:txXfrm>
    </dsp:sp>
    <dsp:sp modelId="{82EE2C17-F664-4616-8F76-97637F08E124}">
      <dsp:nvSpPr>
        <dsp:cNvPr id="0" name=""/>
        <dsp:cNvSpPr/>
      </dsp:nvSpPr>
      <dsp:spPr>
        <a:xfrm>
          <a:off x="5205434" y="810770"/>
          <a:ext cx="877374" cy="87737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404" tIns="12700" rIns="68404" bIns="12700" numCol="1" spcCol="1270" anchor="ctr" anchorCtr="0">
          <a:noAutofit/>
        </a:bodyPr>
        <a:lstStyle/>
        <a:p>
          <a:pPr marL="0" lvl="0" indent="0" algn="ctr" defTabSz="2133600">
            <a:lnSpc>
              <a:spcPct val="90000"/>
            </a:lnSpc>
            <a:spcBef>
              <a:spcPct val="0"/>
            </a:spcBef>
            <a:spcAft>
              <a:spcPct val="35000"/>
            </a:spcAft>
            <a:buNone/>
          </a:pPr>
          <a:r>
            <a:rPr lang="vi" sz="4800" kern="1200"/>
            <a:t>3</a:t>
          </a:r>
          <a:endParaRPr lang="en-US" sz="4800" kern="1200" dirty="0"/>
        </a:p>
      </dsp:txBody>
      <dsp:txXfrm>
        <a:off x="5205434" y="810770"/>
        <a:ext cx="877374" cy="877374"/>
      </dsp:txXfrm>
    </dsp:sp>
    <dsp:sp modelId="{96383FDE-483E-4E6D-B151-4FC41C065094}">
      <dsp:nvSpPr>
        <dsp:cNvPr id="0" name=""/>
        <dsp:cNvSpPr/>
      </dsp:nvSpPr>
      <dsp:spPr>
        <a:xfrm>
          <a:off x="4599628" y="3961133"/>
          <a:ext cx="208898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BA089-E576-4FF4-865F-C3BBF7659A23}">
      <dsp:nvSpPr>
        <dsp:cNvPr id="0" name=""/>
        <dsp:cNvSpPr/>
      </dsp:nvSpPr>
      <dsp:spPr>
        <a:xfrm>
          <a:off x="6897513" y="6"/>
          <a:ext cx="2088986" cy="396119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62866" bIns="330200" numCol="1" spcCol="1270" anchor="t" anchorCtr="0">
          <a:noAutofit/>
        </a:bodyPr>
        <a:lstStyle/>
        <a:p>
          <a:pPr marL="0" lvl="0" indent="0" algn="l" defTabSz="800100">
            <a:lnSpc>
              <a:spcPct val="90000"/>
            </a:lnSpc>
            <a:spcBef>
              <a:spcPct val="0"/>
            </a:spcBef>
            <a:spcAft>
              <a:spcPct val="35000"/>
            </a:spcAft>
            <a:buNone/>
          </a:pPr>
          <a:r>
            <a:rPr lang="en-US" sz="1800" kern="12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Mục</a:t>
          </a:r>
          <a:r>
            <a:rPr lang="en-US" sz="18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tiêu</a:t>
          </a:r>
          <a:r>
            <a:rPr lang="en-US" sz="18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thứ</a:t>
          </a:r>
          <a:r>
            <a:rPr lang="en-US" sz="18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vi" sz="18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4.</a:t>
          </a:r>
        </a:p>
        <a:p>
          <a:pPr marL="0" lvl="0" indent="0" algn="l" defTabSz="800100">
            <a:lnSpc>
              <a:spcPct val="90000"/>
            </a:lnSpc>
            <a:spcBef>
              <a:spcPct val="0"/>
            </a:spcBef>
            <a:spcAft>
              <a:spcPct val="35000"/>
            </a:spcAft>
            <a:buNone/>
          </a:pPr>
          <a:r>
            <a:rPr lang="en-US" sz="1500" kern="1200" dirty="0" err="1">
              <a:latin typeface="Tahoma" panose="020B0604030504040204" pitchFamily="34" charset="0"/>
              <a:ea typeface="Tahoma" panose="020B0604030504040204" pitchFamily="34" charset="0"/>
              <a:cs typeface="Tahoma" panose="020B0604030504040204" pitchFamily="34" charset="0"/>
            </a:rPr>
            <a:t>Hãy</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mô</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tả</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những</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lợi</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ích</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và</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sự</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hạn</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chế</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chính</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của</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các</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loại</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tài</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chánh</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khác</a:t>
          </a:r>
          <a:r>
            <a:rPr lang="en-US" sz="1500" kern="1200" dirty="0">
              <a:latin typeface="Tahoma" panose="020B0604030504040204" pitchFamily="34" charset="0"/>
              <a:ea typeface="Tahoma" panose="020B0604030504040204" pitchFamily="34" charset="0"/>
              <a:cs typeface="Tahoma" panose="020B0604030504040204" pitchFamily="34" charset="0"/>
            </a:rPr>
            <a:t> </a:t>
          </a:r>
          <a:r>
            <a:rPr lang="en-US" sz="1500" kern="1200" dirty="0" err="1">
              <a:latin typeface="Tahoma" panose="020B0604030504040204" pitchFamily="34" charset="0"/>
              <a:ea typeface="Tahoma" panose="020B0604030504040204" pitchFamily="34" charset="0"/>
              <a:cs typeface="Tahoma" panose="020B0604030504040204" pitchFamily="34" charset="0"/>
            </a:rPr>
            <a:t>nhau</a:t>
          </a:r>
          <a:endParaRPr lang="vi" sz="1500" kern="1200" dirty="0">
            <a:latin typeface="Tahoma" panose="020B0604030504040204" pitchFamily="34" charset="0"/>
            <a:ea typeface="Tahoma" panose="020B0604030504040204" pitchFamily="34" charset="0"/>
            <a:cs typeface="Tahoma" panose="020B0604030504040204" pitchFamily="34" charset="0"/>
          </a:endParaRPr>
        </a:p>
      </dsp:txBody>
      <dsp:txXfrm>
        <a:off x="6897513" y="1505261"/>
        <a:ext cx="2088986" cy="2376719"/>
      </dsp:txXfrm>
    </dsp:sp>
    <dsp:sp modelId="{3CBA3CC0-D70A-4B98-9329-64604EDF25F0}">
      <dsp:nvSpPr>
        <dsp:cNvPr id="0" name=""/>
        <dsp:cNvSpPr/>
      </dsp:nvSpPr>
      <dsp:spPr>
        <a:xfrm>
          <a:off x="7503319" y="810770"/>
          <a:ext cx="877374" cy="87737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404" tIns="12700" rIns="68404" bIns="12700" numCol="1" spcCol="1270" anchor="ctr" anchorCtr="0">
          <a:noAutofit/>
        </a:bodyPr>
        <a:lstStyle/>
        <a:p>
          <a:pPr marL="0" lvl="0" indent="0" algn="ctr" defTabSz="2133600">
            <a:lnSpc>
              <a:spcPct val="90000"/>
            </a:lnSpc>
            <a:spcBef>
              <a:spcPct val="0"/>
            </a:spcBef>
            <a:spcAft>
              <a:spcPct val="35000"/>
            </a:spcAft>
            <a:buNone/>
          </a:pPr>
          <a:r>
            <a:rPr lang="vi" sz="4800" kern="1200"/>
            <a:t>4</a:t>
          </a:r>
          <a:endParaRPr lang="en-US" sz="4800" kern="1200" dirty="0"/>
        </a:p>
      </dsp:txBody>
      <dsp:txXfrm>
        <a:off x="7503319" y="810770"/>
        <a:ext cx="877374" cy="877374"/>
      </dsp:txXfrm>
    </dsp:sp>
    <dsp:sp modelId="{5BE72261-3EB3-4585-8739-2FFBAED12B80}">
      <dsp:nvSpPr>
        <dsp:cNvPr id="0" name=""/>
        <dsp:cNvSpPr/>
      </dsp:nvSpPr>
      <dsp:spPr>
        <a:xfrm>
          <a:off x="6897513" y="3961133"/>
          <a:ext cx="208898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8AA2D1-7ADE-4FAB-AB73-E999EB93EDA0}">
      <dsp:nvSpPr>
        <dsp:cNvPr id="0" name=""/>
        <dsp:cNvSpPr/>
      </dsp:nvSpPr>
      <dsp:spPr>
        <a:xfrm>
          <a:off x="9195398" y="6"/>
          <a:ext cx="2088986" cy="396119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62866" bIns="330200" numCol="1" spcCol="1270" anchor="t" anchorCtr="0">
          <a:noAutofit/>
        </a:bodyPr>
        <a:lstStyle/>
        <a:p>
          <a:pPr marL="0" lvl="0" indent="0" algn="l" defTabSz="800100">
            <a:lnSpc>
              <a:spcPct val="90000"/>
            </a:lnSpc>
            <a:spcBef>
              <a:spcPct val="0"/>
            </a:spcBef>
            <a:spcAft>
              <a:spcPct val="35000"/>
            </a:spcAft>
            <a:buNone/>
          </a:pPr>
          <a:r>
            <a:rPr lang="en-US" sz="1800" kern="12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Mục</a:t>
          </a:r>
          <a:r>
            <a:rPr lang="en-US" sz="18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tiêu</a:t>
          </a:r>
          <a:r>
            <a:rPr lang="en-US" sz="18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thứ</a:t>
          </a:r>
          <a:r>
            <a:rPr lang="en-US" sz="18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vi" sz="18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5.</a:t>
          </a:r>
          <a:endParaRPr lang="vi" sz="200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0" lvl="0" indent="0" algn="l" defTabSz="800100">
            <a:lnSpc>
              <a:spcPct val="90000"/>
            </a:lnSpc>
            <a:spcBef>
              <a:spcPct val="0"/>
            </a:spcBef>
            <a:spcAft>
              <a:spcPct val="35000"/>
            </a:spcAft>
            <a:buNone/>
          </a:pPr>
          <a:r>
            <a:rPr lang="vi-VN" sz="1500" kern="1200" dirty="0">
              <a:latin typeface="Tahoma" panose="020B0604030504040204" pitchFamily="34" charset="0"/>
              <a:ea typeface="Tahoma" panose="020B0604030504040204" pitchFamily="34" charset="0"/>
              <a:cs typeface="Tahoma" panose="020B0604030504040204" pitchFamily="34" charset="0"/>
            </a:rPr>
            <a:t>Hãy trình bày những bước tìm kiếm nguồn tài chánh từ bên ngoài</a:t>
          </a:r>
          <a:endParaRPr lang="vi" sz="1500" kern="1200" dirty="0">
            <a:latin typeface="Tahoma" panose="020B0604030504040204" pitchFamily="34" charset="0"/>
            <a:ea typeface="Tahoma" panose="020B0604030504040204" pitchFamily="34" charset="0"/>
            <a:cs typeface="Tahoma" panose="020B0604030504040204" pitchFamily="34" charset="0"/>
          </a:endParaRPr>
        </a:p>
      </dsp:txBody>
      <dsp:txXfrm>
        <a:off x="9195398" y="1505261"/>
        <a:ext cx="2088986" cy="2376719"/>
      </dsp:txXfrm>
    </dsp:sp>
    <dsp:sp modelId="{FEC87D35-FF68-4830-9865-7026502B7734}">
      <dsp:nvSpPr>
        <dsp:cNvPr id="0" name=""/>
        <dsp:cNvSpPr/>
      </dsp:nvSpPr>
      <dsp:spPr>
        <a:xfrm>
          <a:off x="9801204" y="810770"/>
          <a:ext cx="877374" cy="87737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404" tIns="12700" rIns="68404" bIns="12700" numCol="1" spcCol="1270" anchor="ctr" anchorCtr="0">
          <a:noAutofit/>
        </a:bodyPr>
        <a:lstStyle/>
        <a:p>
          <a:pPr marL="0" lvl="0" indent="0" algn="ctr" defTabSz="2133600">
            <a:lnSpc>
              <a:spcPct val="90000"/>
            </a:lnSpc>
            <a:spcBef>
              <a:spcPct val="0"/>
            </a:spcBef>
            <a:spcAft>
              <a:spcPct val="35000"/>
            </a:spcAft>
            <a:buNone/>
          </a:pPr>
          <a:r>
            <a:rPr lang="vi" sz="4800" kern="1200"/>
            <a:t>5</a:t>
          </a:r>
          <a:endParaRPr lang="en-US" sz="4800" kern="1200" dirty="0"/>
        </a:p>
      </dsp:txBody>
      <dsp:txXfrm>
        <a:off x="9801204" y="810770"/>
        <a:ext cx="877374" cy="877374"/>
      </dsp:txXfrm>
    </dsp:sp>
    <dsp:sp modelId="{F57AF353-CCB4-4030-9EEE-1DC7B4B0CC7D}">
      <dsp:nvSpPr>
        <dsp:cNvPr id="0" name=""/>
        <dsp:cNvSpPr/>
      </dsp:nvSpPr>
      <dsp:spPr>
        <a:xfrm>
          <a:off x="9195398" y="3961133"/>
          <a:ext cx="208898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C1E3-1C41-4437-BE21-8D33D44C1C9E}">
      <dsp:nvSpPr>
        <dsp:cNvPr id="0" name=""/>
        <dsp:cNvSpPr/>
      </dsp:nvSpPr>
      <dsp:spPr>
        <a:xfrm>
          <a:off x="0" y="366652"/>
          <a:ext cx="3690000" cy="5544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0AAFD3-A3A9-4B43-843A-7BA9D4FD5E56}">
      <dsp:nvSpPr>
        <dsp:cNvPr id="0" name=""/>
        <dsp:cNvSpPr/>
      </dsp:nvSpPr>
      <dsp:spPr>
        <a:xfrm>
          <a:off x="542293" y="41932"/>
          <a:ext cx="2583000" cy="64944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31" tIns="0" rIns="97631"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Khi </a:t>
          </a:r>
          <a:r>
            <a:rPr lang="en-US" sz="1800" kern="1200" dirty="0" err="1">
              <a:latin typeface="Tahoma" panose="020B0604030504040204" pitchFamily="34" charset="0"/>
              <a:ea typeface="Tahoma" panose="020B0604030504040204" pitchFamily="34" charset="0"/>
              <a:cs typeface="Tahoma" panose="020B0604030504040204" pitchFamily="34" charset="0"/>
            </a:rPr>
            <a:t>nào</a:t>
          </a:r>
          <a:r>
            <a:rPr lang="en-US" sz="1800" kern="1200" dirty="0">
              <a:latin typeface="Tahoma" panose="020B0604030504040204" pitchFamily="34" charset="0"/>
              <a:ea typeface="Tahoma" panose="020B0604030504040204" pitchFamily="34" charset="0"/>
              <a:cs typeface="Tahoma" panose="020B0604030504040204" pitchFamily="34" charset="0"/>
            </a:rPr>
            <a:t> </a:t>
          </a:r>
          <a:r>
            <a:rPr lang="en-US" sz="1800" kern="1200" dirty="0" err="1">
              <a:latin typeface="Tahoma" panose="020B0604030504040204" pitchFamily="34" charset="0"/>
              <a:ea typeface="Tahoma" panose="020B0604030504040204" pitchFamily="34" charset="0"/>
              <a:cs typeface="Tahoma" panose="020B0604030504040204" pitchFamily="34" charset="0"/>
            </a:rPr>
            <a:t>thì</a:t>
          </a:r>
          <a:r>
            <a:rPr lang="en-US" sz="1800" kern="1200" dirty="0">
              <a:latin typeface="Tahoma" panose="020B0604030504040204" pitchFamily="34" charset="0"/>
              <a:ea typeface="Tahoma" panose="020B0604030504040204" pitchFamily="34" charset="0"/>
              <a:cs typeface="Tahoma" panose="020B0604030504040204" pitchFamily="34" charset="0"/>
            </a:rPr>
            <a:t> </a:t>
          </a:r>
          <a:r>
            <a:rPr lang="en-US" sz="1800" kern="1200" dirty="0" err="1">
              <a:latin typeface="Tahoma" panose="020B0604030504040204" pitchFamily="34" charset="0"/>
              <a:ea typeface="Tahoma" panose="020B0604030504040204" pitchFamily="34" charset="0"/>
              <a:cs typeface="Tahoma" panose="020B0604030504040204" pitchFamily="34" charset="0"/>
            </a:rPr>
            <a:t>cần</a:t>
          </a:r>
          <a:r>
            <a:rPr lang="en-US" sz="1800" kern="1200" dirty="0">
              <a:latin typeface="Tahoma" panose="020B0604030504040204" pitchFamily="34" charset="0"/>
              <a:ea typeface="Tahoma" panose="020B0604030504040204" pitchFamily="34" charset="0"/>
              <a:cs typeface="Tahoma" panose="020B0604030504040204" pitchFamily="34" charset="0"/>
            </a:rPr>
            <a:t> </a:t>
          </a:r>
          <a:r>
            <a:rPr lang="en-US" sz="1800" kern="1200" dirty="0" err="1">
              <a:latin typeface="Tahoma" panose="020B0604030504040204" pitchFamily="34" charset="0"/>
              <a:ea typeface="Tahoma" panose="020B0604030504040204" pitchFamily="34" charset="0"/>
              <a:cs typeface="Tahoma" panose="020B0604030504040204" pitchFamily="34" charset="0"/>
            </a:rPr>
            <a:t>tài</a:t>
          </a:r>
          <a:r>
            <a:rPr lang="en-US" sz="1800" kern="1200" dirty="0">
              <a:latin typeface="Tahoma" panose="020B0604030504040204" pitchFamily="34" charset="0"/>
              <a:ea typeface="Tahoma" panose="020B0604030504040204" pitchFamily="34" charset="0"/>
              <a:cs typeface="Tahoma" panose="020B0604030504040204" pitchFamily="34" charset="0"/>
            </a:rPr>
            <a:t> </a:t>
          </a:r>
          <a:r>
            <a:rPr lang="en-US" sz="1800" kern="1200" dirty="0" err="1">
              <a:latin typeface="Tahoma" panose="020B0604030504040204" pitchFamily="34" charset="0"/>
              <a:ea typeface="Tahoma" panose="020B0604030504040204" pitchFamily="34" charset="0"/>
              <a:cs typeface="Tahoma" panose="020B0604030504040204" pitchFamily="34" charset="0"/>
            </a:rPr>
            <a:t>trợ</a:t>
          </a:r>
          <a:r>
            <a:rPr lang="en-US" sz="1800" kern="1200" dirty="0">
              <a:latin typeface="Tahoma" panose="020B0604030504040204" pitchFamily="34" charset="0"/>
              <a:ea typeface="Tahoma" panose="020B0604030504040204" pitchFamily="34" charset="0"/>
              <a:cs typeface="Tahoma" panose="020B0604030504040204" pitchFamily="34" charset="0"/>
            </a:rPr>
            <a:t> </a:t>
          </a:r>
          <a:r>
            <a:rPr lang="en-US" sz="1800" kern="1200" dirty="0" err="1">
              <a:latin typeface="Tahoma" panose="020B0604030504040204" pitchFamily="34" charset="0"/>
              <a:ea typeface="Tahoma" panose="020B0604030504040204" pitchFamily="34" charset="0"/>
              <a:cs typeface="Tahoma" panose="020B0604030504040204" pitchFamily="34" charset="0"/>
            </a:rPr>
            <a:t>từ</a:t>
          </a:r>
          <a:r>
            <a:rPr lang="en-US" sz="1800" kern="1200" dirty="0">
              <a:latin typeface="Tahoma" panose="020B0604030504040204" pitchFamily="34" charset="0"/>
              <a:ea typeface="Tahoma" panose="020B0604030504040204" pitchFamily="34" charset="0"/>
              <a:cs typeface="Tahoma" panose="020B0604030504040204" pitchFamily="34" charset="0"/>
            </a:rPr>
            <a:t> </a:t>
          </a:r>
          <a:r>
            <a:rPr lang="en-US" sz="1800" kern="1200" dirty="0" err="1">
              <a:latin typeface="Tahoma" panose="020B0604030504040204" pitchFamily="34" charset="0"/>
              <a:ea typeface="Tahoma" panose="020B0604030504040204" pitchFamily="34" charset="0"/>
              <a:cs typeface="Tahoma" panose="020B0604030504040204" pitchFamily="34" charset="0"/>
            </a:rPr>
            <a:t>bên</a:t>
          </a:r>
          <a:r>
            <a:rPr lang="en-US" sz="1800" kern="1200" dirty="0">
              <a:latin typeface="Tahoma" panose="020B0604030504040204" pitchFamily="34" charset="0"/>
              <a:ea typeface="Tahoma" panose="020B0604030504040204" pitchFamily="34" charset="0"/>
              <a:cs typeface="Tahoma" panose="020B0604030504040204" pitchFamily="34" charset="0"/>
            </a:rPr>
            <a:t> </a:t>
          </a:r>
          <a:r>
            <a:rPr lang="en-US" sz="1800" kern="1200" dirty="0" err="1">
              <a:latin typeface="Tahoma" panose="020B0604030504040204" pitchFamily="34" charset="0"/>
              <a:ea typeface="Tahoma" panose="020B0604030504040204" pitchFamily="34" charset="0"/>
              <a:cs typeface="Tahoma" panose="020B0604030504040204" pitchFamily="34" charset="0"/>
            </a:rPr>
            <a:t>ngoài</a:t>
          </a:r>
          <a:r>
            <a:rPr lang="en-US" sz="1800" kern="1200" dirty="0">
              <a:latin typeface="Tahoma" panose="020B0604030504040204" pitchFamily="34" charset="0"/>
              <a:ea typeface="Tahoma" panose="020B0604030504040204" pitchFamily="34" charset="0"/>
              <a:cs typeface="Tahoma" panose="020B0604030504040204" pitchFamily="34" charset="0"/>
            </a:rPr>
            <a:t>?</a:t>
          </a:r>
          <a:endParaRPr lang="ru-RU" sz="1800" kern="1200" dirty="0">
            <a:latin typeface="Tahoma" panose="020B0604030504040204" pitchFamily="34" charset="0"/>
            <a:ea typeface="Tahoma" panose="020B0604030504040204" pitchFamily="34" charset="0"/>
            <a:cs typeface="Tahoma" panose="020B0604030504040204" pitchFamily="34" charset="0"/>
          </a:endParaRPr>
        </a:p>
      </dsp:txBody>
      <dsp:txXfrm>
        <a:off x="542293" y="41932"/>
        <a:ext cx="2583000" cy="649440"/>
      </dsp:txXfrm>
    </dsp:sp>
    <dsp:sp modelId="{E5369CE5-C67A-4074-A0A9-3B3B6E214D84}">
      <dsp:nvSpPr>
        <dsp:cNvPr id="0" name=""/>
        <dsp:cNvSpPr/>
      </dsp:nvSpPr>
      <dsp:spPr>
        <a:xfrm>
          <a:off x="0" y="1364572"/>
          <a:ext cx="3690000" cy="5544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28ACF8-FEB6-4122-AFD9-72CD9A277F31}">
      <dsp:nvSpPr>
        <dsp:cNvPr id="0" name=""/>
        <dsp:cNvSpPr/>
      </dsp:nvSpPr>
      <dsp:spPr>
        <a:xfrm>
          <a:off x="184500" y="1039852"/>
          <a:ext cx="2583000" cy="64944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31" tIns="0" rIns="97631" bIns="0" numCol="1" spcCol="1270" anchor="ctr" anchorCtr="0">
          <a:noAutofit/>
        </a:bodyPr>
        <a:lstStyle/>
        <a:p>
          <a:pPr marL="0" lvl="0" indent="0" algn="ctr" defTabSz="800100">
            <a:lnSpc>
              <a:spcPct val="90000"/>
            </a:lnSpc>
            <a:spcBef>
              <a:spcPct val="0"/>
            </a:spcBef>
            <a:spcAft>
              <a:spcPct val="35000"/>
            </a:spcAft>
            <a:buNone/>
          </a:pPr>
          <a:r>
            <a:rPr lang="vi-VN" sz="1800" kern="1200" dirty="0">
              <a:latin typeface="Tahoma" panose="020B0604030504040204" pitchFamily="34" charset="0"/>
              <a:ea typeface="Tahoma" panose="020B0604030504040204" pitchFamily="34" charset="0"/>
              <a:cs typeface="Tahoma" panose="020B0604030504040204" pitchFamily="34" charset="0"/>
            </a:rPr>
            <a:t>Nợ trái ngược với Vốn sở hữu chủ</a:t>
          </a:r>
          <a:endParaRPr lang="ru-RU" sz="1800" kern="1200" dirty="0">
            <a:latin typeface="Tahoma" panose="020B0604030504040204" pitchFamily="34" charset="0"/>
            <a:ea typeface="Tahoma" panose="020B0604030504040204" pitchFamily="34" charset="0"/>
            <a:cs typeface="Tahoma" panose="020B0604030504040204" pitchFamily="34" charset="0"/>
          </a:endParaRPr>
        </a:p>
      </dsp:txBody>
      <dsp:txXfrm>
        <a:off x="216203" y="1071555"/>
        <a:ext cx="2519594" cy="586034"/>
      </dsp:txXfrm>
    </dsp:sp>
    <dsp:sp modelId="{92C0B756-05A6-4040-AC91-4730345F5191}">
      <dsp:nvSpPr>
        <dsp:cNvPr id="0" name=""/>
        <dsp:cNvSpPr/>
      </dsp:nvSpPr>
      <dsp:spPr>
        <a:xfrm>
          <a:off x="0" y="2362493"/>
          <a:ext cx="3690000" cy="5544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5BD5B296-A642-4DF8-B899-35ED169DA216}">
      <dsp:nvSpPr>
        <dsp:cNvPr id="0" name=""/>
        <dsp:cNvSpPr/>
      </dsp:nvSpPr>
      <dsp:spPr>
        <a:xfrm>
          <a:off x="542293" y="2037772"/>
          <a:ext cx="2945911" cy="64944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31" tIns="0" rIns="97631" bIns="0" numCol="1" spcCol="1270" anchor="ctr" anchorCtr="0">
          <a:noAutofit/>
        </a:bodyPr>
        <a:lstStyle/>
        <a:p>
          <a:pPr marL="0" lvl="0" indent="0" algn="ctr" defTabSz="800100">
            <a:lnSpc>
              <a:spcPct val="90000"/>
            </a:lnSpc>
            <a:spcBef>
              <a:spcPct val="0"/>
            </a:spcBef>
            <a:spcAft>
              <a:spcPct val="35000"/>
            </a:spcAft>
            <a:buNone/>
          </a:pPr>
          <a:r>
            <a:rPr lang="vi-VN" sz="1800" kern="1200" dirty="0"/>
            <a:t>Các cách thức tài trợ khác nhau như thế nào?</a:t>
          </a:r>
          <a:endParaRPr lang="ru-RU" sz="1800" kern="1200" dirty="0"/>
        </a:p>
      </dsp:txBody>
      <dsp:txXfrm>
        <a:off x="542293" y="2037772"/>
        <a:ext cx="2945911" cy="649440"/>
      </dsp:txXfrm>
    </dsp:sp>
    <dsp:sp modelId="{35E7631F-DFF7-4FAF-8286-06A93D50FFDC}">
      <dsp:nvSpPr>
        <dsp:cNvPr id="0" name=""/>
        <dsp:cNvSpPr/>
      </dsp:nvSpPr>
      <dsp:spPr>
        <a:xfrm>
          <a:off x="0" y="3360413"/>
          <a:ext cx="3690000" cy="5544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9F5DB2-B676-4890-A65C-9738ED93D159}">
      <dsp:nvSpPr>
        <dsp:cNvPr id="0" name=""/>
        <dsp:cNvSpPr/>
      </dsp:nvSpPr>
      <dsp:spPr>
        <a:xfrm>
          <a:off x="184500" y="3035693"/>
          <a:ext cx="2583000" cy="64944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31" tIns="0" rIns="97631" bIns="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dirty="0" err="1">
              <a:latin typeface="Tahoma" panose="020B0604030504040204" pitchFamily="34" charset="0"/>
              <a:ea typeface="Tahoma" panose="020B0604030504040204" pitchFamily="34" charset="0"/>
              <a:cs typeface="Tahoma" panose="020B0604030504040204" pitchFamily="34" charset="0"/>
            </a:rPr>
            <a:t>Mong</a:t>
          </a:r>
          <a:r>
            <a:rPr lang="en-US" sz="1800" kern="1200" dirty="0">
              <a:latin typeface="Tahoma" panose="020B0604030504040204" pitchFamily="34" charset="0"/>
              <a:ea typeface="Tahoma" panose="020B0604030504040204" pitchFamily="34" charset="0"/>
              <a:cs typeface="Tahoma" panose="020B0604030504040204" pitchFamily="34" charset="0"/>
            </a:rPr>
            <a:t> </a:t>
          </a:r>
          <a:r>
            <a:rPr lang="en-US" sz="1800" kern="1200" dirty="0" err="1">
              <a:latin typeface="Tahoma" panose="020B0604030504040204" pitchFamily="34" charset="0"/>
              <a:ea typeface="Tahoma" panose="020B0604030504040204" pitchFamily="34" charset="0"/>
              <a:cs typeface="Tahoma" panose="020B0604030504040204" pitchFamily="34" charset="0"/>
            </a:rPr>
            <a:t>đợi</a:t>
          </a:r>
          <a:r>
            <a:rPr lang="en-US" sz="1800" kern="1200" dirty="0">
              <a:latin typeface="Tahoma" panose="020B0604030504040204" pitchFamily="34" charset="0"/>
              <a:ea typeface="Tahoma" panose="020B0604030504040204" pitchFamily="34" charset="0"/>
              <a:cs typeface="Tahoma" panose="020B0604030504040204" pitchFamily="34" charset="0"/>
            </a:rPr>
            <a:t> </a:t>
          </a:r>
          <a:r>
            <a:rPr lang="en-US" sz="1800" kern="1200" dirty="0" err="1">
              <a:latin typeface="Tahoma" panose="020B0604030504040204" pitchFamily="34" charset="0"/>
              <a:ea typeface="Tahoma" panose="020B0604030504040204" pitchFamily="34" charset="0"/>
              <a:cs typeface="Tahoma" panose="020B0604030504040204" pitchFamily="34" charset="0"/>
            </a:rPr>
            <a:t>những</a:t>
          </a:r>
          <a:r>
            <a:rPr lang="en-US" sz="1800" kern="1200" dirty="0">
              <a:latin typeface="Tahoma" panose="020B0604030504040204" pitchFamily="34" charset="0"/>
              <a:ea typeface="Tahoma" panose="020B0604030504040204" pitchFamily="34" charset="0"/>
              <a:cs typeface="Tahoma" panose="020B0604030504040204" pitchFamily="34" charset="0"/>
            </a:rPr>
            <a:t> </a:t>
          </a:r>
          <a:r>
            <a:rPr lang="en-US" sz="1800" kern="1200" dirty="0" err="1">
              <a:latin typeface="Tahoma" panose="020B0604030504040204" pitchFamily="34" charset="0"/>
              <a:ea typeface="Tahoma" panose="020B0604030504040204" pitchFamily="34" charset="0"/>
              <a:cs typeface="Tahoma" panose="020B0604030504040204" pitchFamily="34" charset="0"/>
            </a:rPr>
            <a:t>gì</a:t>
          </a:r>
          <a:r>
            <a:rPr lang="en-US" sz="1800" kern="1200" dirty="0">
              <a:latin typeface="Tahoma" panose="020B0604030504040204" pitchFamily="34" charset="0"/>
              <a:ea typeface="Tahoma" panose="020B0604030504040204" pitchFamily="34" charset="0"/>
              <a:cs typeface="Tahoma" panose="020B0604030504040204" pitchFamily="34" charset="0"/>
            </a:rPr>
            <a:t> </a:t>
          </a:r>
          <a:r>
            <a:rPr lang="en-US" sz="1800" kern="1200" dirty="0" err="1">
              <a:latin typeface="Tahoma" panose="020B0604030504040204" pitchFamily="34" charset="0"/>
              <a:ea typeface="Tahoma" panose="020B0604030504040204" pitchFamily="34" charset="0"/>
              <a:cs typeface="Tahoma" panose="020B0604030504040204" pitchFamily="34" charset="0"/>
            </a:rPr>
            <a:t>khi</a:t>
          </a:r>
          <a:r>
            <a:rPr lang="en-US" sz="1800" kern="1200" dirty="0">
              <a:latin typeface="Tahoma" panose="020B0604030504040204" pitchFamily="34" charset="0"/>
              <a:ea typeface="Tahoma" panose="020B0604030504040204" pitchFamily="34" charset="0"/>
              <a:cs typeface="Tahoma" panose="020B0604030504040204" pitchFamily="34" charset="0"/>
            </a:rPr>
            <a:t> </a:t>
          </a:r>
          <a:r>
            <a:rPr lang="en-US" sz="1800" kern="1200" dirty="0" err="1">
              <a:latin typeface="Tahoma" panose="020B0604030504040204" pitchFamily="34" charset="0"/>
              <a:ea typeface="Tahoma" panose="020B0604030504040204" pitchFamily="34" charset="0"/>
              <a:cs typeface="Tahoma" panose="020B0604030504040204" pitchFamily="34" charset="0"/>
            </a:rPr>
            <a:t>tìm</a:t>
          </a:r>
          <a:r>
            <a:rPr lang="en-US" sz="1800" kern="1200" dirty="0">
              <a:latin typeface="Tahoma" panose="020B0604030504040204" pitchFamily="34" charset="0"/>
              <a:ea typeface="Tahoma" panose="020B0604030504040204" pitchFamily="34" charset="0"/>
              <a:cs typeface="Tahoma" panose="020B0604030504040204" pitchFamily="34" charset="0"/>
            </a:rPr>
            <a:t> </a:t>
          </a:r>
          <a:r>
            <a:rPr lang="en-US" sz="1800" kern="1200" dirty="0" err="1">
              <a:latin typeface="Tahoma" panose="020B0604030504040204" pitchFamily="34" charset="0"/>
              <a:ea typeface="Tahoma" panose="020B0604030504040204" pitchFamily="34" charset="0"/>
              <a:cs typeface="Tahoma" panose="020B0604030504040204" pitchFamily="34" charset="0"/>
            </a:rPr>
            <a:t>kiếm</a:t>
          </a:r>
          <a:r>
            <a:rPr lang="en-US" sz="1800" kern="1200" dirty="0">
              <a:latin typeface="Tahoma" panose="020B0604030504040204" pitchFamily="34" charset="0"/>
              <a:ea typeface="Tahoma" panose="020B0604030504040204" pitchFamily="34" charset="0"/>
              <a:cs typeface="Tahoma" panose="020B0604030504040204" pitchFamily="34" charset="0"/>
            </a:rPr>
            <a:t> </a:t>
          </a:r>
          <a:r>
            <a:rPr lang="en-US" sz="1800" kern="1200" dirty="0" err="1">
              <a:latin typeface="Tahoma" panose="020B0604030504040204" pitchFamily="34" charset="0"/>
              <a:ea typeface="Tahoma" panose="020B0604030504040204" pitchFamily="34" charset="0"/>
              <a:cs typeface="Tahoma" panose="020B0604030504040204" pitchFamily="34" charset="0"/>
            </a:rPr>
            <a:t>tài</a:t>
          </a:r>
          <a:r>
            <a:rPr lang="en-US" sz="1800" kern="1200" dirty="0">
              <a:latin typeface="Tahoma" panose="020B0604030504040204" pitchFamily="34" charset="0"/>
              <a:ea typeface="Tahoma" panose="020B0604030504040204" pitchFamily="34" charset="0"/>
              <a:cs typeface="Tahoma" panose="020B0604030504040204" pitchFamily="34" charset="0"/>
            </a:rPr>
            <a:t> </a:t>
          </a:r>
          <a:r>
            <a:rPr lang="en-US" sz="1800" kern="1200" dirty="0" err="1">
              <a:latin typeface="Tahoma" panose="020B0604030504040204" pitchFamily="34" charset="0"/>
              <a:ea typeface="Tahoma" panose="020B0604030504040204" pitchFamily="34" charset="0"/>
              <a:cs typeface="Tahoma" panose="020B0604030504040204" pitchFamily="34" charset="0"/>
            </a:rPr>
            <a:t>trợ</a:t>
          </a:r>
          <a:r>
            <a:rPr lang="en-US" sz="1800" kern="1200" dirty="0">
              <a:latin typeface="Tahoma" panose="020B0604030504040204" pitchFamily="34" charset="0"/>
              <a:ea typeface="Tahoma" panose="020B0604030504040204" pitchFamily="34" charset="0"/>
              <a:cs typeface="Tahoma" panose="020B0604030504040204" pitchFamily="34" charset="0"/>
            </a:rPr>
            <a:t>?</a:t>
          </a:r>
          <a:endParaRPr lang="ru-RU" sz="1800" kern="1200" dirty="0">
            <a:latin typeface="Tahoma" panose="020B0604030504040204" pitchFamily="34" charset="0"/>
            <a:ea typeface="Tahoma" panose="020B0604030504040204" pitchFamily="34" charset="0"/>
            <a:cs typeface="Tahoma" panose="020B0604030504040204" pitchFamily="34" charset="0"/>
          </a:endParaRPr>
        </a:p>
      </dsp:txBody>
      <dsp:txXfrm>
        <a:off x="216203" y="3067396"/>
        <a:ext cx="2519594" cy="586034"/>
      </dsp:txXfrm>
    </dsp:sp>
    <dsp:sp modelId="{A4E3526C-3B96-4B8B-87BA-01E1B7BEF7EF}">
      <dsp:nvSpPr>
        <dsp:cNvPr id="0" name=""/>
        <dsp:cNvSpPr/>
      </dsp:nvSpPr>
      <dsp:spPr>
        <a:xfrm>
          <a:off x="0" y="4358333"/>
          <a:ext cx="3690000" cy="5544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A0D2EF-743C-441B-B933-8CC3FD133511}">
      <dsp:nvSpPr>
        <dsp:cNvPr id="0" name=""/>
        <dsp:cNvSpPr/>
      </dsp:nvSpPr>
      <dsp:spPr>
        <a:xfrm>
          <a:off x="495655" y="4015383"/>
          <a:ext cx="3194344" cy="64944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31" tIns="0" rIns="97631" bIns="0" numCol="1" spcCol="1270" anchor="ctr" anchorCtr="0">
          <a:noAutofit/>
        </a:bodyPr>
        <a:lstStyle/>
        <a:p>
          <a:pPr marL="0" lvl="0" indent="0" algn="ctr" defTabSz="800100">
            <a:lnSpc>
              <a:spcPct val="90000"/>
            </a:lnSpc>
            <a:spcBef>
              <a:spcPct val="0"/>
            </a:spcBef>
            <a:spcAft>
              <a:spcPct val="35000"/>
            </a:spcAft>
            <a:buNone/>
          </a:pPr>
          <a:r>
            <a:rPr lang="vi-VN" sz="1800" kern="1200" dirty="0"/>
            <a:t>Những nhà tài trợ và nhà đầu tư trông mong những gì?</a:t>
          </a:r>
          <a:endParaRPr lang="ru-RU" sz="1800" kern="1200" dirty="0"/>
        </a:p>
      </dsp:txBody>
      <dsp:txXfrm>
        <a:off x="495655" y="4015383"/>
        <a:ext cx="3194344" cy="64944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151EFB99-1B56-4C3B-A920-C9F63568B3B5}">
          <dgm:prSet phldrT="1"/>
          <dgm:t>
            <a:bodyPr/>
            <a:lstStyle/>
            <a:p>
              <a:r>
                <a:t>1</a:t>
              </a:r>
            </a:p>
          </dgm:t>
        </dgm:pt>
        <dgm:pt modelId="201" type="sibTrans" cxnId="{86ABC99C-FE52-4C54-9A6D-3953E335B0E7}">
          <dgm:prSet phldrT="2"/>
          <dgm:t>
            <a:bodyPr/>
            <a:lstStyle/>
            <a:p>
              <a:r>
                <a:t>2</a:t>
              </a:r>
            </a:p>
          </dgm:t>
        </dgm:pt>
        <dgm:pt modelId="301" type="sibTrans" cxnId="{1BCC6BCE-EC6C-445D-BA79-A177C90174D5}">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90EC5-4AF6-4E30-A351-299123954FFC}" type="datetimeFigureOut">
              <a:rPr lang="en-US" smtClean="0"/>
              <a:t>12/21/2022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40E62-5D5B-4475-ADB4-A414D2B56BB2}" type="slidenum">
              <a:rPr lang="en-US" smtClean="0"/>
              <a:t>‹#›</a:t>
            </a:fld>
            <a:endParaRPr lang="en-US"/>
          </a:p>
        </p:txBody>
      </p:sp>
    </p:spTree>
    <p:extLst>
      <p:ext uri="{BB962C8B-B14F-4D97-AF65-F5344CB8AC3E}">
        <p14:creationId xmlns:p14="http://schemas.microsoft.com/office/powerpoint/2010/main" val="310998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91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620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849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190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280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848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44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24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670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966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663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0700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319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179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94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a:lstStyle/>
          <a:p>
            <a:fld id="{73816531-CCD3-4909-A41B-EAB1049BDA8C}" type="datetime1">
              <a:rPr lang="en-US" smtClean="0"/>
              <a:t>12/21/2022</a:t>
            </a:fld>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Teach a Course</a:t>
            </a:r>
          </a:p>
        </p:txBody>
      </p:sp>
    </p:spTree>
    <p:extLst>
      <p:ext uri="{BB962C8B-B14F-4D97-AF65-F5344CB8AC3E}">
        <p14:creationId xmlns:p14="http://schemas.microsoft.com/office/powerpoint/2010/main" val="503211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12/21/2022</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3712698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12/21/2022</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3717793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12/21/2022</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2661502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Left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262E62-E8FA-42DE-BC7E-BA73A13FCBFF}"/>
              </a:ext>
            </a:extLst>
          </p:cNvPr>
          <p:cNvSpPr>
            <a:spLocks noGrp="1"/>
          </p:cNvSpPr>
          <p:nvPr>
            <p:ph type="pic" sz="quarter" idx="15"/>
          </p:nvPr>
        </p:nvSpPr>
        <p:spPr>
          <a:xfrm>
            <a:off x="0" y="0"/>
            <a:ext cx="7537685" cy="6858000"/>
          </a:xfrm>
        </p:spPr>
        <p:txBody>
          <a:bodyPr anchor="ctr" anchorCtr="0"/>
          <a:lstStyle>
            <a:lvl1pPr algn="ctr">
              <a:defRPr/>
            </a:lvl1pPr>
          </a:lstStyle>
          <a:p>
            <a:r>
              <a:rPr lang="en-US" noProof="0" dirty="0"/>
              <a:t>Click icon to add picture</a:t>
            </a:r>
          </a:p>
        </p:txBody>
      </p:sp>
      <p:sp>
        <p:nvSpPr>
          <p:cNvPr id="2" name="Title 1">
            <a:extLst>
              <a:ext uri="{FF2B5EF4-FFF2-40B4-BE49-F238E27FC236}">
                <a16:creationId xmlns:a16="http://schemas.microsoft.com/office/drawing/2014/main" id="{93696899-6846-4B29-AD05-49215C31489C}"/>
              </a:ext>
            </a:extLst>
          </p:cNvPr>
          <p:cNvSpPr>
            <a:spLocks noGrp="1"/>
          </p:cNvSpPr>
          <p:nvPr>
            <p:ph type="title"/>
          </p:nvPr>
        </p:nvSpPr>
        <p:spPr>
          <a:xfrm>
            <a:off x="7955459" y="197123"/>
            <a:ext cx="3392382" cy="1675219"/>
          </a:xfrm>
        </p:spPr>
        <p:txBody>
          <a:bodyPr/>
          <a:lstStyle>
            <a:lvl1pPr>
              <a:defRPr>
                <a:solidFill>
                  <a:schemeClr val="accent1">
                    <a:lumMod val="75000"/>
                  </a:schemeClr>
                </a:solidFill>
              </a:defRPr>
            </a:lvl1pPr>
          </a:lstStyle>
          <a:p>
            <a:r>
              <a:rPr lang="en-US" noProof="0"/>
              <a:t>Click to edit Master title style</a:t>
            </a:r>
          </a:p>
        </p:txBody>
      </p:sp>
      <p:sp>
        <p:nvSpPr>
          <p:cNvPr id="19" name="Content Placeholder 8">
            <a:extLst>
              <a:ext uri="{FF2B5EF4-FFF2-40B4-BE49-F238E27FC236}">
                <a16:creationId xmlns:a16="http://schemas.microsoft.com/office/drawing/2014/main" id="{2939FABB-D58D-4DAF-878D-EB51A2AA620A}"/>
              </a:ext>
            </a:extLst>
          </p:cNvPr>
          <p:cNvSpPr>
            <a:spLocks noGrp="1"/>
          </p:cNvSpPr>
          <p:nvPr>
            <p:ph sz="quarter" idx="14"/>
          </p:nvPr>
        </p:nvSpPr>
        <p:spPr>
          <a:xfrm>
            <a:off x="7955459" y="2057400"/>
            <a:ext cx="3392382"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20" name="Rectangle 19">
            <a:extLst>
              <a:ext uri="{FF2B5EF4-FFF2-40B4-BE49-F238E27FC236}">
                <a16:creationId xmlns:a16="http://schemas.microsoft.com/office/drawing/2014/main" id="{82AD5814-D5B6-4BF5-BF94-2F284D0079F8}"/>
              </a:ext>
            </a:extLst>
          </p:cNvPr>
          <p:cNvSpPr/>
          <p:nvPr userDrawn="1"/>
        </p:nvSpPr>
        <p:spPr>
          <a:xfrm>
            <a:off x="8042147" y="453643"/>
            <a:ext cx="3528000" cy="985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Date Placeholder 4">
            <a:extLst>
              <a:ext uri="{FF2B5EF4-FFF2-40B4-BE49-F238E27FC236}">
                <a16:creationId xmlns:a16="http://schemas.microsoft.com/office/drawing/2014/main" id="{1FB18E8B-6111-4A64-AA8C-4CD4C9814C59}"/>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12/21/2022</a:t>
            </a:fld>
            <a:endParaRPr lang="en-US" noProof="0" dirty="0"/>
          </a:p>
        </p:txBody>
      </p:sp>
      <p:sp>
        <p:nvSpPr>
          <p:cNvPr id="23" name="Slide Number Placeholder 6">
            <a:extLst>
              <a:ext uri="{FF2B5EF4-FFF2-40B4-BE49-F238E27FC236}">
                <a16:creationId xmlns:a16="http://schemas.microsoft.com/office/drawing/2014/main" id="{D5311807-ED2F-406C-B107-B5D885AD840F}"/>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24" name="Footer Placeholder 5">
            <a:extLst>
              <a:ext uri="{FF2B5EF4-FFF2-40B4-BE49-F238E27FC236}">
                <a16:creationId xmlns:a16="http://schemas.microsoft.com/office/drawing/2014/main" id="{643FEB5F-C4B2-43B5-B019-DC467A62FAC1}"/>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8293481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7605951" y="6423914"/>
            <a:ext cx="2844799" cy="365125"/>
          </a:xfrm>
        </p:spPr>
        <p:txBody>
          <a:bodyPr/>
          <a:lstStyle>
            <a:lvl1pPr>
              <a:defRPr/>
            </a:lvl1pPr>
          </a:lstStyle>
          <a:p>
            <a:fld id="{670A55AC-ADB5-440D-AFFF-99C1406F297F}" type="datetime1">
              <a:rPr lang="en-US" smtClean="0"/>
              <a:t>12/21/2022</a:t>
            </a:fld>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Teach a Course</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6135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dirty="0"/>
              <a:t>Click icon to add picture</a:t>
            </a:r>
          </a:p>
        </p:txBody>
      </p:sp>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12/21/2022</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15515142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a:lstStyle/>
          <a:p>
            <a:fld id="{73816531-CCD3-4909-A41B-EAB1049BDA8C}" type="datetime1">
              <a:rPr lang="en-US" smtClean="0"/>
              <a:t>12/21/2022</a:t>
            </a:fld>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Teach a Course</a:t>
            </a:r>
          </a:p>
        </p:txBody>
      </p:sp>
    </p:spTree>
    <p:extLst>
      <p:ext uri="{BB962C8B-B14F-4D97-AF65-F5344CB8AC3E}">
        <p14:creationId xmlns:p14="http://schemas.microsoft.com/office/powerpoint/2010/main" val="1438495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05951" y="6423914"/>
            <a:ext cx="2844799" cy="365125"/>
          </a:xfrm>
        </p:spPr>
        <p:txBody>
          <a:bodyPr/>
          <a:lstStyle/>
          <a:p>
            <a:fld id="{BC34B1AC-9A7E-4B2F-BE59-65E2DDF1D6F6}" type="datetime1">
              <a:rPr lang="en-US" smtClean="0"/>
              <a:t>12/21/2022</a:t>
            </a:fld>
            <a:endParaRPr lang="en-US" dirty="0"/>
          </a:p>
        </p:txBody>
      </p:sp>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355101" y="6423914"/>
            <a:ext cx="6818262" cy="365125"/>
          </a:xfrm>
        </p:spPr>
        <p:txBody>
          <a:bodyPr/>
          <a:lstStyle/>
          <a:p>
            <a:pPr algn="l"/>
            <a:r>
              <a:rPr lang="en-US" dirty="0"/>
              <a:t>Teach a Course</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lstStyle>
            <a:lvl1pPr>
              <a:defRPr>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78440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CE9E340-46EE-4A5F-9C9B-315AD29A92C5}" type="datetimeFigureOut">
              <a:rPr lang="en-US" noProof="0" smtClean="0"/>
              <a:t>12/21/2022</a:t>
            </a:fld>
            <a:endParaRPr lang="en-US"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noProof="0"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29323059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7605951" y="6423914"/>
            <a:ext cx="2844799" cy="365125"/>
          </a:xfrm>
        </p:spPr>
        <p:txBody>
          <a:bodyPr/>
          <a:lstStyle/>
          <a:p>
            <a:fld id="{AE95AE94-03D1-4FC2-903C-8511BF4E0409}" type="datetime1">
              <a:rPr lang="en-US" smtClean="0"/>
              <a:t>12/21/2022</a:t>
            </a:fld>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Teach a Course</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3753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05951" y="6423914"/>
            <a:ext cx="2844799" cy="365125"/>
          </a:xfrm>
        </p:spPr>
        <p:txBody>
          <a:bodyPr/>
          <a:lstStyle/>
          <a:p>
            <a:fld id="{BC34B1AC-9A7E-4B2F-BE59-65E2DDF1D6F6}" type="datetime1">
              <a:rPr lang="en-US" smtClean="0"/>
              <a:t>12/21/2022</a:t>
            </a:fld>
            <a:endParaRPr lang="en-US" dirty="0"/>
          </a:p>
        </p:txBody>
      </p:sp>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355101" y="6423914"/>
            <a:ext cx="6818262" cy="365125"/>
          </a:xfrm>
        </p:spPr>
        <p:txBody>
          <a:bodyPr/>
          <a:lstStyle/>
          <a:p>
            <a:pPr algn="l"/>
            <a:r>
              <a:rPr lang="en-US" dirty="0"/>
              <a:t>Teach a Course</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lstStyle>
            <a:lvl1pPr>
              <a:defRPr>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3013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12/21/2022</a:t>
            </a:fld>
            <a:endParaRPr lang="en-US" noProof="0" dirty="0"/>
          </a:p>
        </p:txBody>
      </p:sp>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673274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12/21/2022</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211108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91CD4B7E-D172-41E4-BE36-64B5A7E393CD}" type="datetimeFigureOut">
              <a:rPr lang="en-US" noProof="0" smtClean="0"/>
              <a:t>12/21/2022</a:t>
            </a:fld>
            <a:endParaRPr lang="en-US" noProof="0" dirty="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dirty="0"/>
              <a:t>Teach a Course</a:t>
            </a:r>
          </a:p>
        </p:txBody>
      </p:sp>
    </p:spTree>
    <p:extLst>
      <p:ext uri="{BB962C8B-B14F-4D97-AF65-F5344CB8AC3E}">
        <p14:creationId xmlns:p14="http://schemas.microsoft.com/office/powerpoint/2010/main" val="2357169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11BF3AA-AA64-40B2-94AA-20312968771D}"/>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12/21/2022</a:t>
            </a:fld>
            <a:endParaRPr lang="en-US" noProof="0" dirty="0"/>
          </a:p>
        </p:txBody>
      </p:sp>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accent1">
                    <a:lumMod val="50000"/>
                  </a:schemeClr>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073026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12/21/2022</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576412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12/21/2022</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2168282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12/21/2022</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18116448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12/21/2022</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2787401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Left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262E62-E8FA-42DE-BC7E-BA73A13FCBFF}"/>
              </a:ext>
            </a:extLst>
          </p:cNvPr>
          <p:cNvSpPr>
            <a:spLocks noGrp="1"/>
          </p:cNvSpPr>
          <p:nvPr>
            <p:ph type="pic" sz="quarter" idx="15"/>
          </p:nvPr>
        </p:nvSpPr>
        <p:spPr>
          <a:xfrm>
            <a:off x="0" y="0"/>
            <a:ext cx="7537685" cy="6858000"/>
          </a:xfrm>
        </p:spPr>
        <p:txBody>
          <a:bodyPr anchor="ctr" anchorCtr="0"/>
          <a:lstStyle>
            <a:lvl1pPr algn="ctr">
              <a:defRPr/>
            </a:lvl1pPr>
          </a:lstStyle>
          <a:p>
            <a:r>
              <a:rPr lang="en-US" noProof="0" dirty="0"/>
              <a:t>Click icon to add picture</a:t>
            </a:r>
          </a:p>
        </p:txBody>
      </p:sp>
      <p:sp>
        <p:nvSpPr>
          <p:cNvPr id="2" name="Title 1">
            <a:extLst>
              <a:ext uri="{FF2B5EF4-FFF2-40B4-BE49-F238E27FC236}">
                <a16:creationId xmlns:a16="http://schemas.microsoft.com/office/drawing/2014/main" id="{93696899-6846-4B29-AD05-49215C31489C}"/>
              </a:ext>
            </a:extLst>
          </p:cNvPr>
          <p:cNvSpPr>
            <a:spLocks noGrp="1"/>
          </p:cNvSpPr>
          <p:nvPr>
            <p:ph type="title"/>
          </p:nvPr>
        </p:nvSpPr>
        <p:spPr>
          <a:xfrm>
            <a:off x="7955459" y="197123"/>
            <a:ext cx="3392382" cy="1675219"/>
          </a:xfrm>
        </p:spPr>
        <p:txBody>
          <a:bodyPr/>
          <a:lstStyle>
            <a:lvl1pPr>
              <a:defRPr>
                <a:solidFill>
                  <a:schemeClr val="accent1">
                    <a:lumMod val="75000"/>
                  </a:schemeClr>
                </a:solidFill>
              </a:defRPr>
            </a:lvl1pPr>
          </a:lstStyle>
          <a:p>
            <a:r>
              <a:rPr lang="en-US" noProof="0"/>
              <a:t>Click to edit Master title style</a:t>
            </a:r>
          </a:p>
        </p:txBody>
      </p:sp>
      <p:sp>
        <p:nvSpPr>
          <p:cNvPr id="19" name="Content Placeholder 8">
            <a:extLst>
              <a:ext uri="{FF2B5EF4-FFF2-40B4-BE49-F238E27FC236}">
                <a16:creationId xmlns:a16="http://schemas.microsoft.com/office/drawing/2014/main" id="{2939FABB-D58D-4DAF-878D-EB51A2AA620A}"/>
              </a:ext>
            </a:extLst>
          </p:cNvPr>
          <p:cNvSpPr>
            <a:spLocks noGrp="1"/>
          </p:cNvSpPr>
          <p:nvPr>
            <p:ph sz="quarter" idx="14"/>
          </p:nvPr>
        </p:nvSpPr>
        <p:spPr>
          <a:xfrm>
            <a:off x="7955459" y="2057400"/>
            <a:ext cx="3392382"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20" name="Rectangle 19">
            <a:extLst>
              <a:ext uri="{FF2B5EF4-FFF2-40B4-BE49-F238E27FC236}">
                <a16:creationId xmlns:a16="http://schemas.microsoft.com/office/drawing/2014/main" id="{82AD5814-D5B6-4BF5-BF94-2F284D0079F8}"/>
              </a:ext>
            </a:extLst>
          </p:cNvPr>
          <p:cNvSpPr/>
          <p:nvPr userDrawn="1"/>
        </p:nvSpPr>
        <p:spPr>
          <a:xfrm>
            <a:off x="8042147" y="453643"/>
            <a:ext cx="3528000" cy="985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Date Placeholder 4">
            <a:extLst>
              <a:ext uri="{FF2B5EF4-FFF2-40B4-BE49-F238E27FC236}">
                <a16:creationId xmlns:a16="http://schemas.microsoft.com/office/drawing/2014/main" id="{1FB18E8B-6111-4A64-AA8C-4CD4C9814C59}"/>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12/21/2022</a:t>
            </a:fld>
            <a:endParaRPr lang="en-US" noProof="0" dirty="0"/>
          </a:p>
        </p:txBody>
      </p:sp>
      <p:sp>
        <p:nvSpPr>
          <p:cNvPr id="23" name="Slide Number Placeholder 6">
            <a:extLst>
              <a:ext uri="{FF2B5EF4-FFF2-40B4-BE49-F238E27FC236}">
                <a16:creationId xmlns:a16="http://schemas.microsoft.com/office/drawing/2014/main" id="{D5311807-ED2F-406C-B107-B5D885AD840F}"/>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24" name="Footer Placeholder 5">
            <a:extLst>
              <a:ext uri="{FF2B5EF4-FFF2-40B4-BE49-F238E27FC236}">
                <a16:creationId xmlns:a16="http://schemas.microsoft.com/office/drawing/2014/main" id="{643FEB5F-C4B2-43B5-B019-DC467A62FAC1}"/>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5611295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7605951" y="6423914"/>
            <a:ext cx="2844799" cy="365125"/>
          </a:xfrm>
        </p:spPr>
        <p:txBody>
          <a:bodyPr/>
          <a:lstStyle>
            <a:lvl1pPr>
              <a:defRPr/>
            </a:lvl1pPr>
          </a:lstStyle>
          <a:p>
            <a:fld id="{670A55AC-ADB5-440D-AFFF-99C1406F297F}" type="datetime1">
              <a:rPr lang="en-US" smtClean="0"/>
              <a:t>12/21/2022</a:t>
            </a:fld>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Teach a Course</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290017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CE9E340-46EE-4A5F-9C9B-315AD29A92C5}" type="datetimeFigureOut">
              <a:rPr lang="en-US" noProof="0" smtClean="0"/>
              <a:t>12/21/2022</a:t>
            </a:fld>
            <a:endParaRPr lang="en-US"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noProof="0"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42277900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dirty="0"/>
              <a:t>Click icon to add picture</a:t>
            </a:r>
          </a:p>
        </p:txBody>
      </p:sp>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12/21/2022</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9113267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7605951" y="6423914"/>
            <a:ext cx="2844799" cy="365125"/>
          </a:xfrm>
        </p:spPr>
        <p:txBody>
          <a:bodyPr/>
          <a:lstStyle/>
          <a:p>
            <a:fld id="{AE95AE94-03D1-4FC2-903C-8511BF4E0409}" type="datetime1">
              <a:rPr lang="en-US" smtClean="0"/>
              <a:t>12/21/2022</a:t>
            </a:fld>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Teach a Course</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9230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12/21/2022</a:t>
            </a:fld>
            <a:endParaRPr lang="en-US" noProof="0" dirty="0"/>
          </a:p>
        </p:txBody>
      </p:sp>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85195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12/21/2022</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900091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91CD4B7E-D172-41E4-BE36-64B5A7E393CD}" type="datetimeFigureOut">
              <a:rPr lang="en-US" noProof="0" smtClean="0"/>
              <a:t>12/21/2022</a:t>
            </a:fld>
            <a:endParaRPr lang="en-US" noProof="0" dirty="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dirty="0"/>
              <a:t>Teach a Course</a:t>
            </a:r>
          </a:p>
        </p:txBody>
      </p:sp>
    </p:spTree>
    <p:extLst>
      <p:ext uri="{BB962C8B-B14F-4D97-AF65-F5344CB8AC3E}">
        <p14:creationId xmlns:p14="http://schemas.microsoft.com/office/powerpoint/2010/main" val="16687035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11BF3AA-AA64-40B2-94AA-20312968771D}"/>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12/21/2022</a:t>
            </a:fld>
            <a:endParaRPr lang="en-US" noProof="0" dirty="0"/>
          </a:p>
        </p:txBody>
      </p:sp>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accent1">
                    <a:lumMod val="50000"/>
                  </a:schemeClr>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291199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12/21/2022</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6051195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vi"/>
              <a:t>Nhấp để chỉnh sửa kiểu tiêu đề chính</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vi"/>
              <a:t>Nhấp để chỉnh sửa kiểu văn bản Chính</a:t>
            </a:r>
          </a:p>
          <a:p>
            <a:pPr lvl="1"/>
            <a:r>
              <a:rPr lang="vi"/>
              <a:t>Cấp độ thứ hai</a:t>
            </a:r>
          </a:p>
          <a:p>
            <a:pPr lvl="2"/>
            <a:r>
              <a:rPr lang="vi"/>
              <a:t>Cấp độ thứ ba</a:t>
            </a:r>
          </a:p>
          <a:p>
            <a:pPr lvl="3"/>
            <a:r>
              <a:rPr lang="vi"/>
              <a:t>cấp bốn</a:t>
            </a:r>
          </a:p>
          <a:p>
            <a:pPr lvl="4"/>
            <a:r>
              <a:rPr lang="vi"/>
              <a:t>cấp năm</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defRPr>
            </a:lvl1pPr>
          </a:lstStyle>
          <a:p>
            <a:fld id="{0A7F1CA9-BED2-4756-8AEF-E0F68B0488B6}" type="datetime1">
              <a:rPr lang="en-US" smtClean="0"/>
              <a:pPr/>
              <a:t>12/21/2022</a:t>
            </a:fld>
            <a:endParaRPr lang="en-US" dirty="0"/>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vi" dirty="0"/>
              <a:t>Dạy một khóa học</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3063302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defRPr>
            </a:lvl1pPr>
          </a:lstStyle>
          <a:p>
            <a:fld id="{0A7F1CA9-BED2-4756-8AEF-E0F68B0488B6}" type="datetime1">
              <a:rPr lang="en-US" smtClean="0"/>
              <a:pPr/>
              <a:t>12/21/2022</a:t>
            </a:fld>
            <a:endParaRPr lang="en-US" dirty="0"/>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Teach a Course</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1969769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ww.investopedia.com/terms/s/syndicate.asp"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houstontx.gov/obo/financing_tools/directory/directory_vietnamese.pdf" TargetMode="External"/><Relationship Id="rId4" Type="http://schemas.openxmlformats.org/officeDocument/2006/relationships/hyperlink" Target="https://www.sec.gov/education/capitalraising/building-blocks/accredited-investo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nvestopedia.com/terms/p/peer-to-peer-lending.asp"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houstontx.gov/obo/financing_tools/directory/directory_vietnamese.pdf" TargetMode="External"/><Relationship Id="rId5" Type="http://schemas.openxmlformats.org/officeDocument/2006/relationships/hyperlink" Target="https://www.investopedia.com/terms/g/gaap.asp" TargetMode="External"/><Relationship Id="rId4" Type="http://schemas.openxmlformats.org/officeDocument/2006/relationships/hyperlink" Target="https://www.investopedia.com/terms/i/irr.as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oustontx.gov/obo/financing_tools/directory/directory_vietnamese.pdf" TargetMode="External"/><Relationship Id="rId2" Type="http://schemas.openxmlformats.org/officeDocument/2006/relationships/hyperlink" Target="https://grantsgovprod.wordpress.com/category/learngrants/what-is-a-gran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www.houstontx.gov/obo/financing_tools/directory/directory_vietnamese.pdf" TargetMode="External"/><Relationship Id="rId3" Type="http://schemas.openxmlformats.org/officeDocument/2006/relationships/hyperlink" Target="https://www.investopedia.com/terms/g/guaranteed-loan.asp" TargetMode="External"/><Relationship Id="rId7" Type="http://schemas.openxmlformats.org/officeDocument/2006/relationships/hyperlink" Target="https://www.investopedia.com/terms/r/revolvingcredit.asp" TargetMode="External"/><Relationship Id="rId2" Type="http://schemas.openxmlformats.org/officeDocument/2006/relationships/hyperlink" Target="https://www.investopedia.com/terms/s/small-business-administration.asp#toc-the-sba-loan-program" TargetMode="External"/><Relationship Id="rId1" Type="http://schemas.openxmlformats.org/officeDocument/2006/relationships/slideLayout" Target="../slideLayouts/slideLayout4.xml"/><Relationship Id="rId6" Type="http://schemas.openxmlformats.org/officeDocument/2006/relationships/hyperlink" Target="https://www.investopedia.com/secured-loans-5076025" TargetMode="External"/><Relationship Id="rId5" Type="http://schemas.openxmlformats.org/officeDocument/2006/relationships/hyperlink" Target="https://www.investopedia.com/terms/c/collateral.asp" TargetMode="External"/><Relationship Id="rId4" Type="http://schemas.openxmlformats.org/officeDocument/2006/relationships/hyperlink" Target="https://www.investopedia.com/terms/c/cdfi.as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investopedia.com/terms/i/ipo.asp" TargetMode="External"/><Relationship Id="rId7" Type="http://schemas.openxmlformats.org/officeDocument/2006/relationships/hyperlink" Target="https://www.houstontx.gov/obo/financing_tools/directory/directory_vietnamese.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sba.gov/funding-programs/investment-capital" TargetMode="External"/><Relationship Id="rId5" Type="http://schemas.openxmlformats.org/officeDocument/2006/relationships/hyperlink" Target="https://www.investopedia.com/terms/a/acquisition.asp" TargetMode="External"/><Relationship Id="rId4" Type="http://schemas.openxmlformats.org/officeDocument/2006/relationships/hyperlink" Target="https://www.investopedia.com/terms/b/business-exit-strategy.as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www.score.org/resource/12-month-profit-and-loss-projection" TargetMode="External"/><Relationship Id="rId3" Type="http://schemas.openxmlformats.org/officeDocument/2006/relationships/hyperlink" Target="https://www.ycombinator.com/library/2u-how-to-build-your-seed-round-pitch-deck" TargetMode="External"/><Relationship Id="rId7" Type="http://schemas.openxmlformats.org/officeDocument/2006/relationships/hyperlink" Target="https://www.score.org/resource/balance-sheet-templat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sba.gov/business-guide/plan-your-business/write-your-business-plan" TargetMode="External"/><Relationship Id="rId5" Type="http://schemas.openxmlformats.org/officeDocument/2006/relationships/hyperlink" Target="https://www.sec.gov/about/forms/about-forms-formcpdf.html" TargetMode="External"/><Relationship Id="rId4" Type="http://schemas.openxmlformats.org/officeDocument/2006/relationships/hyperlink" Target="https://www.sba.gov/business-guide/plan-your-business/market-research-competitive-analysis" TargetMode="External"/><Relationship Id="rId9" Type="http://schemas.openxmlformats.org/officeDocument/2006/relationships/hyperlink" Target="https://www.score.org/resource/12-month-cash-flow-statement"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justinkan.medium.com/how-to-find-investors-and-get-email-intros-40e4281b94fc" TargetMode="External"/><Relationship Id="rId3" Type="http://schemas.openxmlformats.org/officeDocument/2006/relationships/hyperlink" Target="https://www.score.org/resource/business-loan-estimator-tool" TargetMode="External"/><Relationship Id="rId7" Type="http://schemas.openxmlformats.org/officeDocument/2006/relationships/hyperlink" Target="https://www.ycombinator.com/library/4A-a-guide-to-seed-fundrais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score.org/event/how-find-and-get-small-business-grant" TargetMode="External"/><Relationship Id="rId11" Type="http://schemas.openxmlformats.org/officeDocument/2006/relationships/hyperlink" Target="https://www.nerdwallet.com/article/small-business/invoice-factoring-vs-invoice-financing" TargetMode="External"/><Relationship Id="rId5" Type="http://schemas.openxmlformats.org/officeDocument/2006/relationships/hyperlink" Target="https://consumer.ftc.gov/articles/fixing-your-credit-faqs" TargetMode="External"/><Relationship Id="rId10" Type="http://schemas.openxmlformats.org/officeDocument/2006/relationships/hyperlink" Target="https://fi.co/insight/38151-houston-houston-startup-investors-venture-capitalists-and-funding-sources" TargetMode="External"/><Relationship Id="rId4" Type="http://schemas.openxmlformats.org/officeDocument/2006/relationships/hyperlink" Target="https://www.dnb.com/resources/how-to-build-business-credit.html" TargetMode="External"/><Relationship Id="rId9" Type="http://schemas.openxmlformats.org/officeDocument/2006/relationships/hyperlink" Target="https://www.houstontx.gov/obo/free-legal-assistance.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sba.gov/"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hyperlink" Target="http://houstontx.gov/obo/"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houstontx.gov/obo/financing_tools/directory/directory_vietnamese.pdf" TargetMode="External"/><Relationship Id="rId5" Type="http://schemas.openxmlformats.org/officeDocument/2006/relationships/slide" Target="slide1.xml"/><Relationship Id="rId4" Type="http://schemas.openxmlformats.org/officeDocument/2006/relationships/hyperlink" Target="http://www.houstontx.gov/obo/financingtools.html"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descr="Financing options for small businesses and startups">
            <a:extLst>
              <a:ext uri="{FF2B5EF4-FFF2-40B4-BE49-F238E27FC236}">
                <a16:creationId xmlns:a16="http://schemas.microsoft.com/office/drawing/2014/main" id="{F3AA242D-B507-4381-A8CB-EFA346570379}"/>
              </a:ext>
            </a:extLst>
          </p:cNvPr>
          <p:cNvSpPr>
            <a:spLocks noGrp="1"/>
          </p:cNvSpPr>
          <p:nvPr>
            <p:ph type="ctrTitle"/>
          </p:nvPr>
        </p:nvSpPr>
        <p:spPr>
          <a:xfrm>
            <a:off x="8372723" y="850791"/>
            <a:ext cx="3202016" cy="4198288"/>
          </a:xfrm>
        </p:spPr>
        <p:txBody>
          <a:bodyPr anchor="ctr">
            <a:normAutofit/>
          </a:bodyPr>
          <a:lstStyle/>
          <a:p>
            <a:r>
              <a:rPr lang="en-US" dirty="0" err="1">
                <a:solidFill>
                  <a:srgbClr val="FFFFFF"/>
                </a:solidFill>
                <a:latin typeface="Tahoma" panose="020B0604030504040204" pitchFamily="34" charset="0"/>
                <a:ea typeface="Tahoma" panose="020B0604030504040204" pitchFamily="34" charset="0"/>
                <a:cs typeface="Tahoma" panose="020B0604030504040204" pitchFamily="34" charset="0"/>
              </a:rPr>
              <a:t>Những</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FFFF"/>
                </a:solidFill>
                <a:latin typeface="Tahoma" panose="020B0604030504040204" pitchFamily="34" charset="0"/>
                <a:ea typeface="Tahoma" panose="020B0604030504040204" pitchFamily="34" charset="0"/>
                <a:cs typeface="Tahoma" panose="020B0604030504040204" pitchFamily="34" charset="0"/>
              </a:rPr>
              <a:t>phần</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FFFF"/>
                </a:solidFill>
                <a:latin typeface="Tahoma" panose="020B0604030504040204" pitchFamily="34" charset="0"/>
                <a:ea typeface="Tahoma" panose="020B0604030504040204" pitchFamily="34" charset="0"/>
                <a:cs typeface="Tahoma" panose="020B0604030504040204" pitchFamily="34" charset="0"/>
              </a:rPr>
              <a:t>chọn</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FFFF"/>
                </a:solidFill>
                <a:latin typeface="Tahoma" panose="020B0604030504040204" pitchFamily="34" charset="0"/>
                <a:ea typeface="Tahoma" panose="020B0604030504040204" pitchFamily="34" charset="0"/>
                <a:cs typeface="Tahoma" panose="020B0604030504040204" pitchFamily="34" charset="0"/>
              </a:rPr>
              <a:t>lựa</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FFFF"/>
                </a:solidFill>
                <a:latin typeface="Tahoma" panose="020B0604030504040204" pitchFamily="34" charset="0"/>
                <a:ea typeface="Tahoma" panose="020B0604030504040204" pitchFamily="34" charset="0"/>
                <a:cs typeface="Tahoma" panose="020B0604030504040204" pitchFamily="34" charset="0"/>
              </a:rPr>
              <a:t>tài</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FFFF"/>
                </a:solidFill>
                <a:latin typeface="Tahoma" panose="020B0604030504040204" pitchFamily="34" charset="0"/>
                <a:ea typeface="Tahoma" panose="020B0604030504040204" pitchFamily="34" charset="0"/>
                <a:cs typeface="Tahoma" panose="020B0604030504040204" pitchFamily="34" charset="0"/>
              </a:rPr>
              <a:t>chính</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FFFF"/>
                </a:solidFill>
                <a:latin typeface="Tahoma" panose="020B0604030504040204" pitchFamily="34" charset="0"/>
                <a:ea typeface="Tahoma" panose="020B0604030504040204" pitchFamily="34" charset="0"/>
                <a:cs typeface="Tahoma" panose="020B0604030504040204" pitchFamily="34" charset="0"/>
              </a:rPr>
              <a:t>bắt</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FFFF"/>
                </a:solidFill>
                <a:latin typeface="Tahoma" panose="020B0604030504040204" pitchFamily="34" charset="0"/>
                <a:ea typeface="Tahoma" panose="020B0604030504040204" pitchFamily="34" charset="0"/>
                <a:cs typeface="Tahoma" panose="020B0604030504040204" pitchFamily="34" charset="0"/>
              </a:rPr>
              <a:t>đầu</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FFFF"/>
                </a:solidFill>
                <a:latin typeface="Tahoma" panose="020B0604030504040204" pitchFamily="34" charset="0"/>
                <a:ea typeface="Tahoma" panose="020B0604030504040204" pitchFamily="34" charset="0"/>
                <a:cs typeface="Tahoma" panose="020B0604030504040204" pitchFamily="34" charset="0"/>
              </a:rPr>
              <a:t>cho</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FFFF"/>
                </a:solidFill>
                <a:latin typeface="Tahoma" panose="020B0604030504040204" pitchFamily="34" charset="0"/>
                <a:ea typeface="Tahoma" panose="020B0604030504040204" pitchFamily="34" charset="0"/>
                <a:cs typeface="Tahoma" panose="020B0604030504040204" pitchFamily="34" charset="0"/>
              </a:rPr>
              <a:t>các</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FFFF"/>
                </a:solidFill>
                <a:latin typeface="Tahoma" panose="020B0604030504040204" pitchFamily="34" charset="0"/>
                <a:ea typeface="Tahoma" panose="020B0604030504040204" pitchFamily="34" charset="0"/>
                <a:cs typeface="Tahoma" panose="020B0604030504040204" pitchFamily="34" charset="0"/>
              </a:rPr>
              <a:t>doanh</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FFFF"/>
                </a:solidFill>
                <a:latin typeface="Tahoma" panose="020B0604030504040204" pitchFamily="34" charset="0"/>
                <a:ea typeface="Tahoma" panose="020B0604030504040204" pitchFamily="34" charset="0"/>
                <a:cs typeface="Tahoma" panose="020B0604030504040204" pitchFamily="34" charset="0"/>
              </a:rPr>
              <a:t>nghiệp</a:t>
            </a: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FFFF"/>
                </a:solidFill>
                <a:latin typeface="Tahoma" panose="020B0604030504040204" pitchFamily="34" charset="0"/>
                <a:ea typeface="Tahoma" panose="020B0604030504040204" pitchFamily="34" charset="0"/>
                <a:cs typeface="Tahoma" panose="020B0604030504040204" pitchFamily="34" charset="0"/>
              </a:rPr>
              <a:t>nhỏ</a:t>
            </a:r>
            <a:endParaRPr lang="vi"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descr="Office of Business Opportunity, City of Houston">
            <a:extLst>
              <a:ext uri="{FF2B5EF4-FFF2-40B4-BE49-F238E27FC236}">
                <a16:creationId xmlns:a16="http://schemas.microsoft.com/office/drawing/2014/main" id="{A4F4068D-37AE-4B7D-BC75-216B123A6C44}"/>
              </a:ext>
            </a:extLst>
          </p:cNvPr>
          <p:cNvSpPr>
            <a:spLocks noGrp="1"/>
          </p:cNvSpPr>
          <p:nvPr>
            <p:ph type="subTitle" idx="1"/>
          </p:nvPr>
        </p:nvSpPr>
        <p:spPr>
          <a:xfrm>
            <a:off x="8372723" y="5545331"/>
            <a:ext cx="3202016" cy="649222"/>
          </a:xfrm>
          <a:noFill/>
        </p:spPr>
        <p:txBody>
          <a:bodyPr anchor="ctr">
            <a:normAutofit fontScale="85000" lnSpcReduction="10000"/>
          </a:bodyPr>
          <a:lstStyle/>
          <a:p>
            <a:r>
              <a:rPr lang="vi" sz="1800" dirty="0">
                <a:solidFill>
                  <a:schemeClr val="bg1">
                    <a:alpha val="75000"/>
                  </a:schemeClr>
                </a:solidFill>
              </a:rPr>
              <a:t>văn phòng cơ hội kinh doanh</a:t>
            </a:r>
          </a:p>
          <a:p>
            <a:r>
              <a:rPr lang="vi" sz="1800" dirty="0">
                <a:solidFill>
                  <a:schemeClr val="bg1">
                    <a:alpha val="75000"/>
                  </a:schemeClr>
                </a:solidFill>
              </a:rPr>
              <a:t>Thành phố Houston</a:t>
            </a:r>
          </a:p>
        </p:txBody>
      </p:sp>
      <p:sp>
        <p:nvSpPr>
          <p:cNvPr id="6" name="Footer Placeholder 4" descr="The content in this presentation is for educational purposes only. You must conduct your own research and seek the advice of a licensed financial professional, if necessary for your individual situation.">
            <a:extLst>
              <a:ext uri="{FF2B5EF4-FFF2-40B4-BE49-F238E27FC236}">
                <a16:creationId xmlns:a16="http://schemas.microsoft.com/office/drawing/2014/main" id="{E57025F8-49FB-A47C-4470-DDD3AA1A7C77}"/>
              </a:ext>
            </a:extLst>
          </p:cNvPr>
          <p:cNvSpPr>
            <a:spLocks noGrp="1"/>
          </p:cNvSpPr>
          <p:nvPr>
            <p:ph type="ftr" sz="quarter" idx="11"/>
          </p:nvPr>
        </p:nvSpPr>
        <p:spPr>
          <a:xfrm>
            <a:off x="2191912" y="6400801"/>
            <a:ext cx="902669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Nội</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dung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bản</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bày</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này</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chỉ</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dành</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cho</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mục</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đích</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giáo</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dục</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Quý</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vị</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phải</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làm</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cuộc</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nghiên</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cứu</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cho</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riêng</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mình</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khuyên</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chuyên</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gia</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tài</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chính</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giấy</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phép</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nếu</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cần</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thiết</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cho</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tình</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trạng</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cá</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nhân</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quý</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vị</a:t>
            </a:r>
            <a:r>
              <a:rPr kumimoji="0" lang="en-US" sz="11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a:t>
            </a:r>
          </a:p>
        </p:txBody>
      </p:sp>
      <p:pic>
        <p:nvPicPr>
          <p:cNvPr id="4" name="Picture 3">
            <a:extLst>
              <a:ext uri="{FF2B5EF4-FFF2-40B4-BE49-F238E27FC236}">
                <a16:creationId xmlns:a16="http://schemas.microsoft.com/office/drawing/2014/main" id="{424717DA-0300-4297-B453-65314C5BEA0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5950" y="457198"/>
            <a:ext cx="7853167" cy="5899390"/>
          </a:xfrm>
          <a:prstGeom prst="rect">
            <a:avLst/>
          </a:prstGeom>
        </p:spPr>
      </p:pic>
      <p:sp>
        <p:nvSpPr>
          <p:cNvPr id="7" name="Arrow: Right 6" descr="Next">
            <a:hlinkClick r:id="" action="ppaction://hlinkshowjump?jump=nextslide"/>
            <a:extLst>
              <a:ext uri="{FF2B5EF4-FFF2-40B4-BE49-F238E27FC236}">
                <a16:creationId xmlns:a16="http://schemas.microsoft.com/office/drawing/2014/main" id="{D5F3A0BC-D06A-AF75-5F15-9766BB171F6C}"/>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8" name="Picture 7">
            <a:extLst>
              <a:ext uri="{FF2B5EF4-FFF2-40B4-BE49-F238E27FC236}">
                <a16:creationId xmlns:a16="http://schemas.microsoft.com/office/drawing/2014/main" id="{7B0D143D-EC05-9EF9-FD1E-76E495C2456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029200"/>
            <a:ext cx="1828800" cy="1828800"/>
          </a:xfrm>
          <a:prstGeom prst="rect">
            <a:avLst/>
          </a:prstGeom>
        </p:spPr>
      </p:pic>
    </p:spTree>
    <p:extLst>
      <p:ext uri="{BB962C8B-B14F-4D97-AF65-F5344CB8AC3E}">
        <p14:creationId xmlns:p14="http://schemas.microsoft.com/office/powerpoint/2010/main" val="4209711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00B9C-2E32-0177-6316-9FE592230BF5}"/>
              </a:ext>
            </a:extLst>
          </p:cNvPr>
          <p:cNvSpPr>
            <a:spLocks noGrp="1"/>
          </p:cNvSpPr>
          <p:nvPr>
            <p:ph type="title"/>
          </p:nvPr>
        </p:nvSpPr>
        <p:spPr/>
        <p:txBody>
          <a:bodyPr/>
          <a:lstStyle/>
          <a:p>
            <a:r>
              <a:rPr lang="vi-VN" dirty="0">
                <a:latin typeface="Tahoma" panose="020B0604030504040204" pitchFamily="34" charset="0"/>
                <a:ea typeface="Tahoma" panose="020B0604030504040204" pitchFamily="34" charset="0"/>
                <a:cs typeface="Tahoma" panose="020B0604030504040204" pitchFamily="34" charset="0"/>
              </a:rPr>
              <a:t>Thiên Thần Đầu Tư</a:t>
            </a:r>
            <a:endParaRPr lang="vi"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9FE1C987-51A2-8347-6DBB-DEB9F40B9076}"/>
              </a:ext>
            </a:extLst>
          </p:cNvPr>
          <p:cNvSpPr>
            <a:spLocks noGrp="1"/>
          </p:cNvSpPr>
          <p:nvPr>
            <p:ph sz="half" idx="1"/>
          </p:nvPr>
        </p:nvSpPr>
        <p:spPr>
          <a:xfrm>
            <a:off x="581193" y="1990911"/>
            <a:ext cx="5422390" cy="3635691"/>
          </a:xfrm>
        </p:spPr>
        <p:txBody>
          <a:bodyPr>
            <a:normAutofit fontScale="92500" lnSpcReduction="10000"/>
          </a:bodyPr>
          <a:lstStyle/>
          <a:p>
            <a:pPr marL="216000" indent="-216000">
              <a:lnSpc>
                <a:spcPct val="90000"/>
              </a:lnSpc>
            </a:pPr>
            <a:r>
              <a:rPr lang="vi" sz="1800" dirty="0">
                <a:latin typeface="Tahoma" panose="020B0604030504040204" pitchFamily="34" charset="0"/>
                <a:ea typeface="Tahoma" panose="020B0604030504040204" pitchFamily="34" charset="0"/>
                <a:cs typeface="Tahoma" panose="020B0604030504040204" pitchFamily="34" charset="0"/>
              </a:rPr>
              <a:t>Đầu tư chứng khoán không phải hoàn trả</a:t>
            </a:r>
          </a:p>
          <a:p>
            <a:pPr marL="216000" indent="-216000">
              <a:lnSpc>
                <a:spcPct val="90000"/>
              </a:lnSpc>
            </a:pPr>
            <a:r>
              <a:rPr lang="vi" sz="1800" dirty="0">
                <a:latin typeface="Tahoma" panose="020B0604030504040204" pitchFamily="34" charset="0"/>
                <a:ea typeface="Tahoma" panose="020B0604030504040204" pitchFamily="34" charset="0"/>
                <a:cs typeface="Tahoma" panose="020B0604030504040204" pitchFamily="34" charset="0"/>
              </a:rPr>
              <a:t>Các cá nhân (bao gồm bạn bè hoặc gia đình) có tài sản ròng cao đang đầu tư quỹ cá nhân của họ</a:t>
            </a:r>
          </a:p>
          <a:p>
            <a:pPr marL="216000" indent="-216000">
              <a:lnSpc>
                <a:spcPct val="90000"/>
              </a:lnSpc>
            </a:pPr>
            <a:r>
              <a:rPr lang="vi" dirty="0">
                <a:latin typeface="Tahoma" panose="020B0604030504040204" pitchFamily="34" charset="0"/>
                <a:ea typeface="Tahoma" panose="020B0604030504040204" pitchFamily="34" charset="0"/>
                <a:cs typeface="Tahoma" panose="020B0604030504040204" pitchFamily="34" charset="0"/>
              </a:rPr>
              <a:t>Thường là nguồn tài trợ bên ngoài đầu tiên cho các công ty khởi nghiệp có tiềm năng tăng trưởng cao</a:t>
            </a:r>
            <a:endParaRPr lang="en-US" sz="18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 sz="1800" dirty="0">
                <a:latin typeface="Tahoma" panose="020B0604030504040204" pitchFamily="34" charset="0"/>
                <a:ea typeface="Tahoma" panose="020B0604030504040204" pitchFamily="34" charset="0"/>
                <a:cs typeface="Tahoma" panose="020B0604030504040204" pitchFamily="34" charset="0"/>
              </a:rPr>
              <a:t>Thường được chuyên môn hóa theo vị trí, lĩnh vực công nghiệp hoặc giai đoạn dựa trên chuyên môn của họ</a:t>
            </a:r>
          </a:p>
          <a:p>
            <a:pPr marL="216000" indent="-216000">
              <a:lnSpc>
                <a:spcPct val="90000"/>
              </a:lnSpc>
            </a:pPr>
            <a:r>
              <a:rPr lang="vi" sz="1800" dirty="0">
                <a:latin typeface="Tahoma" panose="020B0604030504040204" pitchFamily="34" charset="0"/>
                <a:ea typeface="Tahoma" panose="020B0604030504040204" pitchFamily="34" charset="0"/>
                <a:cs typeface="Tahoma" panose="020B0604030504040204" pitchFamily="34" charset="0"/>
              </a:rPr>
              <a:t>Nhà đầu tư trở thành chủ sở hữu một phần và có thể ảnh hưởng đến các quyết định kinh doanh</a:t>
            </a:r>
          </a:p>
          <a:p>
            <a:pPr marL="216000" indent="-216000">
              <a:lnSpc>
                <a:spcPct val="90000"/>
              </a:lnSpc>
            </a:pPr>
            <a:r>
              <a:rPr lang="vi" dirty="0">
                <a:latin typeface="Tahoma" panose="020B0604030504040204" pitchFamily="34" charset="0"/>
                <a:ea typeface="Tahoma" panose="020B0604030504040204" pitchFamily="34" charset="0"/>
                <a:cs typeface="Tahoma" panose="020B0604030504040204" pitchFamily="34" charset="0"/>
              </a:rPr>
              <a:t>Các công ty thường nhận được cả tài trợ và cố vấn</a:t>
            </a:r>
            <a:endParaRPr lang="en-US" sz="18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 dirty="0">
                <a:latin typeface="Tahoma" panose="020B0604030504040204" pitchFamily="34" charset="0"/>
                <a:ea typeface="Tahoma" panose="020B0604030504040204" pitchFamily="34" charset="0"/>
                <a:cs typeface="Tahoma" panose="020B0604030504040204" pitchFamily="34" charset="0"/>
              </a:rPr>
              <a:t>Tập </a:t>
            </a:r>
            <a:r>
              <a:rPr lang="vi" sz="1800" dirty="0">
                <a:latin typeface="Tahoma" panose="020B0604030504040204" pitchFamily="34" charset="0"/>
                <a:ea typeface="Tahoma" panose="020B0604030504040204" pitchFamily="34" charset="0"/>
                <a:cs typeface="Tahoma" panose="020B0604030504040204" pitchFamily="34" charset="0"/>
              </a:rPr>
              <a:t>trung đầu tư dài hạn tìm kiếm lợi nhuận cao</a:t>
            </a:r>
          </a:p>
        </p:txBody>
      </p:sp>
      <p:sp>
        <p:nvSpPr>
          <p:cNvPr id="6" name="Content Placeholder 5">
            <a:extLst>
              <a:ext uri="{FF2B5EF4-FFF2-40B4-BE49-F238E27FC236}">
                <a16:creationId xmlns:a16="http://schemas.microsoft.com/office/drawing/2014/main" id="{2D0FE6EF-07BA-C4E8-4D8F-E5EFCC7EEB1F}"/>
              </a:ext>
            </a:extLst>
          </p:cNvPr>
          <p:cNvSpPr>
            <a:spLocks noGrp="1"/>
          </p:cNvSpPr>
          <p:nvPr>
            <p:ph sz="half" idx="2"/>
          </p:nvPr>
        </p:nvSpPr>
        <p:spPr>
          <a:xfrm>
            <a:off x="6188416" y="1990911"/>
            <a:ext cx="5611035" cy="4395987"/>
          </a:xfrm>
        </p:spPr>
        <p:txBody>
          <a:bodyPr>
            <a:normAutofit fontScale="85000" lnSpcReduction="10000"/>
          </a:bodyPr>
          <a:lstStyle/>
          <a:p>
            <a:pPr marL="216000" indent="-216000">
              <a:lnSpc>
                <a:spcPct val="90000"/>
              </a:lnSpc>
            </a:pPr>
            <a:r>
              <a:rPr lang="vi" b="1" dirty="0">
                <a:latin typeface="Tahoma" panose="020B0604030504040204" pitchFamily="34" charset="0"/>
                <a:ea typeface="Tahoma" panose="020B0604030504040204" pitchFamily="34" charset="0"/>
                <a:cs typeface="Tahoma" panose="020B0604030504040204" pitchFamily="34" charset="0"/>
              </a:rPr>
              <a:t>Tóm tắt: Nhà đầu tư thiên thần (Angels) là những nhà đầu tư tư nhân ở giai đoạn đầu đầu tư vào các công ty khởi nghiệp và doanh nghiệp nhỏ có tiềm năng thu được lợi nhuận cao để đổi lấy vốn cổ phần trong công ty. Các khoản đầu tư điển hình nằm trong khoảng từ 15.000 đến 250.000 đô la.</a:t>
            </a:r>
          </a:p>
          <a:p>
            <a:pPr marL="0" indent="0">
              <a:lnSpc>
                <a:spcPct val="90000"/>
              </a:lnSpc>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Những bước:</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vi" dirty="0">
                <a:latin typeface="Tahoma" panose="020B0604030504040204" pitchFamily="34" charset="0"/>
                <a:ea typeface="Tahoma" panose="020B0604030504040204" pitchFamily="34" charset="0"/>
                <a:cs typeface="Tahoma" panose="020B0604030504040204" pitchFamily="34" charset="0"/>
              </a:rPr>
              <a:t>Tìm nhà đầu tư hoặc công ty đầu tư – tìm kiếm các nhà đầu tư tài trợ cho các công ty tương tự dựa trên địa điểm, lĩnh vực công nghiệp hoặc giai đoạn</a:t>
            </a:r>
          </a:p>
          <a:p>
            <a:pPr marL="540000" lvl="1" indent="-216000">
              <a:lnSpc>
                <a:spcPct val="90000"/>
              </a:lnSpc>
            </a:pPr>
            <a:r>
              <a:rPr lang="vi" dirty="0">
                <a:latin typeface="Tahoma" panose="020B0604030504040204" pitchFamily="34" charset="0"/>
                <a:ea typeface="Tahoma" panose="020B0604030504040204" pitchFamily="34" charset="0"/>
                <a:cs typeface="Tahoma" panose="020B0604030504040204" pitchFamily="34" charset="0"/>
              </a:rPr>
              <a:t>Trình bày bộ bài thuyết trình của bạn</a:t>
            </a:r>
          </a:p>
          <a:p>
            <a:pPr marL="540000" lvl="1" indent="-216000">
              <a:lnSpc>
                <a:spcPct val="90000"/>
              </a:lnSpc>
            </a:pPr>
            <a:r>
              <a:rPr lang="vi" dirty="0">
                <a:latin typeface="Tahoma" panose="020B0604030504040204" pitchFamily="34" charset="0"/>
                <a:ea typeface="Tahoma" panose="020B0604030504040204" pitchFamily="34" charset="0"/>
                <a:cs typeface="Tahoma" panose="020B0604030504040204" pitchFamily="34" charset="0"/>
              </a:rPr>
              <a:t>Thẩm định – nhà đầu tư xem xét tài chính, đội ngũ lãnh đạo, cơ cấu kinh doanh, v.v.</a:t>
            </a:r>
          </a:p>
          <a:p>
            <a:pPr marL="540000" lvl="1" indent="-216000">
              <a:lnSpc>
                <a:spcPct val="90000"/>
              </a:lnSpc>
            </a:pPr>
            <a:r>
              <a:rPr lang="vi" dirty="0">
                <a:latin typeface="Tahoma" panose="020B0604030504040204" pitchFamily="34" charset="0"/>
                <a:ea typeface="Tahoma" panose="020B0604030504040204" pitchFamily="34" charset="0"/>
                <a:cs typeface="Tahoma" panose="020B0604030504040204" pitchFamily="34" charset="0"/>
              </a:rPr>
              <a:t>Xác định các điều khoản, điều kiện và nhà đầu tư cho khoản đầu tư</a:t>
            </a:r>
          </a:p>
          <a:p>
            <a:pPr marL="540000" lvl="1" indent="-216000">
              <a:lnSpc>
                <a:spcPct val="90000"/>
              </a:lnSpc>
            </a:pPr>
            <a:r>
              <a:rPr lang="vi" dirty="0">
                <a:latin typeface="Tahoma" panose="020B0604030504040204" pitchFamily="34" charset="0"/>
                <a:ea typeface="Tahoma" panose="020B0604030504040204" pitchFamily="34" charset="0"/>
                <a:cs typeface="Tahoma" panose="020B0604030504040204" pitchFamily="34" charset="0"/>
              </a:rPr>
              <a:t>Nhận khoản đầu tư của bạn!</a:t>
            </a:r>
          </a:p>
          <a:p>
            <a:pPr marL="540000" lvl="1" indent="-216000">
              <a:lnSpc>
                <a:spcPct val="90000"/>
              </a:lnSpc>
            </a:pPr>
            <a:r>
              <a:rPr lang="vi" dirty="0">
                <a:latin typeface="Tahoma" panose="020B0604030504040204" pitchFamily="34" charset="0"/>
                <a:ea typeface="Tahoma" panose="020B0604030504040204" pitchFamily="34" charset="0"/>
                <a:cs typeface="Tahoma" panose="020B0604030504040204" pitchFamily="34" charset="0"/>
              </a:rPr>
              <a:t>Hoàn thành các hồ sơ cần thiết và cập nhật nhà đầu tư thường xuyên</a:t>
            </a:r>
          </a:p>
        </p:txBody>
      </p:sp>
      <p:sp>
        <p:nvSpPr>
          <p:cNvPr id="10" name="Rectangle 9">
            <a:extLst>
              <a:ext uri="{FF2B5EF4-FFF2-40B4-BE49-F238E27FC236}">
                <a16:creationId xmlns:a16="http://schemas.microsoft.com/office/drawing/2014/main" id="{5C5D1860-E5FC-ABED-E773-8FDB4910A963}"/>
              </a:ext>
            </a:extLst>
          </p:cNvPr>
          <p:cNvSpPr/>
          <p:nvPr/>
        </p:nvSpPr>
        <p:spPr>
          <a:xfrm>
            <a:off x="290032" y="5755459"/>
            <a:ext cx="1344216"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điều</a:t>
            </a:r>
            <a:r>
              <a:rPr kumimoji="0" lang="en-US"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khoản</a:t>
            </a:r>
            <a:r>
              <a:rPr kumimoji="0" lang="en-US"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CCD48784-197D-F96B-5410-E6B6E8CF6849}"/>
              </a:ext>
              <a:ext uri="{C183D7F6-B498-43B3-948B-1728B52AA6E4}">
                <adec:decorative xmlns:adec="http://schemas.microsoft.com/office/drawing/2017/decorative" val="1"/>
              </a:ext>
            </a:extLst>
          </p:cNvPr>
          <p:cNvSpPr>
            <a:spLocks noGrp="1"/>
          </p:cNvSpPr>
          <p:nvPr>
            <p:ph type="ftr" sz="quarter" idx="11"/>
          </p:nvPr>
        </p:nvSpPr>
        <p:spPr>
          <a:xfrm>
            <a:off x="776159" y="6358610"/>
            <a:ext cx="310524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Bấm</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vào</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nhóm</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chữ</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điều</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khoản</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định</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nghĩa</a:t>
            </a:r>
            <a:endParaRPr kumimoji="0" lang="vi"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8" descr="Syndicate: a temporary alliance formed by Angels to handle a large transaction that would be difficult to execute individually">
            <a:extLst>
              <a:ext uri="{FF2B5EF4-FFF2-40B4-BE49-F238E27FC236}">
                <a16:creationId xmlns:a16="http://schemas.microsoft.com/office/drawing/2014/main" id="{545C22EC-DD23-DF8E-C843-8AB8510E20A7}"/>
              </a:ext>
            </a:extLst>
          </p:cNvPr>
          <p:cNvSpPr/>
          <p:nvPr/>
        </p:nvSpPr>
        <p:spPr>
          <a:xfrm>
            <a:off x="1707926" y="5755459"/>
            <a:ext cx="1216343"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3"/>
              </a:rPr>
              <a:t>nghiệp đoàn</a:t>
            </a:r>
            <a:endParaRPr kumimoji="0" lang="vi"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Rectangle 1" descr="Accredited investor: an investor that meets certain standards regarding income, net worth, and professional credentials&#10;">
            <a:extLst>
              <a:ext uri="{FF2B5EF4-FFF2-40B4-BE49-F238E27FC236}">
                <a16:creationId xmlns:a16="http://schemas.microsoft.com/office/drawing/2014/main" id="{0C090A59-3CE1-A695-CD43-980865A747C1}"/>
              </a:ext>
            </a:extLst>
          </p:cNvPr>
          <p:cNvSpPr/>
          <p:nvPr/>
        </p:nvSpPr>
        <p:spPr>
          <a:xfrm>
            <a:off x="3398745" y="5755459"/>
            <a:ext cx="2192429"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nhà </a:t>
            </a:r>
            <a:r>
              <a:rPr kumimoji="0" lang="vi"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đầu</a:t>
            </a:r>
            <a:r>
              <a:rPr kumimoji="0" lang="vi"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 tư có uy tín</a:t>
            </a:r>
            <a:endParaRPr kumimoji="0" lang="vi"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Arrow: Right 12" descr="Next">
            <a:hlinkClick r:id="" action="ppaction://hlinkshowjump?jump=nextslide"/>
            <a:extLst>
              <a:ext uri="{FF2B5EF4-FFF2-40B4-BE49-F238E27FC236}">
                <a16:creationId xmlns:a16="http://schemas.microsoft.com/office/drawing/2014/main" id="{31B3C907-2919-B674-0BCE-6C4E9EDD7A1F}"/>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4" name="Arrow: Right 13" descr="Previous">
            <a:hlinkClick r:id="" action="ppaction://hlinkshowjump?jump=previousslide"/>
            <a:extLst>
              <a:ext uri="{FF2B5EF4-FFF2-40B4-BE49-F238E27FC236}">
                <a16:creationId xmlns:a16="http://schemas.microsoft.com/office/drawing/2014/main" id="{2111667B-FB1A-41E9-7EA8-F8FD7BFC216B}"/>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5" name="Rectangle: Rounded Corners 14" descr="Directory Button">
            <a:hlinkClick r:id="rId5"/>
            <a:extLst>
              <a:ext uri="{FF2B5EF4-FFF2-40B4-BE49-F238E27FC236}">
                <a16:creationId xmlns:a16="http://schemas.microsoft.com/office/drawing/2014/main" id="{05D8E918-2077-BF80-C6B0-AE787196EA00}"/>
              </a:ext>
            </a:extLst>
          </p:cNvPr>
          <p:cNvSpPr/>
          <p:nvPr/>
        </p:nvSpPr>
        <p:spPr>
          <a:xfrm>
            <a:off x="9214338" y="6386898"/>
            <a:ext cx="1084902" cy="342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Danh mục</a:t>
            </a:r>
          </a:p>
        </p:txBody>
      </p:sp>
    </p:spTree>
    <p:extLst>
      <p:ext uri="{BB962C8B-B14F-4D97-AF65-F5344CB8AC3E}">
        <p14:creationId xmlns:p14="http://schemas.microsoft.com/office/powerpoint/2010/main" val="2255832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00B9C-2E32-0177-6316-9FE592230BF5}"/>
              </a:ext>
            </a:extLst>
          </p:cNvPr>
          <p:cNvSpPr>
            <a:spLocks noGrp="1"/>
          </p:cNvSpPr>
          <p:nvPr>
            <p:ph type="title"/>
          </p:nvPr>
        </p:nvSpPr>
        <p:spPr/>
        <p:txBody>
          <a:bodyPr/>
          <a:lstStyle/>
          <a:p>
            <a:r>
              <a:rPr lang="vi-VN" dirty="0">
                <a:latin typeface="Tahoma" panose="020B0604030504040204" pitchFamily="34" charset="0"/>
                <a:ea typeface="Tahoma" panose="020B0604030504040204" pitchFamily="34" charset="0"/>
                <a:cs typeface="Tahoma" panose="020B0604030504040204" pitchFamily="34" charset="0"/>
              </a:rPr>
              <a:t>Nguồn vốn từ các nơi</a:t>
            </a:r>
            <a:endParaRPr lang="vi"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9FE1C987-51A2-8347-6DBB-DEB9F40B9076}"/>
              </a:ext>
            </a:extLst>
          </p:cNvPr>
          <p:cNvSpPr>
            <a:spLocks noGrp="1"/>
          </p:cNvSpPr>
          <p:nvPr>
            <p:ph sz="half" idx="1"/>
          </p:nvPr>
        </p:nvSpPr>
        <p:spPr>
          <a:xfrm>
            <a:off x="290032" y="1990912"/>
            <a:ext cx="5898387" cy="3448421"/>
          </a:xfrm>
        </p:spPr>
        <p:txBody>
          <a:bodyPr>
            <a:normAutofit fontScale="85000" lnSpcReduction="20000"/>
          </a:bodyPr>
          <a:lstStyle/>
          <a:p>
            <a:pPr marL="216000" indent="-216000">
              <a:lnSpc>
                <a:spcPct val="90000"/>
              </a:lnSpc>
            </a:pPr>
            <a:r>
              <a:rPr lang="vi-VN" sz="1800" dirty="0">
                <a:latin typeface="Tahoma" panose="020B0604030504040204" pitchFamily="34" charset="0"/>
                <a:ea typeface="Tahoma" panose="020B0604030504040204" pitchFamily="34" charset="0"/>
                <a:cs typeface="Tahoma" panose="020B0604030504040204" pitchFamily="34" charset="0"/>
              </a:rPr>
              <a:t>Có bốn loại – vốn sở hữu chủ, nợ, phần thưởng và quyên góp</a:t>
            </a:r>
            <a:endParaRPr lang="vi" sz="18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sz="1800" dirty="0">
                <a:latin typeface="Tahoma" panose="020B0604030504040204" pitchFamily="34" charset="0"/>
                <a:ea typeface="Tahoma" panose="020B0604030504040204" pitchFamily="34" charset="0"/>
                <a:cs typeface="Tahoma" panose="020B0604030504040204" pitchFamily="34" charset="0"/>
              </a:rPr>
              <a:t>Góp vốn từ các nơi có phần thưởng – những người tài trợ nhận được những phần thưởng hoặc những sản phẩm dựa trên mức tài trợ của họ đã cung cấp</a:t>
            </a:r>
            <a:endParaRPr lang="vi" sz="18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sz="1800" dirty="0">
                <a:latin typeface="Tahoma" panose="020B0604030504040204" pitchFamily="34" charset="0"/>
                <a:ea typeface="Tahoma" panose="020B0604030504040204" pitchFamily="34" charset="0"/>
                <a:cs typeface="Tahoma" panose="020B0604030504040204" pitchFamily="34" charset="0"/>
              </a:rPr>
              <a:t>Quyên góp gây quỹ từ các nơi – các tổ chức vô vụ lợi và các tổ chức từ thiện thường hay xử dụng các nền tảng này để gây quỹ</a:t>
            </a:r>
            <a:endParaRPr lang="vi" sz="18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sz="1800" dirty="0">
                <a:latin typeface="Tahoma" panose="020B0604030504040204" pitchFamily="34" charset="0"/>
                <a:ea typeface="Tahoma" panose="020B0604030504040204" pitchFamily="34" charset="0"/>
                <a:cs typeface="Tahoma" panose="020B0604030504040204" pitchFamily="34" charset="0"/>
              </a:rPr>
              <a:t>Vốn sở hữu chủ và những phần thưởng hoặc các khoản đầu tư nào mà dựa trên sự quyên góp thì không cần phải hoàn trả lại</a:t>
            </a:r>
            <a:endParaRPr lang="vi" sz="18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sz="1800" dirty="0">
                <a:latin typeface="Tahoma" panose="020B0604030504040204" pitchFamily="34" charset="0"/>
                <a:ea typeface="Tahoma" panose="020B0604030504040204" pitchFamily="34" charset="0"/>
                <a:cs typeface="Tahoma" panose="020B0604030504040204" pitchFamily="34" charset="0"/>
              </a:rPr>
              <a:t>Hữu ích cho các doanh nghiệp không bình thường nhưng những ý kiến không thích hợp cũng có thể chẳng mang lại được gì</a:t>
            </a:r>
            <a:endParaRPr lang="vi" sz="18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Doanh nghiệp có thể gây tiền vốn trong khi đang tìm kiếm thêm khách hàng căn bản và cộng đồng của những người hâm mộ</a:t>
            </a:r>
            <a:endParaRPr lang="vi"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Sự phát triển này diễn ra nhanh chóng, thông thường thì nó sẽ kéo dài từ 21 đến 90 ngày và các chương trình này sẽ cung cấp giúp đỡ cho sự hiểu biết</a:t>
            </a:r>
            <a:endParaRPr lang="vi" sz="1800"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a:extLst>
              <a:ext uri="{FF2B5EF4-FFF2-40B4-BE49-F238E27FC236}">
                <a16:creationId xmlns:a16="http://schemas.microsoft.com/office/drawing/2014/main" id="{2D0FE6EF-07BA-C4E8-4D8F-E5EFCC7EEB1F}"/>
              </a:ext>
            </a:extLst>
          </p:cNvPr>
          <p:cNvSpPr>
            <a:spLocks noGrp="1"/>
          </p:cNvSpPr>
          <p:nvPr>
            <p:ph sz="half" idx="2"/>
          </p:nvPr>
        </p:nvSpPr>
        <p:spPr>
          <a:xfrm>
            <a:off x="6188419" y="1990911"/>
            <a:ext cx="5803884" cy="4395987"/>
          </a:xfrm>
        </p:spPr>
        <p:txBody>
          <a:bodyPr>
            <a:normAutofit fontScale="92500" lnSpcReduction="10000"/>
          </a:bodyPr>
          <a:lstStyle/>
          <a:p>
            <a:pPr marL="216000" indent="-216000">
              <a:lnSpc>
                <a:spcPct val="90000"/>
              </a:lnSpc>
            </a:pPr>
            <a:r>
              <a:rPr lang="vi-VN" b="1" dirty="0">
                <a:latin typeface="Tahoma" panose="020B0604030504040204" pitchFamily="34" charset="0"/>
                <a:ea typeface="Tahoma" panose="020B0604030504040204" pitchFamily="34" charset="0"/>
                <a:cs typeface="Tahoma" panose="020B0604030504040204" pitchFamily="34" charset="0"/>
              </a:rPr>
              <a:t>Tóm tắt: thông qua các chương trình trên mạng lưới, một số người đầu tư một số tiền nhỏ để đổi lấy phần thưởng, tiền lời hoặc vốn sở hữu chủ. </a:t>
            </a:r>
            <a:endParaRPr lang="vi" b="1" dirty="0">
              <a:latin typeface="Tahoma" panose="020B0604030504040204" pitchFamily="34" charset="0"/>
              <a:ea typeface="Tahoma" panose="020B0604030504040204" pitchFamily="34" charset="0"/>
              <a:cs typeface="Tahoma" panose="020B0604030504040204" pitchFamily="34" charset="0"/>
            </a:endParaRPr>
          </a:p>
          <a:p>
            <a:pPr marL="0" indent="0">
              <a:lnSpc>
                <a:spcPct val="90000"/>
              </a:lnSpc>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Những bước:</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Tìm một loại chương nào thích hợp trên mạng lưới để ghi danh</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Chuẩn bị các mẫu đơn thích hợp, tài chánh và những kế hoạch kinh doanh, v.v.</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en-US" dirty="0" err="1">
                <a:latin typeface="Tahoma" panose="020B0604030504040204" pitchFamily="34" charset="0"/>
                <a:ea typeface="Tahoma" panose="020B0604030504040204" pitchFamily="34" charset="0"/>
                <a:cs typeface="Tahoma" panose="020B0604030504040204" pitchFamily="34" charset="0"/>
              </a:rPr>
              <a:t>Tạo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ra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một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quảng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cáo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thật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hấp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dẫn</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Thẩm định – Chương trình đánh giá tài chánh, Nhóm người hướng dẫn, </a:t>
            </a:r>
            <a:r>
              <a:rPr lang="en-US" dirty="0">
                <a:latin typeface="Tahoma" panose="020B0604030504040204" pitchFamily="34" charset="0"/>
                <a:ea typeface="Tahoma" panose="020B0604030504040204" pitchFamily="34" charset="0"/>
                <a:cs typeface="Tahoma" panose="020B0604030504040204" pitchFamily="34" charset="0"/>
              </a:rPr>
              <a:t>c</a:t>
            </a:r>
            <a:r>
              <a:rPr lang="vi-VN" dirty="0">
                <a:latin typeface="Tahoma" panose="020B0604030504040204" pitchFamily="34" charset="0"/>
                <a:ea typeface="Tahoma" panose="020B0604030504040204" pitchFamily="34" charset="0"/>
                <a:cs typeface="Tahoma" panose="020B0604030504040204" pitchFamily="34" charset="0"/>
              </a:rPr>
              <a:t>ấu tạo kinh doanh, hồ sơ cần thiết, v.v.</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Nhận tài trợ của quý vị và thanh toán những chi phí cho chương trình</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Cung cấp những phần thưởng, các cổ phần của công ty hoặc làm vui lòng cho những người đầu tư như đã hứa</a:t>
            </a:r>
            <a:endParaRPr lang="vi"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075BDA5E-E858-F3A2-E5EA-0A9A595311DC}"/>
              </a:ext>
            </a:extLst>
          </p:cNvPr>
          <p:cNvSpPr/>
          <p:nvPr/>
        </p:nvSpPr>
        <p:spPr>
          <a:xfrm>
            <a:off x="290032" y="5572579"/>
            <a:ext cx="1344216"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điều</a:t>
            </a:r>
            <a:r>
              <a:rPr kumimoji="0" lang="en-US"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khoản</a:t>
            </a:r>
            <a:r>
              <a:rPr kumimoji="0" lang="en-US"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2">
            <a:extLst>
              <a:ext uri="{FF2B5EF4-FFF2-40B4-BE49-F238E27FC236}">
                <a16:creationId xmlns:a16="http://schemas.microsoft.com/office/drawing/2014/main" id="{F3AB039C-ACF7-D6C2-675A-94D14E4C1253}"/>
              </a:ext>
              <a:ext uri="{C183D7F6-B498-43B3-948B-1728B52AA6E4}">
                <adec:decorative xmlns:adec="http://schemas.microsoft.com/office/drawing/2017/decorative" val="1"/>
              </a:ext>
            </a:extLst>
          </p:cNvPr>
          <p:cNvSpPr>
            <a:spLocks noGrp="1"/>
          </p:cNvSpPr>
          <p:nvPr>
            <p:ph type="ftr" sz="quarter" idx="11"/>
          </p:nvPr>
        </p:nvSpPr>
        <p:spPr>
          <a:xfrm>
            <a:off x="404729" y="6142954"/>
            <a:ext cx="292272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Bấm</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vào</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nhóm</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chữ</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điều</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khoản</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định</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nghĩa</a:t>
            </a:r>
            <a:endParaRPr kumimoji="0" lang="vi"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8" descr="Peer-to-peer (P2P) lending: a form of financial technology that allows people to lend or borrow money from one another without going through a bank.">
            <a:extLst>
              <a:ext uri="{FF2B5EF4-FFF2-40B4-BE49-F238E27FC236}">
                <a16:creationId xmlns:a16="http://schemas.microsoft.com/office/drawing/2014/main" id="{EAA9BDD4-E28A-8B9C-C3AB-3C92165E8978}"/>
              </a:ext>
            </a:extLst>
          </p:cNvPr>
          <p:cNvSpPr/>
          <p:nvPr/>
        </p:nvSpPr>
        <p:spPr>
          <a:xfrm>
            <a:off x="1634248" y="5577840"/>
            <a:ext cx="1693207"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3"/>
              </a:rPr>
              <a:t>Mượn trực tiếp trên mạng lưới (P2P)</a:t>
            </a:r>
            <a:endParaRPr kumimoji="0" lang="vi"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Rectangle 10" descr="Internal Rate of Return (IRR): the annual rate of growth that an investment is expected to generate.">
            <a:extLst>
              <a:ext uri="{FF2B5EF4-FFF2-40B4-BE49-F238E27FC236}">
                <a16:creationId xmlns:a16="http://schemas.microsoft.com/office/drawing/2014/main" id="{0B19380D-236D-9489-5DF9-4595E633735C}"/>
              </a:ext>
            </a:extLst>
          </p:cNvPr>
          <p:cNvSpPr/>
          <p:nvPr/>
        </p:nvSpPr>
        <p:spPr>
          <a:xfrm>
            <a:off x="3327455" y="5572579"/>
            <a:ext cx="1344216"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Tỷ</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 </a:t>
            </a: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lệ</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 </a:t>
            </a: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hoàn</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 </a:t>
            </a: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vốn</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 </a:t>
            </a: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nội</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 </a:t>
            </a: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bộ</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 (IRR)</a:t>
            </a:r>
            <a:endParaRPr kumimoji="0" lang="vi"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Rectangle 11" descr="Generally Accepted Accounting Principles (GAAP): the set of accounting rules set forth by the FASB that U.S. companies must follow when putting together financial statements.&#10;">
            <a:extLst>
              <a:ext uri="{FF2B5EF4-FFF2-40B4-BE49-F238E27FC236}">
                <a16:creationId xmlns:a16="http://schemas.microsoft.com/office/drawing/2014/main" id="{50DDB171-3076-46B9-9B51-D5FDFC03B3B2}"/>
              </a:ext>
            </a:extLst>
          </p:cNvPr>
          <p:cNvSpPr/>
          <p:nvPr/>
        </p:nvSpPr>
        <p:spPr>
          <a:xfrm>
            <a:off x="4832022" y="5577840"/>
            <a:ext cx="1676737"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5"/>
              </a:rPr>
              <a:t>Nguyên tắc kế toán được chấp nhận chung (GAAP)</a:t>
            </a:r>
            <a:endParaRPr kumimoji="0" lang="vi"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Arrow: Right 1" descr="Next">
            <a:hlinkClick r:id="" action="ppaction://hlinkshowjump?jump=nextslide"/>
            <a:extLst>
              <a:ext uri="{FF2B5EF4-FFF2-40B4-BE49-F238E27FC236}">
                <a16:creationId xmlns:a16="http://schemas.microsoft.com/office/drawing/2014/main" id="{189FBF05-48E8-166C-33BB-1B8BAA036C9F}"/>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 name="Arrow: Right 2" descr="Previous">
            <a:hlinkClick r:id="" action="ppaction://hlinkshowjump?jump=previousslide"/>
            <a:extLst>
              <a:ext uri="{FF2B5EF4-FFF2-40B4-BE49-F238E27FC236}">
                <a16:creationId xmlns:a16="http://schemas.microsoft.com/office/drawing/2014/main" id="{95796A16-FA16-E5A1-21E5-1AF1D1F5485B}"/>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3" name="Rectangle: Rounded Corners 12" descr="Directory Button">
            <a:hlinkClick r:id="rId6"/>
            <a:extLst>
              <a:ext uri="{FF2B5EF4-FFF2-40B4-BE49-F238E27FC236}">
                <a16:creationId xmlns:a16="http://schemas.microsoft.com/office/drawing/2014/main" id="{79D37C9D-5E5F-98FD-E232-27E91683E4C0}"/>
              </a:ext>
            </a:extLst>
          </p:cNvPr>
          <p:cNvSpPr/>
          <p:nvPr/>
        </p:nvSpPr>
        <p:spPr>
          <a:xfrm>
            <a:off x="9214338" y="6386898"/>
            <a:ext cx="1084902" cy="342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Danh mục</a:t>
            </a:r>
          </a:p>
        </p:txBody>
      </p:sp>
    </p:spTree>
    <p:extLst>
      <p:ext uri="{BB962C8B-B14F-4D97-AF65-F5344CB8AC3E}">
        <p14:creationId xmlns:p14="http://schemas.microsoft.com/office/powerpoint/2010/main" val="3519538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00B9C-2E32-0177-6316-9FE592230BF5}"/>
              </a:ext>
            </a:extLst>
          </p:cNvPr>
          <p:cNvSpPr>
            <a:spLocks noGrp="1"/>
          </p:cNvSpPr>
          <p:nvPr>
            <p:ph type="title"/>
          </p:nvPr>
        </p:nvSpPr>
        <p:spPr/>
        <p:txBody>
          <a:bodyPr/>
          <a:lstStyle/>
          <a:p>
            <a:r>
              <a:rPr lang="vi-VN" dirty="0">
                <a:latin typeface="Tahoma" panose="020B0604030504040204" pitchFamily="34" charset="0"/>
                <a:ea typeface="Tahoma" panose="020B0604030504040204" pitchFamily="34" charset="0"/>
                <a:cs typeface="Tahoma" panose="020B0604030504040204" pitchFamily="34" charset="0"/>
              </a:rPr>
              <a:t>Trợ cấp / Giải thưởng / Tiền lương</a:t>
            </a:r>
            <a:endParaRPr lang="vi"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9FE1C987-51A2-8347-6DBB-DEB9F40B9076}"/>
              </a:ext>
            </a:extLst>
          </p:cNvPr>
          <p:cNvSpPr>
            <a:spLocks noGrp="1"/>
          </p:cNvSpPr>
          <p:nvPr>
            <p:ph sz="half" idx="1"/>
          </p:nvPr>
        </p:nvSpPr>
        <p:spPr>
          <a:xfrm>
            <a:off x="581193" y="1990912"/>
            <a:ext cx="5422390" cy="2378958"/>
          </a:xfrm>
        </p:spPr>
        <p:txBody>
          <a:bodyPr>
            <a:normAutofit lnSpcReduction="10000"/>
          </a:bodyPr>
          <a:lstStyle/>
          <a:p>
            <a:pPr marL="216000" indent="-216000">
              <a:lnSpc>
                <a:spcPct val="90000"/>
              </a:lnSpc>
            </a:pPr>
            <a:r>
              <a:rPr lang="vi" sz="1800" dirty="0">
                <a:latin typeface="Tahoma" panose="020B0604030504040204" pitchFamily="34" charset="0"/>
                <a:ea typeface="Tahoma" panose="020B0604030504040204" pitchFamily="34" charset="0"/>
                <a:cs typeface="Tahoma" panose="020B0604030504040204" pitchFamily="34" charset="0"/>
              </a:rPr>
              <a:t>Được </a:t>
            </a:r>
            <a:r>
              <a:rPr lang="vi" dirty="0">
                <a:latin typeface="Tahoma" panose="020B0604030504040204" pitchFamily="34" charset="0"/>
                <a:ea typeface="Tahoma" panose="020B0604030504040204" pitchFamily="34" charset="0"/>
                <a:cs typeface="Tahoma" panose="020B0604030504040204" pitchFamily="34" charset="0"/>
              </a:rPr>
              <a:t>cung cấp bởi các công ty, tổ chức, cơ quan chính phủ, tổ chức phi lợi nhuận và các tổ chức khác</a:t>
            </a:r>
            <a:endParaRPr lang="en-US" sz="18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 dirty="0">
                <a:latin typeface="Tahoma" panose="020B0604030504040204" pitchFamily="34" charset="0"/>
                <a:ea typeface="Tahoma" panose="020B0604030504040204" pitchFamily="34" charset="0"/>
                <a:cs typeface="Tahoma" panose="020B0604030504040204" pitchFamily="34" charset="0"/>
              </a:rPr>
              <a:t>Tiêu chí đủ điều kiện thường dựa trên danh mục nhân khẩu học, vị trí hoặc lĩnh vực công nghiệp</a:t>
            </a:r>
            <a:endParaRPr lang="en-US" sz="18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 sz="1800" dirty="0">
                <a:latin typeface="Tahoma" panose="020B0604030504040204" pitchFamily="34" charset="0"/>
                <a:ea typeface="Tahoma" panose="020B0604030504040204" pitchFamily="34" charset="0"/>
                <a:cs typeface="Tahoma" panose="020B0604030504040204" pitchFamily="34" charset="0"/>
              </a:rPr>
              <a:t>Một số khoản tài trợ yêu cầu tiền phù hợp</a:t>
            </a:r>
          </a:p>
          <a:p>
            <a:pPr marL="216000" indent="-216000">
              <a:lnSpc>
                <a:spcPct val="90000"/>
              </a:lnSpc>
            </a:pPr>
            <a:r>
              <a:rPr lang="vi" dirty="0">
                <a:latin typeface="Tahoma" panose="020B0604030504040204" pitchFamily="34" charset="0"/>
                <a:ea typeface="Tahoma" panose="020B0604030504040204" pitchFamily="34" charset="0"/>
                <a:cs typeface="Tahoma" panose="020B0604030504040204" pitchFamily="34" charset="0"/>
              </a:rPr>
              <a:t>Các khoản trợ cấp của chính phủ có các yêu cầu báo cáo và tuân thủ nghiêm ngặt</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a:extLst>
              <a:ext uri="{FF2B5EF4-FFF2-40B4-BE49-F238E27FC236}">
                <a16:creationId xmlns:a16="http://schemas.microsoft.com/office/drawing/2014/main" id="{2D0FE6EF-07BA-C4E8-4D8F-E5EFCC7EEB1F}"/>
              </a:ext>
            </a:extLst>
          </p:cNvPr>
          <p:cNvSpPr>
            <a:spLocks noGrp="1"/>
          </p:cNvSpPr>
          <p:nvPr>
            <p:ph sz="half" idx="2"/>
          </p:nvPr>
        </p:nvSpPr>
        <p:spPr>
          <a:xfrm>
            <a:off x="6364879" y="1990911"/>
            <a:ext cx="5422392" cy="4395987"/>
          </a:xfrm>
        </p:spPr>
        <p:txBody>
          <a:bodyPr>
            <a:normAutofit/>
          </a:bodyPr>
          <a:lstStyle/>
          <a:p>
            <a:pPr marL="216000" indent="-216000">
              <a:lnSpc>
                <a:spcPct val="90000"/>
              </a:lnSpc>
            </a:pPr>
            <a:r>
              <a:rPr lang="vi" b="1" dirty="0">
                <a:latin typeface="Tahoma" panose="020B0604030504040204" pitchFamily="34" charset="0"/>
                <a:ea typeface="Tahoma" panose="020B0604030504040204" pitchFamily="34" charset="0"/>
                <a:cs typeface="Tahoma" panose="020B0604030504040204" pitchFamily="34" charset="0"/>
              </a:rPr>
              <a:t>Tóm tắt: một món quà bằng tiền được cung cấp cho một mục đích cụ thể. Những cơ hội này có các yêu cầu về tính đủ điều kiện, không yêu cầu hoàn trả và thường trao thưởng dưới 10.000 đô la.</a:t>
            </a:r>
          </a:p>
          <a:p>
            <a:pPr marL="0" indent="0">
              <a:lnSpc>
                <a:spcPct val="90000"/>
              </a:lnSpc>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Những bước:</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vi" dirty="0">
                <a:latin typeface="Tahoma" panose="020B0604030504040204" pitchFamily="34" charset="0"/>
                <a:ea typeface="Tahoma" panose="020B0604030504040204" pitchFamily="34" charset="0"/>
                <a:cs typeface="Tahoma" panose="020B0604030504040204" pitchFamily="34" charset="0"/>
              </a:rPr>
              <a:t>Tìm cơ hội phù hợp với doanh nghiệp của bạn</a:t>
            </a:r>
          </a:p>
          <a:p>
            <a:pPr marL="540000" lvl="1" indent="-216000">
              <a:lnSpc>
                <a:spcPct val="90000"/>
              </a:lnSpc>
            </a:pPr>
            <a:r>
              <a:rPr lang="vi" dirty="0">
                <a:latin typeface="Tahoma" panose="020B0604030504040204" pitchFamily="34" charset="0"/>
                <a:ea typeface="Tahoma" panose="020B0604030504040204" pitchFamily="34" charset="0"/>
                <a:cs typeface="Tahoma" panose="020B0604030504040204" pitchFamily="34" charset="0"/>
              </a:rPr>
              <a:t>Xem xét tính đủ điều kiện và yêu cầu đề xuất</a:t>
            </a:r>
          </a:p>
          <a:p>
            <a:pPr marL="540000" lvl="1" indent="-216000">
              <a:lnSpc>
                <a:spcPct val="90000"/>
              </a:lnSpc>
            </a:pPr>
            <a:r>
              <a:rPr lang="vi" dirty="0">
                <a:latin typeface="Tahoma" panose="020B0604030504040204" pitchFamily="34" charset="0"/>
                <a:ea typeface="Tahoma" panose="020B0604030504040204" pitchFamily="34" charset="0"/>
                <a:cs typeface="Tahoma" panose="020B0604030504040204" pitchFamily="34" charset="0"/>
              </a:rPr>
              <a:t>Xác định vấn đề bạn đang cố gắng giải quyết</a:t>
            </a:r>
          </a:p>
          <a:p>
            <a:pPr marL="540000" lvl="1" indent="-216000">
              <a:lnSpc>
                <a:spcPct val="90000"/>
              </a:lnSpc>
            </a:pPr>
            <a:r>
              <a:rPr lang="vi" dirty="0">
                <a:latin typeface="Tahoma" panose="020B0604030504040204" pitchFamily="34" charset="0"/>
                <a:ea typeface="Tahoma" panose="020B0604030504040204" pitchFamily="34" charset="0"/>
                <a:cs typeface="Tahoma" panose="020B0604030504040204" pitchFamily="34" charset="0"/>
              </a:rPr>
              <a:t>Tạo và gửi đề xuất tài trợ</a:t>
            </a:r>
          </a:p>
          <a:p>
            <a:pPr marL="540000" lvl="1" indent="-216000">
              <a:lnSpc>
                <a:spcPct val="90000"/>
              </a:lnSpc>
            </a:pPr>
            <a:r>
              <a:rPr lang="vi" dirty="0">
                <a:latin typeface="Tahoma" panose="020B0604030504040204" pitchFamily="34" charset="0"/>
                <a:ea typeface="Tahoma" panose="020B0604030504040204" pitchFamily="34" charset="0"/>
                <a:cs typeface="Tahoma" panose="020B0604030504040204" pitchFamily="34" charset="0"/>
              </a:rPr>
              <a:t>Nhận tài trợ của bạn!</a:t>
            </a:r>
          </a:p>
          <a:p>
            <a:pPr marL="540000" lvl="1" indent="-216000">
              <a:lnSpc>
                <a:spcPct val="90000"/>
              </a:lnSpc>
            </a:pPr>
            <a:r>
              <a:rPr lang="vi" dirty="0">
                <a:latin typeface="Tahoma" panose="020B0604030504040204" pitchFamily="34" charset="0"/>
                <a:ea typeface="Tahoma" panose="020B0604030504040204" pitchFamily="34" charset="0"/>
                <a:cs typeface="Tahoma" panose="020B0604030504040204" pitchFamily="34" charset="0"/>
              </a:rPr>
              <a:t>Gửi tài liệu theo dõi và báo cáo</a:t>
            </a:r>
          </a:p>
        </p:txBody>
      </p:sp>
      <p:sp>
        <p:nvSpPr>
          <p:cNvPr id="10" name="Rectangle 9">
            <a:extLst>
              <a:ext uri="{FF2B5EF4-FFF2-40B4-BE49-F238E27FC236}">
                <a16:creationId xmlns:a16="http://schemas.microsoft.com/office/drawing/2014/main" id="{9997E268-DA62-545C-4AAB-058504BDDEA1}"/>
              </a:ext>
            </a:extLst>
          </p:cNvPr>
          <p:cNvSpPr/>
          <p:nvPr/>
        </p:nvSpPr>
        <p:spPr>
          <a:xfrm>
            <a:off x="290032" y="5260159"/>
            <a:ext cx="1344216"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điều</a:t>
            </a:r>
            <a:r>
              <a:rPr kumimoji="0" lang="en-US"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khoản</a:t>
            </a:r>
            <a:r>
              <a:rPr kumimoji="0" lang="en-US"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2">
            <a:extLst>
              <a:ext uri="{FF2B5EF4-FFF2-40B4-BE49-F238E27FC236}">
                <a16:creationId xmlns:a16="http://schemas.microsoft.com/office/drawing/2014/main" id="{1827C974-A0DC-C64D-4587-B7A9ACA83A0C}"/>
              </a:ext>
              <a:ext uri="{C183D7F6-B498-43B3-948B-1728B52AA6E4}">
                <adec:decorative xmlns:adec="http://schemas.microsoft.com/office/drawing/2017/decorative" val="1"/>
              </a:ext>
            </a:extLst>
          </p:cNvPr>
          <p:cNvSpPr>
            <a:spLocks noGrp="1"/>
          </p:cNvSpPr>
          <p:nvPr>
            <p:ph type="ftr" sz="quarter" idx="11"/>
          </p:nvPr>
        </p:nvSpPr>
        <p:spPr>
          <a:xfrm>
            <a:off x="404729" y="5924438"/>
            <a:ext cx="309094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Bấm</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vào</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nhóm</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chữ</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điều</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khoản</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định</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nghĩa</a:t>
            </a:r>
            <a:endParaRPr kumimoji="0" lang="vi"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E1338613-E588-ADDE-FFFF-3FAD2A9FC7F9}"/>
              </a:ext>
              <a:ext uri="{C183D7F6-B498-43B3-948B-1728B52AA6E4}">
                <adec:decorative xmlns:adec="http://schemas.microsoft.com/office/drawing/2017/decorative" val="1"/>
              </a:ext>
            </a:extLst>
          </p:cNvPr>
          <p:cNvSpPr/>
          <p:nvPr/>
        </p:nvSpPr>
        <p:spPr>
          <a:xfrm>
            <a:off x="1634248" y="5317308"/>
            <a:ext cx="2774790"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2"/>
              </a:rPr>
              <a:t>Thông báo cơ hội tài trợ (FOA)</a:t>
            </a:r>
            <a:endParaRPr kumimoji="0" lang="vi"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Arrow: Right 1" descr="Next">
            <a:hlinkClick r:id="" action="ppaction://hlinkshowjump?jump=nextslide"/>
            <a:extLst>
              <a:ext uri="{FF2B5EF4-FFF2-40B4-BE49-F238E27FC236}">
                <a16:creationId xmlns:a16="http://schemas.microsoft.com/office/drawing/2014/main" id="{C8131120-13F2-32EF-99CE-6C34CD9D7DD9}"/>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 name="Arrow: Right 2" descr="Previous">
            <a:hlinkClick r:id="" action="ppaction://hlinkshowjump?jump=previousslide"/>
            <a:extLst>
              <a:ext uri="{FF2B5EF4-FFF2-40B4-BE49-F238E27FC236}">
                <a16:creationId xmlns:a16="http://schemas.microsoft.com/office/drawing/2014/main" id="{F413D750-CE5D-3B20-29D5-7098A186B241}"/>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1" name="Rectangle: Rounded Corners 10" descr="Directory Button">
            <a:hlinkClick r:id="rId3"/>
            <a:extLst>
              <a:ext uri="{FF2B5EF4-FFF2-40B4-BE49-F238E27FC236}">
                <a16:creationId xmlns:a16="http://schemas.microsoft.com/office/drawing/2014/main" id="{314205AC-5039-5007-C298-5AFFA6B0CE5F}"/>
              </a:ext>
            </a:extLst>
          </p:cNvPr>
          <p:cNvSpPr/>
          <p:nvPr/>
        </p:nvSpPr>
        <p:spPr>
          <a:xfrm>
            <a:off x="9214338" y="6386898"/>
            <a:ext cx="1084902" cy="342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Danh mục</a:t>
            </a:r>
          </a:p>
        </p:txBody>
      </p:sp>
    </p:spTree>
    <p:extLst>
      <p:ext uri="{BB962C8B-B14F-4D97-AF65-F5344CB8AC3E}">
        <p14:creationId xmlns:p14="http://schemas.microsoft.com/office/powerpoint/2010/main" val="2369246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00B9C-2E32-0177-6316-9FE592230BF5}"/>
              </a:ext>
            </a:extLst>
          </p:cNvPr>
          <p:cNvSpPr>
            <a:spLocks noGrp="1"/>
          </p:cNvSpPr>
          <p:nvPr>
            <p:ph type="title"/>
          </p:nvPr>
        </p:nvSpPr>
        <p:spPr/>
        <p:txBody>
          <a:bodyPr/>
          <a:lstStyle/>
          <a:p>
            <a:r>
              <a:rPr lang="vi-VN" dirty="0">
                <a:latin typeface="Tahoma" panose="020B0604030504040204" pitchFamily="34" charset="0"/>
                <a:ea typeface="Tahoma" panose="020B0604030504040204" pitchFamily="34" charset="0"/>
                <a:cs typeface="Tahoma" panose="020B0604030504040204" pitchFamily="34" charset="0"/>
              </a:rPr>
              <a:t>Khoản vay mượn và mức tín dụng </a:t>
            </a:r>
            <a:endParaRPr lang="vi"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9FE1C987-51A2-8347-6DBB-DEB9F40B9076}"/>
              </a:ext>
            </a:extLst>
          </p:cNvPr>
          <p:cNvSpPr>
            <a:spLocks noGrp="1"/>
          </p:cNvSpPr>
          <p:nvPr>
            <p:ph sz="half" idx="1"/>
          </p:nvPr>
        </p:nvSpPr>
        <p:spPr>
          <a:xfrm>
            <a:off x="342577" y="1990912"/>
            <a:ext cx="5934397" cy="3112874"/>
          </a:xfrm>
        </p:spPr>
        <p:txBody>
          <a:bodyPr>
            <a:normAutofit fontScale="77500" lnSpcReduction="20000"/>
          </a:bodyPr>
          <a:lstStyle/>
          <a:p>
            <a:pPr marL="216000" indent="-216000">
              <a:lnSpc>
                <a:spcPct val="90000"/>
              </a:lnSpc>
            </a:pPr>
            <a:r>
              <a:rPr lang="vi-VN" sz="1800" dirty="0">
                <a:latin typeface="Tahoma" panose="020B0604030504040204" pitchFamily="34" charset="0"/>
                <a:ea typeface="Tahoma" panose="020B0604030504040204" pitchFamily="34" charset="0"/>
                <a:cs typeface="Tahoma" panose="020B0604030504040204" pitchFamily="34" charset="0"/>
              </a:rPr>
              <a:t>Các khoản nợ khi đầu tư phải được hoàn trả lại</a:t>
            </a:r>
            <a:endParaRPr lang="vi" sz="18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sz="1800" dirty="0">
                <a:latin typeface="Tahoma" panose="020B0604030504040204" pitchFamily="34" charset="0"/>
                <a:ea typeface="Tahoma" panose="020B0604030504040204" pitchFamily="34" charset="0"/>
                <a:cs typeface="Tahoma" panose="020B0604030504040204" pitchFamily="34" charset="0"/>
              </a:rPr>
              <a:t>Những ngân hàng luôn có sẵn rất rộng rãi, công đoàn tín dụng, những người cho mượn trực tiếp và các chương trình trực tiếp trên mạng lưới</a:t>
            </a:r>
            <a:endParaRPr lang="vi" sz="18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sz="1800" dirty="0">
                <a:latin typeface="Tahoma" panose="020B0604030504040204" pitchFamily="34" charset="0"/>
                <a:ea typeface="Tahoma" panose="020B0604030504040204" pitchFamily="34" charset="0"/>
                <a:cs typeface="Tahoma" panose="020B0604030504040204" pitchFamily="34" charset="0"/>
              </a:rPr>
              <a:t>Các sự lựa chọn bao gồm những khoản mượn có kỳ hạn, những khoản vay mượn SBA, mức tín dụng kinh doanh, khoản vay mượn nhỏ và thẻ tín dụng</a:t>
            </a:r>
            <a:endParaRPr lang="vi" sz="18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Những chương trình cho mượn có những sự yêu cầu khác nhau, những mục đích được phép sử dụng</a:t>
            </a:r>
            <a:endParaRPr lang="vi"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sz="1800" dirty="0">
                <a:latin typeface="Tahoma" panose="020B0604030504040204" pitchFamily="34" charset="0"/>
                <a:ea typeface="Tahoma" panose="020B0604030504040204" pitchFamily="34" charset="0"/>
                <a:cs typeface="Tahoma" panose="020B0604030504040204" pitchFamily="34" charset="0"/>
              </a:rPr>
              <a:t>Những người cho mượn rất khác nhau về lãi suất, những thời hạn trả nợ, những tiền phạt và lệ phí</a:t>
            </a:r>
            <a:endParaRPr lang="vi" sz="18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Những doanh nghiệp mới hơn không có tài sản để thế chấp sẽ gặp nhiều thử thức hơn</a:t>
            </a:r>
            <a:endParaRPr lang="vi"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sz="1800" dirty="0">
                <a:latin typeface="Tahoma" panose="020B0604030504040204" pitchFamily="34" charset="0"/>
                <a:ea typeface="Tahoma" panose="020B0604030504040204" pitchFamily="34" charset="0"/>
                <a:cs typeface="Tahoma" panose="020B0604030504040204" pitchFamily="34" charset="0"/>
              </a:rPr>
              <a:t>Sơ yếu lý lịch tín dụng cá nhân hoặc của doanh nghiệp có thể ảnh hưởng đến việc tài trợ</a:t>
            </a:r>
            <a:endParaRPr lang="vi" sz="1800"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a:extLst>
              <a:ext uri="{FF2B5EF4-FFF2-40B4-BE49-F238E27FC236}">
                <a16:creationId xmlns:a16="http://schemas.microsoft.com/office/drawing/2014/main" id="{2D0FE6EF-07BA-C4E8-4D8F-E5EFCC7EEB1F}"/>
              </a:ext>
            </a:extLst>
          </p:cNvPr>
          <p:cNvSpPr>
            <a:spLocks noGrp="1"/>
          </p:cNvSpPr>
          <p:nvPr>
            <p:ph sz="half" idx="2"/>
          </p:nvPr>
        </p:nvSpPr>
        <p:spPr>
          <a:xfrm>
            <a:off x="6188417" y="2048061"/>
            <a:ext cx="5422392" cy="4395987"/>
          </a:xfrm>
        </p:spPr>
        <p:txBody>
          <a:bodyPr>
            <a:normAutofit fontScale="85000" lnSpcReduction="20000"/>
          </a:bodyPr>
          <a:lstStyle/>
          <a:p>
            <a:pPr marL="216000" indent="-216000">
              <a:lnSpc>
                <a:spcPct val="90000"/>
              </a:lnSpc>
            </a:pPr>
            <a:r>
              <a:rPr lang="vi-VN" b="1" dirty="0">
                <a:latin typeface="Tahoma" panose="020B0604030504040204" pitchFamily="34" charset="0"/>
                <a:ea typeface="Tahoma" panose="020B0604030504040204" pitchFamily="34" charset="0"/>
                <a:cs typeface="Tahoma" panose="020B0604030504040204" pitchFamily="34" charset="0"/>
              </a:rPr>
              <a:t>Tóm tắt: Sự tài trợ được cung cấp cho một doanh nghiệp được hoàn trả lại cùng với tiền lời hoặc lệ phí. Các khoản  mượn SBA có thể nằm trong phạm vi từ $500 đến $5.5 triệu.</a:t>
            </a:r>
            <a:endParaRPr lang="en-US" sz="1600" b="1" dirty="0">
              <a:latin typeface="Tahoma" panose="020B0604030504040204" pitchFamily="34" charset="0"/>
              <a:ea typeface="Tahoma" panose="020B0604030504040204" pitchFamily="34" charset="0"/>
              <a:cs typeface="Tahoma" panose="020B0604030504040204" pitchFamily="34" charset="0"/>
            </a:endParaRPr>
          </a:p>
          <a:p>
            <a:pPr marL="0" indent="0">
              <a:lnSpc>
                <a:spcPct val="90000"/>
              </a:lnSpc>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Những bước:</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Tìm những người cho vay và mượn các sản phẩm đó đưa ra sự cạnh tranh về điều khoản khi hoàn trả lại với lãi suất, có thể sẽ bao gồm cả ngân hàng hoặc hiệp hội tín dụng hiện tại của quý vị</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en-US" dirty="0" err="1">
                <a:latin typeface="Tahoma" panose="020B0604030504040204" pitchFamily="34" charset="0"/>
                <a:ea typeface="Tahoma" panose="020B0604030504040204" pitchFamily="34" charset="0"/>
                <a:cs typeface="Tahoma" panose="020B0604030504040204" pitchFamily="34" charset="0"/>
              </a:rPr>
              <a:t>Xem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các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báo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cáo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tín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dụng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cá</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nhân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doanh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nghiệp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để</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tìm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những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sai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lầm</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Nộp đơn sau khi đã chuẩn bị kế hoạch kinh doanh và tài chính của quý vị v.v.</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Trả lời cho những người cho mượn nếu họ yêu cầu bổ túc thêm tài liệu hoặc tin tức</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en-US" dirty="0" err="1">
                <a:latin typeface="Tahoma" panose="020B0604030504040204" pitchFamily="34" charset="0"/>
                <a:ea typeface="Tahoma" panose="020B0604030504040204" pitchFamily="34" charset="0"/>
                <a:cs typeface="Tahoma" panose="020B0604030504040204" pitchFamily="34" charset="0"/>
              </a:rPr>
              <a:t>Xem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các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điều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khoản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điều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kiện</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en-US" dirty="0" err="1">
                <a:latin typeface="Tahoma" panose="020B0604030504040204" pitchFamily="34" charset="0"/>
                <a:ea typeface="Tahoma" panose="020B0604030504040204" pitchFamily="34" charset="0"/>
                <a:cs typeface="Tahoma" panose="020B0604030504040204" pitchFamily="34" charset="0"/>
              </a:rPr>
              <a:t>Nhận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tiền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của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quý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vị</a:t>
            </a:r>
            <a:r>
              <a:rPr lang="vi" dirty="0">
                <a:latin typeface="Tahoma" panose="020B0604030504040204" pitchFamily="34" charset="0"/>
                <a:ea typeface="Tahoma" panose="020B0604030504040204" pitchFamily="34" charset="0"/>
                <a:cs typeface="Tahoma" panose="020B0604030504040204" pitchFamily="34" charset="0"/>
              </a:rPr>
              <a:t>!</a:t>
            </a:r>
          </a:p>
          <a:p>
            <a:pPr marL="540000" lvl="1" indent="-216000">
              <a:lnSpc>
                <a:spcPct val="90000"/>
              </a:lnSpc>
            </a:pPr>
            <a:r>
              <a:rPr lang="en-US" dirty="0" err="1">
                <a:latin typeface="Tahoma" panose="020B0604030504040204" pitchFamily="34" charset="0"/>
                <a:ea typeface="Tahoma" panose="020B0604030504040204" pitchFamily="34" charset="0"/>
                <a:cs typeface="Tahoma" panose="020B0604030504040204" pitchFamily="34" charset="0"/>
              </a:rPr>
              <a:t>Bắt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đầu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trả</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nợ</a:t>
            </a:r>
            <a:endParaRPr lang="vi" dirty="0">
              <a:latin typeface="Tahoma" panose="020B0604030504040204" pitchFamily="34" charset="0"/>
              <a:ea typeface="Tahoma" panose="020B0604030504040204" pitchFamily="34" charset="0"/>
              <a:cs typeface="Tahoma" panose="020B0604030504040204" pitchFamily="34" charset="0"/>
            </a:endParaRPr>
          </a:p>
          <a:p>
            <a:pPr marL="324000" lvl="1" indent="0">
              <a:lnSpc>
                <a:spcPct val="90000"/>
              </a:lnSpc>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7EF65B0C-5DA4-8605-A6F4-F214A09BFE9D}"/>
              </a:ext>
            </a:extLst>
          </p:cNvPr>
          <p:cNvSpPr/>
          <p:nvPr/>
        </p:nvSpPr>
        <p:spPr>
          <a:xfrm>
            <a:off x="290032" y="5164909"/>
            <a:ext cx="1344216"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điều</a:t>
            </a:r>
            <a:r>
              <a:rPr kumimoji="0" lang="en-US"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khoản</a:t>
            </a:r>
            <a:r>
              <a:rPr kumimoji="0" lang="en-US"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2">
            <a:extLst>
              <a:ext uri="{FF2B5EF4-FFF2-40B4-BE49-F238E27FC236}">
                <a16:creationId xmlns:a16="http://schemas.microsoft.com/office/drawing/2014/main" id="{94F34261-E572-6A4F-D560-913403F11A7A}"/>
              </a:ext>
              <a:ext uri="{C183D7F6-B498-43B3-948B-1728B52AA6E4}">
                <adec:decorative xmlns:adec="http://schemas.microsoft.com/office/drawing/2017/decorative" val="1"/>
              </a:ext>
            </a:extLst>
          </p:cNvPr>
          <p:cNvSpPr>
            <a:spLocks noGrp="1"/>
          </p:cNvSpPr>
          <p:nvPr>
            <p:ph type="ftr" sz="quarter" idx="11"/>
          </p:nvPr>
        </p:nvSpPr>
        <p:spPr>
          <a:xfrm>
            <a:off x="342577" y="6188365"/>
            <a:ext cx="3038797" cy="365125"/>
          </a:xfrm>
        </p:spPr>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Bấm</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vào</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nhóm</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chữ</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điều</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khoản</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định</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nghĩa</a:t>
            </a:r>
            <a:endParaRPr kumimoji="0" lang="vi"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8" descr="Small Business Association (SBA) loan: small businesses qualify for loans more easily when they are guaranteed by the SBA. The agency also allows entrepreneurs to make lower payments for a longer period of time. ">
            <a:extLst>
              <a:ext uri="{FF2B5EF4-FFF2-40B4-BE49-F238E27FC236}">
                <a16:creationId xmlns:a16="http://schemas.microsoft.com/office/drawing/2014/main" id="{3875E744-36B4-8A16-ACA6-E95EAA53BBAD}"/>
              </a:ext>
            </a:extLst>
          </p:cNvPr>
          <p:cNvSpPr/>
          <p:nvPr/>
        </p:nvSpPr>
        <p:spPr>
          <a:xfrm>
            <a:off x="1608056" y="5173654"/>
            <a:ext cx="1139185"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2"/>
              </a:rPr>
              <a:t>khoản vay mượn</a:t>
            </a:r>
            <a:r>
              <a:rPr kumimoji="0" lang="en-US"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2"/>
              </a:rPr>
              <a:t> </a:t>
            </a:r>
            <a:r>
              <a:rPr kumimoji="0" lang="vi"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2"/>
              </a:rPr>
              <a:t>SBA</a:t>
            </a:r>
            <a:endParaRPr kumimoji="0" lang="vi"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Rectangle 10" descr="Guaranteed loan: a loan that a third party guarantees—or assumes the debt obligation for—in the event that the borrower defaults.">
            <a:extLst>
              <a:ext uri="{FF2B5EF4-FFF2-40B4-BE49-F238E27FC236}">
                <a16:creationId xmlns:a16="http://schemas.microsoft.com/office/drawing/2014/main" id="{D23C0BA4-AE2D-9732-AD29-A9C1ED4A8490}"/>
              </a:ext>
            </a:extLst>
          </p:cNvPr>
          <p:cNvSpPr/>
          <p:nvPr/>
        </p:nvSpPr>
        <p:spPr>
          <a:xfrm>
            <a:off x="2916034" y="5650992"/>
            <a:ext cx="1246391"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3"/>
              </a:rPr>
              <a:t>khoản vay được bảo đảm</a:t>
            </a:r>
            <a:endParaRPr kumimoji="0" lang="vi"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Rectangle 11" descr="Community Development Financial Institutions (CDFI): private sector financial institutions that focus primarily on personal lending and business development efforts in poorer local communities">
            <a:extLst>
              <a:ext uri="{FF2B5EF4-FFF2-40B4-BE49-F238E27FC236}">
                <a16:creationId xmlns:a16="http://schemas.microsoft.com/office/drawing/2014/main" id="{2FA0EBCF-1753-99B3-08ED-37FD3157EC5E}"/>
              </a:ext>
            </a:extLst>
          </p:cNvPr>
          <p:cNvSpPr/>
          <p:nvPr/>
        </p:nvSpPr>
        <p:spPr>
          <a:xfrm>
            <a:off x="4380310" y="5652092"/>
            <a:ext cx="2091087"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tổ</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 </a:t>
            </a: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chức</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 </a:t>
            </a: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tài</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 </a:t>
            </a: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chính</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 </a:t>
            </a: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phát</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 </a:t>
            </a: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triển</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 </a:t>
            </a: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cộng</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 </a:t>
            </a: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đồng</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 (CDFI)</a:t>
            </a:r>
            <a:endParaRPr kumimoji="0" lang="vi"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2A2BEFAA-5891-CC1C-81A6-9E6DBEDEB74A}"/>
              </a:ext>
              <a:ext uri="{C183D7F6-B498-43B3-948B-1728B52AA6E4}">
                <adec:decorative xmlns:adec="http://schemas.microsoft.com/office/drawing/2017/decorative" val="1"/>
              </a:ext>
            </a:extLst>
          </p:cNvPr>
          <p:cNvSpPr/>
          <p:nvPr/>
        </p:nvSpPr>
        <p:spPr>
          <a:xfrm>
            <a:off x="2916034" y="5175504"/>
            <a:ext cx="1139185"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5"/>
              </a:rPr>
              <a:t>tài sản thế chấp</a:t>
            </a:r>
            <a:endParaRPr kumimoji="0" lang="vi"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Rectangle 13" descr="Secured loans: business or personal loans that require some type of collateral as a condition of borrowing.">
            <a:extLst>
              <a:ext uri="{FF2B5EF4-FFF2-40B4-BE49-F238E27FC236}">
                <a16:creationId xmlns:a16="http://schemas.microsoft.com/office/drawing/2014/main" id="{5AC25B97-CF63-91FD-C9CD-FFFD72589690}"/>
              </a:ext>
            </a:extLst>
          </p:cNvPr>
          <p:cNvSpPr/>
          <p:nvPr/>
        </p:nvSpPr>
        <p:spPr>
          <a:xfrm>
            <a:off x="4380310" y="5175504"/>
            <a:ext cx="1139185"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6"/>
              </a:rPr>
              <a:t>v</a:t>
            </a:r>
            <a:r>
              <a:rPr kumimoji="0" lang="vi-VN"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6"/>
              </a:rPr>
              <a:t>ay mượn có bảo đảm</a:t>
            </a:r>
            <a:endParaRPr kumimoji="0" lang="vi"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ectangle 22" descr="Revolving credit: permits an account holder to borrow money repeatedly up to a set dollar limit while repaying a portion of the current balance due in regular payments.">
            <a:extLst>
              <a:ext uri="{FF2B5EF4-FFF2-40B4-BE49-F238E27FC236}">
                <a16:creationId xmlns:a16="http://schemas.microsoft.com/office/drawing/2014/main" id="{F856F0E0-9F83-C95A-2FCC-36A1C49869BD}"/>
              </a:ext>
            </a:extLst>
          </p:cNvPr>
          <p:cNvSpPr/>
          <p:nvPr/>
        </p:nvSpPr>
        <p:spPr>
          <a:xfrm>
            <a:off x="1605770" y="5652092"/>
            <a:ext cx="1139185"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7"/>
              </a:rPr>
              <a:t>t</a:t>
            </a:r>
            <a:r>
              <a:rPr kumimoji="0" lang="en-US" sz="13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7"/>
              </a:rPr>
              <a:t>ín</a:t>
            </a:r>
            <a:r>
              <a:rPr kumimoji="0" lang="en-US"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7"/>
              </a:rPr>
              <a:t> </a:t>
            </a:r>
            <a:r>
              <a:rPr kumimoji="0" lang="en-US" sz="13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7"/>
              </a:rPr>
              <a:t>dụng</a:t>
            </a:r>
            <a:r>
              <a:rPr kumimoji="0" lang="en-US"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7"/>
              </a:rPr>
              <a:t> </a:t>
            </a:r>
            <a:r>
              <a:rPr kumimoji="0" lang="en-US" sz="13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7"/>
              </a:rPr>
              <a:t>xoay</a:t>
            </a:r>
            <a:r>
              <a:rPr kumimoji="0" lang="en-US"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7"/>
              </a:rPr>
              <a:t> </a:t>
            </a:r>
            <a:r>
              <a:rPr kumimoji="0" lang="en-US" sz="13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7"/>
              </a:rPr>
              <a:t>vòn</a:t>
            </a:r>
            <a:r>
              <a:rPr kumimoji="0" lang="vi"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7"/>
              </a:rPr>
              <a:t>g</a:t>
            </a:r>
            <a:endParaRPr kumimoji="0" lang="vi" sz="13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Arrow: Right 1" descr="Next">
            <a:hlinkClick r:id="" action="ppaction://hlinkshowjump?jump=nextslide"/>
            <a:extLst>
              <a:ext uri="{FF2B5EF4-FFF2-40B4-BE49-F238E27FC236}">
                <a16:creationId xmlns:a16="http://schemas.microsoft.com/office/drawing/2014/main" id="{9D9E3294-A214-BAFD-FC0F-70932BCFF5E3}"/>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 name="Arrow: Right 2" descr="Previous">
            <a:hlinkClick r:id="" action="ppaction://hlinkshowjump?jump=previousslide"/>
            <a:extLst>
              <a:ext uri="{FF2B5EF4-FFF2-40B4-BE49-F238E27FC236}">
                <a16:creationId xmlns:a16="http://schemas.microsoft.com/office/drawing/2014/main" id="{19C1A36E-6428-1955-78B0-01B9D6282685}"/>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7" name="Rectangle: Rounded Corners 16" descr="Directory Button">
            <a:hlinkClick r:id="rId8"/>
            <a:extLst>
              <a:ext uri="{FF2B5EF4-FFF2-40B4-BE49-F238E27FC236}">
                <a16:creationId xmlns:a16="http://schemas.microsoft.com/office/drawing/2014/main" id="{A0877E41-06AD-1F20-18B1-6E82C153AEF2}"/>
              </a:ext>
            </a:extLst>
          </p:cNvPr>
          <p:cNvSpPr/>
          <p:nvPr/>
        </p:nvSpPr>
        <p:spPr>
          <a:xfrm>
            <a:off x="9214338" y="6386898"/>
            <a:ext cx="1084902" cy="342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Danh mục</a:t>
            </a:r>
          </a:p>
        </p:txBody>
      </p:sp>
    </p:spTree>
    <p:extLst>
      <p:ext uri="{BB962C8B-B14F-4D97-AF65-F5344CB8AC3E}">
        <p14:creationId xmlns:p14="http://schemas.microsoft.com/office/powerpoint/2010/main" val="1449554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00B9C-2E32-0177-6316-9FE592230BF5}"/>
              </a:ext>
            </a:extLst>
          </p:cNvPr>
          <p:cNvSpPr>
            <a:spLocks noGrp="1"/>
          </p:cNvSpPr>
          <p:nvPr>
            <p:ph type="title"/>
          </p:nvPr>
        </p:nvSpPr>
        <p:spPr/>
        <p:txBody>
          <a:bodyPr/>
          <a:lstStyle/>
          <a:p>
            <a:r>
              <a:rPr lang="vi-VN" dirty="0">
                <a:latin typeface="Tahoma" panose="020B0604030504040204" pitchFamily="34" charset="0"/>
                <a:ea typeface="Tahoma" panose="020B0604030504040204" pitchFamily="34" charset="0"/>
                <a:cs typeface="Tahoma" panose="020B0604030504040204" pitchFamily="34" charset="0"/>
              </a:rPr>
              <a:t> Đầu tư mạo hiểm (VC)</a:t>
            </a:r>
            <a:endParaRPr lang="vi"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9FE1C987-51A2-8347-6DBB-DEB9F40B9076}"/>
              </a:ext>
            </a:extLst>
          </p:cNvPr>
          <p:cNvSpPr>
            <a:spLocks noGrp="1"/>
          </p:cNvSpPr>
          <p:nvPr>
            <p:ph sz="half" idx="1"/>
          </p:nvPr>
        </p:nvSpPr>
        <p:spPr>
          <a:xfrm>
            <a:off x="581193" y="1990911"/>
            <a:ext cx="5422390" cy="2638892"/>
          </a:xfrm>
        </p:spPr>
        <p:txBody>
          <a:bodyPr>
            <a:normAutofit fontScale="70000" lnSpcReduction="20000"/>
          </a:bodyPr>
          <a:lstStyle/>
          <a:p>
            <a:pPr marL="216000" indent="-216000">
              <a:lnSpc>
                <a:spcPct val="90000"/>
              </a:lnSpc>
            </a:pPr>
            <a:r>
              <a:rPr lang="vi-VN" sz="1800" dirty="0">
                <a:latin typeface="Tahoma" panose="020B0604030504040204" pitchFamily="34" charset="0"/>
                <a:ea typeface="Tahoma" panose="020B0604030504040204" pitchFamily="34" charset="0"/>
                <a:cs typeface="Tahoma" panose="020B0604030504040204" pitchFamily="34" charset="0"/>
              </a:rPr>
              <a:t>Các khoản vốn đầu tư không phải hoàn trả lại</a:t>
            </a:r>
            <a:endParaRPr lang="vi" sz="18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sz="1800" dirty="0">
                <a:latin typeface="Tahoma" panose="020B0604030504040204" pitchFamily="34" charset="0"/>
                <a:ea typeface="Tahoma" panose="020B0604030504040204" pitchFamily="34" charset="0"/>
                <a:cs typeface="Tahoma" panose="020B0604030504040204" pitchFamily="34" charset="0"/>
              </a:rPr>
              <a:t>Thông thường thì đặc biệt theo địa điểm, lĩnh vực công nghiệp hoặc giai đoạn</a:t>
            </a:r>
            <a:endParaRPr lang="vi" sz="18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Một số doanh nghiệp có khả năng phát triển lên ở giai đoạn sau mà không thể nhận được nguồn tài chánh theo sự thỏa thuận</a:t>
            </a:r>
            <a:endParaRPr lang="en-US" sz="18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sz="1800" dirty="0">
                <a:latin typeface="Tahoma" panose="020B0604030504040204" pitchFamily="34" charset="0"/>
                <a:ea typeface="Tahoma" panose="020B0604030504040204" pitchFamily="34" charset="0"/>
                <a:cs typeface="Tahoma" panose="020B0604030504040204" pitchFamily="34" charset="0"/>
              </a:rPr>
              <a:t>Những người đầu tư sẽ trở thành một phần sở hữu chủ và có thể ảnh hưởng đến các quyết định trong kinh doanh</a:t>
            </a:r>
            <a:endParaRPr lang="vi" sz="18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Các công ty thường nhận được cả hai sự tài trợ và cố vấn</a:t>
            </a:r>
            <a:endParaRPr lang="en-US" sz="18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Cung cấp số tiền đầu tư cao hơn khoản nợ hoặc đầu tư thiên thần, thường bắt đầu từ $500,000</a:t>
            </a:r>
            <a:endParaRPr lang="vi"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Đầu tư dài hạn tập trung vào sự tìm kiếm để mua lại, rút lui, hoặc chào bán công khai</a:t>
            </a:r>
            <a:endParaRPr lang="vi" sz="1800"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descr="Exit: a business exit strategy is an entrepreneur's strategic plan to sell his or her ownership in a company to investors or another company.">
            <a:extLst>
              <a:ext uri="{FF2B5EF4-FFF2-40B4-BE49-F238E27FC236}">
                <a16:creationId xmlns:a16="http://schemas.microsoft.com/office/drawing/2014/main" id="{2D0FE6EF-07BA-C4E8-4D8F-E5EFCC7EEB1F}"/>
              </a:ext>
            </a:extLst>
          </p:cNvPr>
          <p:cNvSpPr>
            <a:spLocks noGrp="1"/>
          </p:cNvSpPr>
          <p:nvPr>
            <p:ph sz="half" idx="2"/>
          </p:nvPr>
        </p:nvSpPr>
        <p:spPr>
          <a:xfrm>
            <a:off x="6188416" y="1990911"/>
            <a:ext cx="5935688" cy="4395987"/>
          </a:xfrm>
        </p:spPr>
        <p:txBody>
          <a:bodyPr>
            <a:normAutofit fontScale="92500" lnSpcReduction="10000"/>
          </a:bodyPr>
          <a:lstStyle/>
          <a:p>
            <a:pPr marL="216000" indent="-216000">
              <a:lnSpc>
                <a:spcPct val="90000"/>
              </a:lnSpc>
            </a:pPr>
            <a:r>
              <a:rPr lang="vi-VN" b="1" dirty="0">
                <a:latin typeface="Tahoma" panose="020B0604030504040204" pitchFamily="34" charset="0"/>
                <a:ea typeface="Tahoma" panose="020B0604030504040204" pitchFamily="34" charset="0"/>
                <a:cs typeface="Tahoma" panose="020B0604030504040204" pitchFamily="34" charset="0"/>
              </a:rPr>
              <a:t>Tóm tắt: Những công ty đầu tư mạo hiểm là những nhà đầu tư chuyên nghiệp luôn cung cấp những số tiền tài trợ lớn để đổi lấy quyền sở hữu hoặc cổ phần của các doanh nghiệp phát triển lên.</a:t>
            </a:r>
            <a:endParaRPr lang="en-US" sz="1600" b="1"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endParaRPr lang="en-US" sz="1600" dirty="0">
              <a:latin typeface="Tahoma" panose="020B0604030504040204" pitchFamily="34" charset="0"/>
              <a:ea typeface="Tahoma" panose="020B0604030504040204" pitchFamily="34" charset="0"/>
              <a:cs typeface="Tahoma" panose="020B0604030504040204" pitchFamily="34" charset="0"/>
            </a:endParaRPr>
          </a:p>
          <a:p>
            <a:pPr marL="216000"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Những bước:</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Tìm một người đầu tư hoặc công ty đầu tư – tìm kiếm các người đầu tư tài trợ cho các công ty tương tự dựa trên địa điểm, lĩnh vực công nghiệp hoặc giai đoạn</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en-US" dirty="0" err="1">
                <a:latin typeface="Tahoma" panose="020B0604030504040204" pitchFamily="34" charset="0"/>
                <a:ea typeface="Tahoma" panose="020B0604030504040204" pitchFamily="34" charset="0"/>
                <a:cs typeface="Tahoma" panose="020B0604030504040204" pitchFamily="34" charset="0"/>
              </a:rPr>
              <a:t>Trình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bày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bản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thuyết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trình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của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quý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vị</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Thẩm định – những người đầu tư xem xét tài chánh, người hướng dẫn và cấu tạo kinh doanh, v.v.</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Xác định các điều khoản, điều kiện và những người đầu tư cho khoản đầu tư</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Nhận khoản đầu tư của quý vị!</a:t>
            </a:r>
            <a:endParaRPr lang="vi" dirty="0">
              <a:latin typeface="Tahoma" panose="020B0604030504040204" pitchFamily="34" charset="0"/>
              <a:ea typeface="Tahoma" panose="020B0604030504040204" pitchFamily="34" charset="0"/>
              <a:cs typeface="Tahoma" panose="020B0604030504040204" pitchFamily="34" charset="0"/>
            </a:endParaRPr>
          </a:p>
          <a:p>
            <a:pPr marL="540000" lvl="1" indent="-216000">
              <a:lnSpc>
                <a:spcPct val="90000"/>
              </a:lnSpc>
            </a:pPr>
            <a:r>
              <a:rPr lang="vi-VN" dirty="0">
                <a:latin typeface="Tahoma" panose="020B0604030504040204" pitchFamily="34" charset="0"/>
                <a:ea typeface="Tahoma" panose="020B0604030504040204" pitchFamily="34" charset="0"/>
                <a:cs typeface="Tahoma" panose="020B0604030504040204" pitchFamily="34" charset="0"/>
              </a:rPr>
              <a:t>Hoàn tất các hồ sơ đã yêu cầu và thông báo cho những người đầu tư thường xuyên</a:t>
            </a:r>
            <a:endParaRPr lang="vi"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E3003FC8-0294-C79D-7D2E-383044488A7E}"/>
              </a:ext>
            </a:extLst>
          </p:cNvPr>
          <p:cNvSpPr/>
          <p:nvPr/>
        </p:nvSpPr>
        <p:spPr>
          <a:xfrm>
            <a:off x="290032" y="4823090"/>
            <a:ext cx="1344216"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điều</a:t>
            </a:r>
            <a:r>
              <a:rPr kumimoji="0" lang="en-US"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khoản</a:t>
            </a:r>
            <a:r>
              <a:rPr kumimoji="0" lang="en-US"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 sz="1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2">
            <a:extLst>
              <a:ext uri="{FF2B5EF4-FFF2-40B4-BE49-F238E27FC236}">
                <a16:creationId xmlns:a16="http://schemas.microsoft.com/office/drawing/2014/main" id="{F800B57A-55CB-8F05-A210-4ABA773CD147}"/>
              </a:ext>
              <a:ext uri="{C183D7F6-B498-43B3-948B-1728B52AA6E4}">
                <adec:decorative xmlns:adec="http://schemas.microsoft.com/office/drawing/2017/decorative" val="1"/>
              </a:ext>
            </a:extLst>
          </p:cNvPr>
          <p:cNvSpPr txBox="1">
            <a:spLocks/>
          </p:cNvSpPr>
          <p:nvPr/>
        </p:nvSpPr>
        <p:spPr>
          <a:xfrm>
            <a:off x="342577" y="5900825"/>
            <a:ext cx="2981647"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Bấm</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vào</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nhóm</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chữ</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điều</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khoản</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định</a:t>
            </a:r>
            <a:r>
              <a:rPr kumimoji="0" lang="en-US"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0" i="0" u="none" strike="noStrike" kern="1200" cap="all" spc="0" normalizeH="0" baseline="0" noProof="0" dirty="0" err="1">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rPr>
              <a:t>nghĩa</a:t>
            </a:r>
            <a:endParaRPr kumimoji="0" lang="vi" sz="900" b="0" i="0" u="none" strike="noStrike" kern="1200" cap="all" spc="0" normalizeH="0" baseline="0" noProof="0" dirty="0">
              <a:ln>
                <a:noFill/>
              </a:ln>
              <a:solidFill>
                <a:srgbClr val="4A66A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Rectangle 10" descr="Initial public offering (IPO): the process of offering shares of a private corporation to the public in a new stock issuance for the first time. An IPO allows a company to raise equity capital from public investors. &#10;">
            <a:extLst>
              <a:ext uri="{FF2B5EF4-FFF2-40B4-BE49-F238E27FC236}">
                <a16:creationId xmlns:a16="http://schemas.microsoft.com/office/drawing/2014/main" id="{DCE6BBBF-7680-8587-1D8E-3331DBAB4B07}"/>
              </a:ext>
            </a:extLst>
          </p:cNvPr>
          <p:cNvSpPr/>
          <p:nvPr/>
        </p:nvSpPr>
        <p:spPr>
          <a:xfrm>
            <a:off x="4240884" y="5308236"/>
            <a:ext cx="1712871"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3"/>
              </a:rPr>
              <a:t>Phát</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3"/>
              </a:rPr>
              <a:t> </a:t>
            </a: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3"/>
              </a:rPr>
              <a:t>hành</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3"/>
              </a:rPr>
              <a:t> </a:t>
            </a: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3"/>
              </a:rPr>
              <a:t>công</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3"/>
              </a:rPr>
              <a:t> </a:t>
            </a: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3"/>
              </a:rPr>
              <a:t>khai</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3"/>
              </a:rPr>
              <a:t> </a:t>
            </a: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3"/>
              </a:rPr>
              <a:t>lần</a:t>
            </a: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3"/>
              </a:rPr>
              <a:t> </a:t>
            </a: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3"/>
              </a:rPr>
              <a:t>đầu</a:t>
            </a:r>
            <a:r>
              <a:rPr kumimoji="0" lang="vi"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3"/>
              </a:rPr>
              <a:t> (IPO)</a:t>
            </a:r>
            <a:endParaRPr kumimoji="0" lang="vi"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Rectangle 11" descr="Exit: a business exit strategy is an entrepreneur's strategic plan to sell his or her ownership in a company to investors or another company.">
            <a:extLst>
              <a:ext uri="{FF2B5EF4-FFF2-40B4-BE49-F238E27FC236}">
                <a16:creationId xmlns:a16="http://schemas.microsoft.com/office/drawing/2014/main" id="{D96974FD-C079-2D3A-D9CE-CDB8A79F995C}"/>
              </a:ext>
              <a:ext uri="{C183D7F6-B498-43B3-948B-1728B52AA6E4}">
                <adec:decorative xmlns:adec="http://schemas.microsoft.com/office/drawing/2017/decorative" val="0"/>
              </a:ext>
            </a:extLst>
          </p:cNvPr>
          <p:cNvSpPr/>
          <p:nvPr/>
        </p:nvSpPr>
        <p:spPr>
          <a:xfrm>
            <a:off x="4240884" y="4791456"/>
            <a:ext cx="720211"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Lối ra</a:t>
            </a:r>
            <a:endParaRPr kumimoji="0" lang="vi"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descr="Acquisition: when one company purchases most or all of another company's shares to gain control of that company.">
            <a:extLst>
              <a:ext uri="{FF2B5EF4-FFF2-40B4-BE49-F238E27FC236}">
                <a16:creationId xmlns:a16="http://schemas.microsoft.com/office/drawing/2014/main" id="{3F629BA5-DA15-40DC-18ED-A213055D8757}"/>
              </a:ext>
              <a:ext uri="{C183D7F6-B498-43B3-948B-1728B52AA6E4}">
                <adec:decorative xmlns:adec="http://schemas.microsoft.com/office/drawing/2017/decorative" val="0"/>
              </a:ext>
            </a:extLst>
          </p:cNvPr>
          <p:cNvSpPr/>
          <p:nvPr/>
        </p:nvSpPr>
        <p:spPr>
          <a:xfrm>
            <a:off x="1639378" y="4793779"/>
            <a:ext cx="1126694"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5"/>
              </a:rPr>
              <a:t>Mua </a:t>
            </a:r>
            <a:r>
              <a:rPr kumimoji="0" lang="en-US" sz="1400" b="0"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5"/>
              </a:rPr>
              <a:t>lại</a:t>
            </a:r>
            <a:endParaRPr kumimoji="0" lang="vi"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8" descr="Small Business Investment Company (SBIC): a privately owned company that’s licensed and regulated by the SBA. SBICs invest in small businesses in the form of debt and equity.&#10;">
            <a:extLst>
              <a:ext uri="{FF2B5EF4-FFF2-40B4-BE49-F238E27FC236}">
                <a16:creationId xmlns:a16="http://schemas.microsoft.com/office/drawing/2014/main" id="{95EE7440-CAFB-2DD2-3622-EF42608F01FF}"/>
              </a:ext>
            </a:extLst>
          </p:cNvPr>
          <p:cNvSpPr/>
          <p:nvPr/>
        </p:nvSpPr>
        <p:spPr>
          <a:xfrm>
            <a:off x="1634248" y="5308236"/>
            <a:ext cx="2263649"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rId6"/>
              </a:rPr>
              <a:t>Công ty Đầu tư Doanh nghiệp Nhỏ (SBIC)</a:t>
            </a:r>
            <a:endParaRPr kumimoji="0" lang="vi" sz="14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Arrow: Right 1" descr="Next">
            <a:hlinkClick r:id="" action="ppaction://hlinkshowjump?jump=nextslide"/>
            <a:extLst>
              <a:ext uri="{FF2B5EF4-FFF2-40B4-BE49-F238E27FC236}">
                <a16:creationId xmlns:a16="http://schemas.microsoft.com/office/drawing/2014/main" id="{B2A44241-102C-D30D-3427-13A8EFBFA938}"/>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 name="Arrow: Right 2" descr="Previous">
            <a:hlinkClick r:id="" action="ppaction://hlinkshowjump?jump=previousslide"/>
            <a:extLst>
              <a:ext uri="{FF2B5EF4-FFF2-40B4-BE49-F238E27FC236}">
                <a16:creationId xmlns:a16="http://schemas.microsoft.com/office/drawing/2014/main" id="{3589CC74-B122-4974-69E3-4E8E0E0365C1}"/>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8" name="Rectangle: Rounded Corners 17" descr="Directory Button">
            <a:hlinkClick r:id="rId7"/>
            <a:extLst>
              <a:ext uri="{FF2B5EF4-FFF2-40B4-BE49-F238E27FC236}">
                <a16:creationId xmlns:a16="http://schemas.microsoft.com/office/drawing/2014/main" id="{D249D91A-7F30-D136-FB45-CE2A0751631A}"/>
              </a:ext>
            </a:extLst>
          </p:cNvPr>
          <p:cNvSpPr/>
          <p:nvPr/>
        </p:nvSpPr>
        <p:spPr>
          <a:xfrm>
            <a:off x="9214338" y="6386898"/>
            <a:ext cx="1084902" cy="342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Danh mục</a:t>
            </a:r>
          </a:p>
        </p:txBody>
      </p:sp>
    </p:spTree>
    <p:extLst>
      <p:ext uri="{BB962C8B-B14F-4D97-AF65-F5344CB8AC3E}">
        <p14:creationId xmlns:p14="http://schemas.microsoft.com/office/powerpoint/2010/main" val="915467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6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6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64">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descr="Check for understanding #3">
            <a:extLst>
              <a:ext uri="{FF2B5EF4-FFF2-40B4-BE49-F238E27FC236}">
                <a16:creationId xmlns:a16="http://schemas.microsoft.com/office/drawing/2014/main" id="{87071E00-ABE1-44FD-92BD-2769C2C9C727}"/>
              </a:ext>
            </a:extLst>
          </p:cNvPr>
          <p:cNvSpPr>
            <a:spLocks noGrp="1"/>
          </p:cNvSpPr>
          <p:nvPr>
            <p:ph type="title"/>
          </p:nvPr>
        </p:nvSpPr>
        <p:spPr>
          <a:xfrm>
            <a:off x="513654" y="702156"/>
            <a:ext cx="5840012" cy="1188720"/>
          </a:xfrm>
        </p:spPr>
        <p:txBody>
          <a:bodyPr vert="horz" lIns="91440" tIns="45720" rIns="91440" bIns="45720" rtlCol="0" anchor="b">
            <a:normAutofit/>
          </a:bodyPr>
          <a:lstStyle/>
          <a:p>
            <a:r>
              <a:rPr lang="en-US"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Xem</a:t>
            </a: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lại</a:t>
            </a: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để</a:t>
            </a: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hiểu</a:t>
            </a: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biết</a:t>
            </a:r>
            <a:r>
              <a:rPr lang="vi"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#3</a:t>
            </a:r>
          </a:p>
        </p:txBody>
      </p:sp>
      <p:sp>
        <p:nvSpPr>
          <p:cNvPr id="67" name="Rectangle 66">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descr="Which of these are strong financing options when expanding a successful restaurant to a new location?&#10;&#10;Select your answer choice(s) below:">
            <a:extLst>
              <a:ext uri="{FF2B5EF4-FFF2-40B4-BE49-F238E27FC236}">
                <a16:creationId xmlns:a16="http://schemas.microsoft.com/office/drawing/2014/main" id="{6A7BD30D-629F-49D4-AE04-2D99B365E4B8}"/>
              </a:ext>
            </a:extLst>
          </p:cNvPr>
          <p:cNvSpPr>
            <a:spLocks noGrp="1"/>
          </p:cNvSpPr>
          <p:nvPr>
            <p:ph sz="half" idx="4294967295"/>
          </p:nvPr>
        </p:nvSpPr>
        <p:spPr>
          <a:xfrm>
            <a:off x="513654" y="2305585"/>
            <a:ext cx="6552164" cy="1922471"/>
          </a:xfrm>
        </p:spPr>
        <p:txBody>
          <a:bodyPr vert="horz" lIns="91440" tIns="45720" rIns="91440" bIns="45720" rtlCol="0" anchor="ctr">
            <a:normAutofit fontScale="92500" lnSpcReduction="10000"/>
          </a:bodyPr>
          <a:lstStyle/>
          <a:p>
            <a:pPr marL="0" indent="0">
              <a:buNone/>
            </a:pPr>
            <a:r>
              <a:rPr lang="en-US" sz="2400" dirty="0" err="1">
                <a:latin typeface="Tahoma" panose="020B0604030504040204" pitchFamily="34" charset="0"/>
                <a:ea typeface="Tahoma" panose="020B0604030504040204" pitchFamily="34" charset="0"/>
                <a:cs typeface="Tahoma" panose="020B0604030504040204" pitchFamily="34" charset="0"/>
              </a:rPr>
              <a:t>Sự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chọn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số</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này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những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chọn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tài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chánh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nhất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muốn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mở</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rộng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một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hàng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đang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thành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đến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một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địa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điểm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mới</a:t>
            </a:r>
            <a:r>
              <a:rPr lang="en-US" sz="2400" dirty="0">
                <a:latin typeface="Tahoma" panose="020B0604030504040204" pitchFamily="34" charset="0"/>
                <a:ea typeface="Tahoma" panose="020B0604030504040204" pitchFamily="34" charset="0"/>
                <a:cs typeface="Tahoma" panose="020B0604030504040204" pitchFamily="34" charset="0"/>
              </a:rPr>
              <a:t>?</a:t>
            </a:r>
            <a:endParaRPr lang="vi"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2000" dirty="0">
                <a:latin typeface="Tahoma" panose="020B0604030504040204" pitchFamily="34" charset="0"/>
                <a:ea typeface="Tahoma" panose="020B0604030504040204" pitchFamily="34" charset="0"/>
                <a:cs typeface="Tahoma" panose="020B0604030504040204" pitchFamily="34" charset="0"/>
              </a:rPr>
              <a:t>Chọn (tất cả) câu trả lời của quý vị ở bên dưới:</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6" name="Content Placeholder 5">
            <a:extLst>
              <a:ext uri="{FF2B5EF4-FFF2-40B4-BE49-F238E27FC236}">
                <a16:creationId xmlns:a16="http://schemas.microsoft.com/office/drawing/2014/main" id="{BF79C0FC-6A53-48FD-A2FB-DC1F7E6C6B69}"/>
              </a:ext>
              <a:ext uri="{C183D7F6-B498-43B3-948B-1728B52AA6E4}">
                <adec:decorative xmlns:adec="http://schemas.microsoft.com/office/drawing/2017/decorative" val="1"/>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rcRect l="44" r="44"/>
          <a:stretch/>
        </p:blipFill>
        <p:spPr>
          <a:xfrm>
            <a:off x="7395624" y="0"/>
            <a:ext cx="4796376" cy="6858000"/>
          </a:xfrm>
          <a:prstGeom prst="rect">
            <a:avLst/>
          </a:prstGeom>
        </p:spPr>
      </p:pic>
      <p:sp>
        <p:nvSpPr>
          <p:cNvPr id="7" name="Rectangle: Rounded Corners 6">
            <a:extLst>
              <a:ext uri="{FF2B5EF4-FFF2-40B4-BE49-F238E27FC236}">
                <a16:creationId xmlns:a16="http://schemas.microsoft.com/office/drawing/2014/main" id="{4B74903E-3940-AA69-0437-D746355C3FDC}"/>
              </a:ext>
              <a:ext uri="{C183D7F6-B498-43B3-948B-1728B52AA6E4}">
                <adec:decorative xmlns:adec="http://schemas.microsoft.com/office/drawing/2017/decorative" val="1"/>
              </a:ext>
            </a:extLst>
          </p:cNvPr>
          <p:cNvSpPr/>
          <p:nvPr/>
        </p:nvSpPr>
        <p:spPr>
          <a:xfrm>
            <a:off x="383418" y="4314257"/>
            <a:ext cx="777240" cy="438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vi"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a:extLst>
              <a:ext uri="{FF2B5EF4-FFF2-40B4-BE49-F238E27FC236}">
                <a16:creationId xmlns:a16="http://schemas.microsoft.com/office/drawing/2014/main" id="{EBD21C60-B357-9BAE-AC42-E2B0F34AAF04}"/>
              </a:ext>
              <a:ext uri="{C183D7F6-B498-43B3-948B-1728B52AA6E4}">
                <adec:decorative xmlns:adec="http://schemas.microsoft.com/office/drawing/2017/decorative" val="1"/>
              </a:ext>
            </a:extLst>
          </p:cNvPr>
          <p:cNvSpPr/>
          <p:nvPr/>
        </p:nvSpPr>
        <p:spPr>
          <a:xfrm>
            <a:off x="383418" y="4855557"/>
            <a:ext cx="777240" cy="438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endParaRPr kumimoji="0" lang="vi"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Content Placeholder 2" descr="A. Venture Capital&#10;B. Loans&#10;C. Crowdfunding&#10;D. Grants">
            <a:extLst>
              <a:ext uri="{FF2B5EF4-FFF2-40B4-BE49-F238E27FC236}">
                <a16:creationId xmlns:a16="http://schemas.microsoft.com/office/drawing/2014/main" id="{1BB71D1C-EE38-01F3-D719-039601C327A9}"/>
              </a:ext>
            </a:extLst>
          </p:cNvPr>
          <p:cNvSpPr txBox="1">
            <a:spLocks/>
          </p:cNvSpPr>
          <p:nvPr/>
        </p:nvSpPr>
        <p:spPr>
          <a:xfrm>
            <a:off x="1160658" y="4148838"/>
            <a:ext cx="6125967" cy="120866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4A66AC"/>
              </a:buClr>
              <a:buSzPct val="92000"/>
              <a:buFont typeface="Wingdings 2" panose="05020102010507070707" pitchFamily="18" charset="2"/>
              <a:buNone/>
              <a:tabLst/>
              <a:defRPr/>
            </a:pPr>
            <a:r>
              <a:rPr kumimoji="0" lang="vi-VN" sz="21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Đầu tư mạo hiểm</a:t>
            </a:r>
            <a:r>
              <a:rPr kumimoji="0" lang="vi" sz="21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1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21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Góp vốn từ các nơi</a:t>
            </a:r>
            <a:endParaRPr kumimoji="0" lang="vi" sz="21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ct val="20000"/>
              </a:spcBef>
              <a:spcAft>
                <a:spcPts val="600"/>
              </a:spcAft>
              <a:buClr>
                <a:srgbClr val="4A66AC"/>
              </a:buClr>
              <a:buSzPct val="92000"/>
              <a:buFont typeface="Wingdings 2" panose="05020102010507070707" pitchFamily="18" charset="2"/>
              <a:buNone/>
              <a:tabLst/>
              <a:defRPr/>
            </a:pPr>
            <a:r>
              <a:rPr kumimoji="0" lang="vi-VN" sz="21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Những vay mượn</a:t>
            </a:r>
            <a:r>
              <a:rPr kumimoji="0" lang="vi" sz="21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1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 sz="21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Trợ cấp</a:t>
            </a:r>
            <a:r>
              <a:rPr kumimoji="0" lang="en-US" sz="21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 sz="21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Rounded Corners 7">
            <a:extLst>
              <a:ext uri="{FF2B5EF4-FFF2-40B4-BE49-F238E27FC236}">
                <a16:creationId xmlns:a16="http://schemas.microsoft.com/office/drawing/2014/main" id="{E3F18A4E-D97B-59BF-2C13-52B96242ECDB}"/>
              </a:ext>
              <a:ext uri="{C183D7F6-B498-43B3-948B-1728B52AA6E4}">
                <adec:decorative xmlns:adec="http://schemas.microsoft.com/office/drawing/2017/decorative" val="1"/>
              </a:ext>
            </a:extLst>
          </p:cNvPr>
          <p:cNvSpPr/>
          <p:nvPr/>
        </p:nvSpPr>
        <p:spPr>
          <a:xfrm>
            <a:off x="4017808" y="4314257"/>
            <a:ext cx="777240" cy="438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9" name="Rectangle: Rounded Corners 8">
            <a:extLst>
              <a:ext uri="{FF2B5EF4-FFF2-40B4-BE49-F238E27FC236}">
                <a16:creationId xmlns:a16="http://schemas.microsoft.com/office/drawing/2014/main" id="{3424EF2B-6795-7012-FFCB-25425EA17E22}"/>
              </a:ext>
              <a:ext uri="{C183D7F6-B498-43B3-948B-1728B52AA6E4}">
                <adec:decorative xmlns:adec="http://schemas.microsoft.com/office/drawing/2017/decorative" val="1"/>
              </a:ext>
            </a:extLst>
          </p:cNvPr>
          <p:cNvSpPr/>
          <p:nvPr/>
        </p:nvSpPr>
        <p:spPr>
          <a:xfrm>
            <a:off x="4017808" y="4855557"/>
            <a:ext cx="777240" cy="438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endParaRPr kumimoji="0" lang="vi"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Rectangle 3" descr="Lenders favor businesses with a successful track record, and crowdfunding allows a business to raise funds while growing their customer base. Venture Capital investors expect rapid growth and high returns while grants typically won’t offer enough funding. B and C are correct.">
            <a:extLst>
              <a:ext uri="{FF2B5EF4-FFF2-40B4-BE49-F238E27FC236}">
                <a16:creationId xmlns:a16="http://schemas.microsoft.com/office/drawing/2014/main" id="{8DFBE5F4-2830-8A59-39AF-28507815541B}"/>
              </a:ext>
            </a:extLst>
          </p:cNvPr>
          <p:cNvSpPr/>
          <p:nvPr/>
        </p:nvSpPr>
        <p:spPr>
          <a:xfrm>
            <a:off x="987552" y="5568696"/>
            <a:ext cx="5922534" cy="1082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Những người cho mượn ủng hộ các doanh nghiệp với sự thành công được ghi nhận, và góp vốn từ các nơi cho phép các doanh nghiệp gây vốn trong khi đang phát triển khách hàng căn bản của họ. Các nhà đầu tư mạo hiểm mong đợi sự phát triển và trả lại  nhanh chóng trong khi các khoản trợ cấp thì thường không cung cấp đủ vốn. B và C đúng.</a:t>
            </a:r>
            <a:endParaRPr kumimoji="0" lang="vi"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Arrow: Right 4" descr="Previous">
            <a:hlinkClick r:id="" action="ppaction://hlinkshowjump?jump=previousslide"/>
            <a:extLst>
              <a:ext uri="{FF2B5EF4-FFF2-40B4-BE49-F238E27FC236}">
                <a16:creationId xmlns:a16="http://schemas.microsoft.com/office/drawing/2014/main" id="{D3596588-7ED4-8C40-F367-EA1C17B36A18}"/>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nvGrpSpPr>
          <p:cNvPr id="16" name="Group 15" descr="Next">
            <a:extLst>
              <a:ext uri="{FF2B5EF4-FFF2-40B4-BE49-F238E27FC236}">
                <a16:creationId xmlns:a16="http://schemas.microsoft.com/office/drawing/2014/main" id="{8DF5C5E0-64A5-538A-D814-44A8C145C851}"/>
              </a:ext>
            </a:extLst>
          </p:cNvPr>
          <p:cNvGrpSpPr/>
          <p:nvPr/>
        </p:nvGrpSpPr>
        <p:grpSpPr>
          <a:xfrm>
            <a:off x="11420475" y="6350517"/>
            <a:ext cx="771525" cy="454914"/>
            <a:chOff x="11420475" y="6350517"/>
            <a:chExt cx="771525" cy="454914"/>
          </a:xfrm>
        </p:grpSpPr>
        <p:sp>
          <p:nvSpPr>
            <p:cNvPr id="17" name="Rectangle 16">
              <a:extLst>
                <a:ext uri="{FF2B5EF4-FFF2-40B4-BE49-F238E27FC236}">
                  <a16:creationId xmlns:a16="http://schemas.microsoft.com/office/drawing/2014/main" id="{95299330-CE72-AE25-A2BE-EE73BB60FA0B}"/>
                </a:ext>
              </a:extLst>
            </p:cNvPr>
            <p:cNvSpPr/>
            <p:nvPr/>
          </p:nvSpPr>
          <p:spPr>
            <a:xfrm>
              <a:off x="11420475" y="6350517"/>
              <a:ext cx="771525" cy="4549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8" name="Arrow: Right 17">
              <a:hlinkClick r:id="" action="ppaction://hlinkshowjump?jump=nextslide"/>
              <a:extLst>
                <a:ext uri="{FF2B5EF4-FFF2-40B4-BE49-F238E27FC236}">
                  <a16:creationId xmlns:a16="http://schemas.microsoft.com/office/drawing/2014/main" id="{DB1D1504-F4DF-8EF1-4254-14977EEF82B4}"/>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7727523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indefinite"/>
                                        <p:tgtEl>
                                          <p:spTgt spid="8"/>
                                        </p:tgtEl>
                                        <p:attrNameLst>
                                          <p:attrName>fillcolor</p:attrName>
                                        </p:attrNameLst>
                                      </p:cBhvr>
                                      <p:to>
                                        <p:clrVal>
                                          <a:srgbClr val="2E8540"/>
                                        </p:clrVal>
                                      </p:to>
                                    </p:set>
                                    <p:set>
                                      <p:cBhvr>
                                        <p:cTn id="7" dur="indefinite"/>
                                        <p:tgtEl>
                                          <p:spTgt spid="8"/>
                                        </p:tgtEl>
                                        <p:attrNameLst>
                                          <p:attrName>fill.type</p:attrName>
                                        </p:attrNameLst>
                                      </p:cBhvr>
                                      <p:to>
                                        <p:strVal val="solid"/>
                                      </p:to>
                                    </p:set>
                                    <p:set>
                                      <p:cBhvr>
                                        <p:cTn id="8" dur="indefinite"/>
                                        <p:tgtEl>
                                          <p:spTgt spid="8"/>
                                        </p:tgtEl>
                                        <p:attrNameLst>
                                          <p:attrName>fill.on</p:attrName>
                                        </p:attrNameLst>
                                      </p:cBhvr>
                                      <p:to>
                                        <p:strVal val="true"/>
                                      </p:to>
                                    </p:set>
                                  </p:childTnLst>
                                </p:cTn>
                              </p:par>
                              <p:par>
                                <p:cTn id="9" presetID="1" presetClass="emph" presetSubtype="1" nodeType="withEffect">
                                  <p:stCondLst>
                                    <p:cond delay="0"/>
                                  </p:stCondLst>
                                  <p:childTnLst>
                                    <p:set>
                                      <p:cBhvr>
                                        <p:cTn id="10" dur="indefinite"/>
                                        <p:tgtEl>
                                          <p:spTgt spid="9"/>
                                        </p:tgtEl>
                                        <p:attrNameLst>
                                          <p:attrName>fillcolor</p:attrName>
                                        </p:attrNameLst>
                                      </p:cBhvr>
                                      <p:to>
                                        <p:clrVal>
                                          <a:schemeClr val="accent2"/>
                                        </p:clrVal>
                                      </p:to>
                                    </p:set>
                                    <p:set>
                                      <p:cBhvr>
                                        <p:cTn id="11" dur="indefinite"/>
                                        <p:tgtEl>
                                          <p:spTgt spid="9"/>
                                        </p:tgtEl>
                                        <p:attrNameLst>
                                          <p:attrName>fill.type</p:attrName>
                                        </p:attrNameLst>
                                      </p:cBhvr>
                                      <p:to>
                                        <p:strVal val="solid"/>
                                      </p:to>
                                    </p:set>
                                    <p:set>
                                      <p:cBhvr>
                                        <p:cTn id="12" dur="indefinite"/>
                                        <p:tgtEl>
                                          <p:spTgt spid="9"/>
                                        </p:tgtEl>
                                        <p:attrNameLst>
                                          <p:attrName>fill.on</p:attrName>
                                        </p:attrNameLst>
                                      </p:cBhvr>
                                      <p:to>
                                        <p:strVal val="true"/>
                                      </p:to>
                                    </p:set>
                                  </p:childTnLst>
                                </p:cTn>
                              </p:par>
                              <p:par>
                                <p:cTn id="13" presetID="1" presetClass="emph" presetSubtype="1" nodeType="withEffect">
                                  <p:stCondLst>
                                    <p:cond delay="0"/>
                                  </p:stCondLst>
                                  <p:childTnLst>
                                    <p:set>
                                      <p:cBhvr>
                                        <p:cTn id="14" dur="indefinite"/>
                                        <p:tgtEl>
                                          <p:spTgt spid="7"/>
                                        </p:tgtEl>
                                        <p:attrNameLst>
                                          <p:attrName>fillcolor</p:attrName>
                                        </p:attrNameLst>
                                      </p:cBhvr>
                                      <p:to>
                                        <p:clrVal>
                                          <a:schemeClr val="accent2"/>
                                        </p:clrVal>
                                      </p:to>
                                    </p:set>
                                    <p:set>
                                      <p:cBhvr>
                                        <p:cTn id="15" dur="indefinite"/>
                                        <p:tgtEl>
                                          <p:spTgt spid="7"/>
                                        </p:tgtEl>
                                        <p:attrNameLst>
                                          <p:attrName>fill.type</p:attrName>
                                        </p:attrNameLst>
                                      </p:cBhvr>
                                      <p:to>
                                        <p:strVal val="solid"/>
                                      </p:to>
                                    </p:set>
                                    <p:set>
                                      <p:cBhvr>
                                        <p:cTn id="16" dur="indefinite"/>
                                        <p:tgtEl>
                                          <p:spTgt spid="7"/>
                                        </p:tgtEl>
                                        <p:attrNameLst>
                                          <p:attrName>fill.on</p:attrName>
                                        </p:attrNameLst>
                                      </p:cBhvr>
                                      <p:to>
                                        <p:strVal val="true"/>
                                      </p:to>
                                    </p:set>
                                  </p:childTnLst>
                                </p:cTn>
                              </p:par>
                              <p:par>
                                <p:cTn id="17" presetID="1" presetClass="emph" presetSubtype="1" nodeType="withEffect">
                                  <p:stCondLst>
                                    <p:cond delay="0"/>
                                  </p:stCondLst>
                                  <p:childTnLst>
                                    <p:set>
                                      <p:cBhvr>
                                        <p:cTn id="18" dur="indefinite"/>
                                        <p:tgtEl>
                                          <p:spTgt spid="11"/>
                                        </p:tgtEl>
                                        <p:attrNameLst>
                                          <p:attrName>fillcolor</p:attrName>
                                        </p:attrNameLst>
                                      </p:cBhvr>
                                      <p:to>
                                        <p:clrVal>
                                          <a:srgbClr val="2E8540"/>
                                        </p:clrVal>
                                      </p:to>
                                    </p:set>
                                    <p:set>
                                      <p:cBhvr>
                                        <p:cTn id="19" dur="indefinite"/>
                                        <p:tgtEl>
                                          <p:spTgt spid="11"/>
                                        </p:tgtEl>
                                        <p:attrNameLst>
                                          <p:attrName>fill.type</p:attrName>
                                        </p:attrNameLst>
                                      </p:cBhvr>
                                      <p:to>
                                        <p:strVal val="solid"/>
                                      </p:to>
                                    </p:set>
                                    <p:set>
                                      <p:cBhvr>
                                        <p:cTn id="20" dur="indefinite"/>
                                        <p:tgtEl>
                                          <p:spTgt spid="11"/>
                                        </p:tgtEl>
                                        <p:attrNameLst>
                                          <p:attrName>fill.on</p:attrName>
                                        </p:attrNameLst>
                                      </p:cBhvr>
                                      <p:to>
                                        <p:strVal val="true"/>
                                      </p:to>
                                    </p:set>
                                  </p:childTnLst>
                                </p:cTn>
                              </p:par>
                              <p:par>
                                <p:cTn id="21" presetID="6" presetClass="emph" presetSubtype="0" autoRev="1" fill="hold" grpId="1" nodeType="withEffect">
                                  <p:stCondLst>
                                    <p:cond delay="0"/>
                                  </p:stCondLst>
                                  <p:childTnLst>
                                    <p:animScale>
                                      <p:cBhvr>
                                        <p:cTn id="22" dur="2000" fill="hold"/>
                                        <p:tgtEl>
                                          <p:spTgt spid="8"/>
                                        </p:tgtEl>
                                      </p:cBhvr>
                                      <p:by x="150000" y="150000"/>
                                    </p:animScale>
                                  </p:childTnLst>
                                </p:cTn>
                              </p:par>
                              <p:par>
                                <p:cTn id="23" presetID="6" presetClass="emph" presetSubtype="0" autoRev="1" fill="hold" grpId="1" nodeType="withEffect">
                                  <p:stCondLst>
                                    <p:cond delay="0"/>
                                  </p:stCondLst>
                                  <p:childTnLst>
                                    <p:animScale>
                                      <p:cBhvr>
                                        <p:cTn id="24" dur="2000" fill="hold"/>
                                        <p:tgtEl>
                                          <p:spTgt spid="11"/>
                                        </p:tgtEl>
                                      </p:cBhvr>
                                      <p:by x="150000" y="150000"/>
                                    </p:animScale>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1" presetClass="emph" presetSubtype="1" nodeType="clickEffect">
                                  <p:stCondLst>
                                    <p:cond delay="0"/>
                                  </p:stCondLst>
                                  <p:childTnLst>
                                    <p:set>
                                      <p:cBhvr>
                                        <p:cTn id="31" dur="indefinite"/>
                                        <p:tgtEl>
                                          <p:spTgt spid="7"/>
                                        </p:tgtEl>
                                        <p:attrNameLst>
                                          <p:attrName>fillcolor</p:attrName>
                                        </p:attrNameLst>
                                      </p:cBhvr>
                                      <p:to>
                                        <p:clrVal>
                                          <a:schemeClr val="accent2"/>
                                        </p:clrVal>
                                      </p:to>
                                    </p:set>
                                    <p:set>
                                      <p:cBhvr>
                                        <p:cTn id="32" dur="indefinite"/>
                                        <p:tgtEl>
                                          <p:spTgt spid="7"/>
                                        </p:tgtEl>
                                        <p:attrNameLst>
                                          <p:attrName>fill.type</p:attrName>
                                        </p:attrNameLst>
                                      </p:cBhvr>
                                      <p:to>
                                        <p:strVal val="solid"/>
                                      </p:to>
                                    </p:set>
                                    <p:set>
                                      <p:cBhvr>
                                        <p:cTn id="33" dur="indefinite"/>
                                        <p:tgtEl>
                                          <p:spTgt spid="7"/>
                                        </p:tgtEl>
                                        <p:attrNameLst>
                                          <p:attrName>fill.on</p:attrName>
                                        </p:attrNameLst>
                                      </p:cBhvr>
                                      <p:to>
                                        <p:strVal val="true"/>
                                      </p:to>
                                    </p:set>
                                  </p:childTnLst>
                                </p:cTn>
                              </p:par>
                              <p:par>
                                <p:cTn id="34" presetID="1" presetClass="emph" presetSubtype="1" nodeType="withEffect">
                                  <p:stCondLst>
                                    <p:cond delay="0"/>
                                  </p:stCondLst>
                                  <p:childTnLst>
                                    <p:set>
                                      <p:cBhvr>
                                        <p:cTn id="35" dur="indefinite"/>
                                        <p:tgtEl>
                                          <p:spTgt spid="8"/>
                                        </p:tgtEl>
                                        <p:attrNameLst>
                                          <p:attrName>fillcolor</p:attrName>
                                        </p:attrNameLst>
                                      </p:cBhvr>
                                      <p:to>
                                        <p:clrVal>
                                          <a:srgbClr val="2E8540"/>
                                        </p:clrVal>
                                      </p:to>
                                    </p:set>
                                    <p:set>
                                      <p:cBhvr>
                                        <p:cTn id="36" dur="indefinite"/>
                                        <p:tgtEl>
                                          <p:spTgt spid="8"/>
                                        </p:tgtEl>
                                        <p:attrNameLst>
                                          <p:attrName>fill.type</p:attrName>
                                        </p:attrNameLst>
                                      </p:cBhvr>
                                      <p:to>
                                        <p:strVal val="solid"/>
                                      </p:to>
                                    </p:set>
                                    <p:set>
                                      <p:cBhvr>
                                        <p:cTn id="37" dur="indefinite"/>
                                        <p:tgtEl>
                                          <p:spTgt spid="8"/>
                                        </p:tgtEl>
                                        <p:attrNameLst>
                                          <p:attrName>fill.on</p:attrName>
                                        </p:attrNameLst>
                                      </p:cBhvr>
                                      <p:to>
                                        <p:strVal val="true"/>
                                      </p:to>
                                    </p:set>
                                  </p:childTnLst>
                                </p:cTn>
                              </p:par>
                              <p:par>
                                <p:cTn id="38" presetID="1" presetClass="emph" presetSubtype="1" nodeType="withEffect">
                                  <p:stCondLst>
                                    <p:cond delay="0"/>
                                  </p:stCondLst>
                                  <p:childTnLst>
                                    <p:set>
                                      <p:cBhvr>
                                        <p:cTn id="39" dur="indefinite"/>
                                        <p:tgtEl>
                                          <p:spTgt spid="9"/>
                                        </p:tgtEl>
                                        <p:attrNameLst>
                                          <p:attrName>fillcolor</p:attrName>
                                        </p:attrNameLst>
                                      </p:cBhvr>
                                      <p:to>
                                        <p:clrVal>
                                          <a:schemeClr val="accent2"/>
                                        </p:clrVal>
                                      </p:to>
                                    </p:set>
                                    <p:set>
                                      <p:cBhvr>
                                        <p:cTn id="40" dur="indefinite"/>
                                        <p:tgtEl>
                                          <p:spTgt spid="9"/>
                                        </p:tgtEl>
                                        <p:attrNameLst>
                                          <p:attrName>fill.type</p:attrName>
                                        </p:attrNameLst>
                                      </p:cBhvr>
                                      <p:to>
                                        <p:strVal val="solid"/>
                                      </p:to>
                                    </p:set>
                                    <p:set>
                                      <p:cBhvr>
                                        <p:cTn id="41" dur="indefinite"/>
                                        <p:tgtEl>
                                          <p:spTgt spid="9"/>
                                        </p:tgtEl>
                                        <p:attrNameLst>
                                          <p:attrName>fill.on</p:attrName>
                                        </p:attrNameLst>
                                      </p:cBhvr>
                                      <p:to>
                                        <p:strVal val="true"/>
                                      </p:to>
                                    </p:set>
                                  </p:childTnLst>
                                </p:cTn>
                              </p:par>
                              <p:par>
                                <p:cTn id="42" presetID="1" presetClass="emph" presetSubtype="1" nodeType="withEffect">
                                  <p:stCondLst>
                                    <p:cond delay="0"/>
                                  </p:stCondLst>
                                  <p:childTnLst>
                                    <p:set>
                                      <p:cBhvr>
                                        <p:cTn id="43" dur="indefinite"/>
                                        <p:tgtEl>
                                          <p:spTgt spid="11"/>
                                        </p:tgtEl>
                                        <p:attrNameLst>
                                          <p:attrName>fillcolor</p:attrName>
                                        </p:attrNameLst>
                                      </p:cBhvr>
                                      <p:to>
                                        <p:clrVal>
                                          <a:srgbClr val="2E8540"/>
                                        </p:clrVal>
                                      </p:to>
                                    </p:set>
                                    <p:set>
                                      <p:cBhvr>
                                        <p:cTn id="44" dur="indefinite"/>
                                        <p:tgtEl>
                                          <p:spTgt spid="11"/>
                                        </p:tgtEl>
                                        <p:attrNameLst>
                                          <p:attrName>fill.type</p:attrName>
                                        </p:attrNameLst>
                                      </p:cBhvr>
                                      <p:to>
                                        <p:strVal val="solid"/>
                                      </p:to>
                                    </p:set>
                                    <p:set>
                                      <p:cBhvr>
                                        <p:cTn id="45" dur="indefinite"/>
                                        <p:tgtEl>
                                          <p:spTgt spid="11"/>
                                        </p:tgtEl>
                                        <p:attrNameLst>
                                          <p:attrName>fill.on</p:attrName>
                                        </p:attrNameLst>
                                      </p:cBhvr>
                                      <p:to>
                                        <p:strVal val="true"/>
                                      </p:to>
                                    </p:set>
                                  </p:childTnLst>
                                </p:cTn>
                              </p:par>
                              <p:par>
                                <p:cTn id="46" presetID="6" presetClass="emph" presetSubtype="0" autoRev="1" fill="hold" grpId="2" nodeType="withEffect">
                                  <p:stCondLst>
                                    <p:cond delay="0"/>
                                  </p:stCondLst>
                                  <p:childTnLst>
                                    <p:animScale>
                                      <p:cBhvr>
                                        <p:cTn id="47" dur="2000" fill="hold"/>
                                        <p:tgtEl>
                                          <p:spTgt spid="8"/>
                                        </p:tgtEl>
                                      </p:cBhvr>
                                      <p:by x="150000" y="150000"/>
                                    </p:animScale>
                                  </p:childTnLst>
                                </p:cTn>
                              </p:par>
                              <p:par>
                                <p:cTn id="48" presetID="6" presetClass="emph" presetSubtype="0" autoRev="1" fill="hold" grpId="2" nodeType="withEffect">
                                  <p:stCondLst>
                                    <p:cond delay="0"/>
                                  </p:stCondLst>
                                  <p:childTnLst>
                                    <p:animScale>
                                      <p:cBhvr>
                                        <p:cTn id="49" dur="2000" fill="hold"/>
                                        <p:tgtEl>
                                          <p:spTgt spid="11"/>
                                        </p:tgtEl>
                                      </p:cBhvr>
                                      <p:by x="150000" y="150000"/>
                                    </p:animScale>
                                  </p:childTnLst>
                                </p:cTn>
                              </p:par>
                              <p:par>
                                <p:cTn id="50" presetID="1" presetClass="entr" presetSubtype="0" fill="hold" grpId="1" nodeType="with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9"/>
                    </p:tgtEl>
                  </p:cond>
                </p:stCondLst>
                <p:endSync evt="end" delay="0">
                  <p:rtn val="all"/>
                </p:endSync>
                <p:childTnLst>
                  <p:par>
                    <p:cTn id="53" fill="hold">
                      <p:stCondLst>
                        <p:cond delay="0"/>
                      </p:stCondLst>
                      <p:childTnLst>
                        <p:par>
                          <p:cTn id="54" fill="hold">
                            <p:stCondLst>
                              <p:cond delay="0"/>
                            </p:stCondLst>
                            <p:childTnLst>
                              <p:par>
                                <p:cTn id="55" presetID="1" presetClass="emph" presetSubtype="1" nodeType="withEffect">
                                  <p:stCondLst>
                                    <p:cond delay="0"/>
                                  </p:stCondLst>
                                  <p:childTnLst>
                                    <p:set>
                                      <p:cBhvr>
                                        <p:cTn id="56" dur="indefinite"/>
                                        <p:tgtEl>
                                          <p:spTgt spid="8"/>
                                        </p:tgtEl>
                                        <p:attrNameLst>
                                          <p:attrName>fillcolor</p:attrName>
                                        </p:attrNameLst>
                                      </p:cBhvr>
                                      <p:to>
                                        <p:clrVal>
                                          <a:srgbClr val="2E8540"/>
                                        </p:clrVal>
                                      </p:to>
                                    </p:set>
                                    <p:set>
                                      <p:cBhvr>
                                        <p:cTn id="57" dur="indefinite"/>
                                        <p:tgtEl>
                                          <p:spTgt spid="8"/>
                                        </p:tgtEl>
                                        <p:attrNameLst>
                                          <p:attrName>fill.type</p:attrName>
                                        </p:attrNameLst>
                                      </p:cBhvr>
                                      <p:to>
                                        <p:strVal val="solid"/>
                                      </p:to>
                                    </p:set>
                                    <p:set>
                                      <p:cBhvr>
                                        <p:cTn id="58" dur="indefinite"/>
                                        <p:tgtEl>
                                          <p:spTgt spid="8"/>
                                        </p:tgtEl>
                                        <p:attrNameLst>
                                          <p:attrName>fill.on</p:attrName>
                                        </p:attrNameLst>
                                      </p:cBhvr>
                                      <p:to>
                                        <p:strVal val="true"/>
                                      </p:to>
                                    </p:set>
                                  </p:childTnLst>
                                </p:cTn>
                              </p:par>
                              <p:par>
                                <p:cTn id="59" presetID="1" presetClass="emph" presetSubtype="1" nodeType="withEffect">
                                  <p:stCondLst>
                                    <p:cond delay="0"/>
                                  </p:stCondLst>
                                  <p:childTnLst>
                                    <p:set>
                                      <p:cBhvr>
                                        <p:cTn id="60" dur="indefinite"/>
                                        <p:tgtEl>
                                          <p:spTgt spid="9"/>
                                        </p:tgtEl>
                                        <p:attrNameLst>
                                          <p:attrName>fillcolor</p:attrName>
                                        </p:attrNameLst>
                                      </p:cBhvr>
                                      <p:to>
                                        <p:clrVal>
                                          <a:schemeClr val="accent2"/>
                                        </p:clrVal>
                                      </p:to>
                                    </p:set>
                                    <p:set>
                                      <p:cBhvr>
                                        <p:cTn id="61" dur="indefinite"/>
                                        <p:tgtEl>
                                          <p:spTgt spid="9"/>
                                        </p:tgtEl>
                                        <p:attrNameLst>
                                          <p:attrName>fill.type</p:attrName>
                                        </p:attrNameLst>
                                      </p:cBhvr>
                                      <p:to>
                                        <p:strVal val="solid"/>
                                      </p:to>
                                    </p:set>
                                    <p:set>
                                      <p:cBhvr>
                                        <p:cTn id="62" dur="indefinite"/>
                                        <p:tgtEl>
                                          <p:spTgt spid="9"/>
                                        </p:tgtEl>
                                        <p:attrNameLst>
                                          <p:attrName>fill.on</p:attrName>
                                        </p:attrNameLst>
                                      </p:cBhvr>
                                      <p:to>
                                        <p:strVal val="true"/>
                                      </p:to>
                                    </p:set>
                                  </p:childTnLst>
                                </p:cTn>
                              </p:par>
                              <p:par>
                                <p:cTn id="63" presetID="1" presetClass="emph" presetSubtype="1" nodeType="withEffect">
                                  <p:stCondLst>
                                    <p:cond delay="0"/>
                                  </p:stCondLst>
                                  <p:childTnLst>
                                    <p:set>
                                      <p:cBhvr>
                                        <p:cTn id="64" dur="indefinite"/>
                                        <p:tgtEl>
                                          <p:spTgt spid="11"/>
                                        </p:tgtEl>
                                        <p:attrNameLst>
                                          <p:attrName>fillcolor</p:attrName>
                                        </p:attrNameLst>
                                      </p:cBhvr>
                                      <p:to>
                                        <p:clrVal>
                                          <a:srgbClr val="2E8540"/>
                                        </p:clrVal>
                                      </p:to>
                                    </p:set>
                                    <p:set>
                                      <p:cBhvr>
                                        <p:cTn id="65" dur="indefinite"/>
                                        <p:tgtEl>
                                          <p:spTgt spid="11"/>
                                        </p:tgtEl>
                                        <p:attrNameLst>
                                          <p:attrName>fill.type</p:attrName>
                                        </p:attrNameLst>
                                      </p:cBhvr>
                                      <p:to>
                                        <p:strVal val="solid"/>
                                      </p:to>
                                    </p:set>
                                    <p:set>
                                      <p:cBhvr>
                                        <p:cTn id="66" dur="indefinite"/>
                                        <p:tgtEl>
                                          <p:spTgt spid="11"/>
                                        </p:tgtEl>
                                        <p:attrNameLst>
                                          <p:attrName>fill.on</p:attrName>
                                        </p:attrNameLst>
                                      </p:cBhvr>
                                      <p:to>
                                        <p:strVal val="true"/>
                                      </p:to>
                                    </p:set>
                                  </p:childTnLst>
                                </p:cTn>
                              </p:par>
                              <p:par>
                                <p:cTn id="67" presetID="1" presetClass="emph" presetSubtype="1" nodeType="withEffect">
                                  <p:stCondLst>
                                    <p:cond delay="0"/>
                                  </p:stCondLst>
                                  <p:childTnLst>
                                    <p:set>
                                      <p:cBhvr>
                                        <p:cTn id="68" dur="indefinite"/>
                                        <p:tgtEl>
                                          <p:spTgt spid="7"/>
                                        </p:tgtEl>
                                        <p:attrNameLst>
                                          <p:attrName>fillcolor</p:attrName>
                                        </p:attrNameLst>
                                      </p:cBhvr>
                                      <p:to>
                                        <p:clrVal>
                                          <a:schemeClr val="accent2"/>
                                        </p:clrVal>
                                      </p:to>
                                    </p:set>
                                    <p:set>
                                      <p:cBhvr>
                                        <p:cTn id="69" dur="indefinite"/>
                                        <p:tgtEl>
                                          <p:spTgt spid="7"/>
                                        </p:tgtEl>
                                        <p:attrNameLst>
                                          <p:attrName>fill.type</p:attrName>
                                        </p:attrNameLst>
                                      </p:cBhvr>
                                      <p:to>
                                        <p:strVal val="solid"/>
                                      </p:to>
                                    </p:set>
                                    <p:set>
                                      <p:cBhvr>
                                        <p:cTn id="70" dur="indefinite"/>
                                        <p:tgtEl>
                                          <p:spTgt spid="7"/>
                                        </p:tgtEl>
                                        <p:attrNameLst>
                                          <p:attrName>fill.on</p:attrName>
                                        </p:attrNameLst>
                                      </p:cBhvr>
                                      <p:to>
                                        <p:strVal val="true"/>
                                      </p:to>
                                    </p:set>
                                  </p:childTnLst>
                                </p:cTn>
                              </p:par>
                              <p:par>
                                <p:cTn id="71" presetID="6" presetClass="emph" presetSubtype="0" autoRev="1" fill="hold" grpId="0" nodeType="withEffect">
                                  <p:stCondLst>
                                    <p:cond delay="0"/>
                                  </p:stCondLst>
                                  <p:childTnLst>
                                    <p:animScale>
                                      <p:cBhvr>
                                        <p:cTn id="72" dur="2000" fill="hold"/>
                                        <p:tgtEl>
                                          <p:spTgt spid="8"/>
                                        </p:tgtEl>
                                      </p:cBhvr>
                                      <p:by x="150000" y="150000"/>
                                    </p:animScale>
                                  </p:childTnLst>
                                </p:cTn>
                              </p:par>
                              <p:par>
                                <p:cTn id="73" presetID="6" presetClass="emph" presetSubtype="0" autoRev="1" fill="hold" grpId="3" nodeType="withEffect">
                                  <p:stCondLst>
                                    <p:cond delay="0"/>
                                  </p:stCondLst>
                                  <p:childTnLst>
                                    <p:animScale>
                                      <p:cBhvr>
                                        <p:cTn id="74" dur="2000" fill="hold"/>
                                        <p:tgtEl>
                                          <p:spTgt spid="11"/>
                                        </p:tgtEl>
                                      </p:cBhvr>
                                      <p:by x="150000" y="150000"/>
                                    </p:animScale>
                                  </p:childTnLst>
                                </p:cTn>
                              </p:par>
                              <p:par>
                                <p:cTn id="75" presetID="1" presetClass="entr" presetSubtype="0" fill="hold" grpId="2"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1"/>
                    </p:tgtEl>
                  </p:cond>
                </p:stCondLst>
                <p:endSync evt="end" delay="0">
                  <p:rtn val="all"/>
                </p:endSync>
                <p:childTnLst>
                  <p:par>
                    <p:cTn id="78" fill="hold">
                      <p:stCondLst>
                        <p:cond delay="0"/>
                      </p:stCondLst>
                      <p:childTnLst>
                        <p:par>
                          <p:cTn id="79" fill="hold">
                            <p:stCondLst>
                              <p:cond delay="0"/>
                            </p:stCondLst>
                            <p:childTnLst>
                              <p:par>
                                <p:cTn id="80" presetID="1" presetClass="emph" presetSubtype="1" nodeType="withEffect">
                                  <p:stCondLst>
                                    <p:cond delay="0"/>
                                  </p:stCondLst>
                                  <p:childTnLst>
                                    <p:set>
                                      <p:cBhvr>
                                        <p:cTn id="81" dur="indefinite"/>
                                        <p:tgtEl>
                                          <p:spTgt spid="11"/>
                                        </p:tgtEl>
                                        <p:attrNameLst>
                                          <p:attrName>fillcolor</p:attrName>
                                        </p:attrNameLst>
                                      </p:cBhvr>
                                      <p:to>
                                        <p:clrVal>
                                          <a:srgbClr val="2E8540"/>
                                        </p:clrVal>
                                      </p:to>
                                    </p:set>
                                    <p:set>
                                      <p:cBhvr>
                                        <p:cTn id="82" dur="indefinite"/>
                                        <p:tgtEl>
                                          <p:spTgt spid="11"/>
                                        </p:tgtEl>
                                        <p:attrNameLst>
                                          <p:attrName>fill.type</p:attrName>
                                        </p:attrNameLst>
                                      </p:cBhvr>
                                      <p:to>
                                        <p:strVal val="solid"/>
                                      </p:to>
                                    </p:set>
                                    <p:set>
                                      <p:cBhvr>
                                        <p:cTn id="83" dur="indefinite"/>
                                        <p:tgtEl>
                                          <p:spTgt spid="11"/>
                                        </p:tgtEl>
                                        <p:attrNameLst>
                                          <p:attrName>fill.on</p:attrName>
                                        </p:attrNameLst>
                                      </p:cBhvr>
                                      <p:to>
                                        <p:strVal val="true"/>
                                      </p:to>
                                    </p:set>
                                  </p:childTnLst>
                                </p:cTn>
                              </p:par>
                              <p:par>
                                <p:cTn id="84" presetID="1" presetClass="emph" presetSubtype="1" nodeType="withEffect">
                                  <p:stCondLst>
                                    <p:cond delay="0"/>
                                  </p:stCondLst>
                                  <p:childTnLst>
                                    <p:set>
                                      <p:cBhvr>
                                        <p:cTn id="85" dur="indefinite"/>
                                        <p:tgtEl>
                                          <p:spTgt spid="7"/>
                                        </p:tgtEl>
                                        <p:attrNameLst>
                                          <p:attrName>fillcolor</p:attrName>
                                        </p:attrNameLst>
                                      </p:cBhvr>
                                      <p:to>
                                        <p:clrVal>
                                          <a:schemeClr val="accent2"/>
                                        </p:clrVal>
                                      </p:to>
                                    </p:set>
                                    <p:set>
                                      <p:cBhvr>
                                        <p:cTn id="86" dur="indefinite"/>
                                        <p:tgtEl>
                                          <p:spTgt spid="7"/>
                                        </p:tgtEl>
                                        <p:attrNameLst>
                                          <p:attrName>fill.type</p:attrName>
                                        </p:attrNameLst>
                                      </p:cBhvr>
                                      <p:to>
                                        <p:strVal val="solid"/>
                                      </p:to>
                                    </p:set>
                                    <p:set>
                                      <p:cBhvr>
                                        <p:cTn id="87" dur="indefinite"/>
                                        <p:tgtEl>
                                          <p:spTgt spid="7"/>
                                        </p:tgtEl>
                                        <p:attrNameLst>
                                          <p:attrName>fill.on</p:attrName>
                                        </p:attrNameLst>
                                      </p:cBhvr>
                                      <p:to>
                                        <p:strVal val="true"/>
                                      </p:to>
                                    </p:set>
                                  </p:childTnLst>
                                </p:cTn>
                              </p:par>
                              <p:par>
                                <p:cTn id="88" presetID="1" presetClass="emph" presetSubtype="1" nodeType="withEffect">
                                  <p:stCondLst>
                                    <p:cond delay="0"/>
                                  </p:stCondLst>
                                  <p:childTnLst>
                                    <p:set>
                                      <p:cBhvr>
                                        <p:cTn id="89" dur="indefinite"/>
                                        <p:tgtEl>
                                          <p:spTgt spid="11"/>
                                        </p:tgtEl>
                                        <p:attrNameLst>
                                          <p:attrName>fillcolor</p:attrName>
                                        </p:attrNameLst>
                                      </p:cBhvr>
                                      <p:to>
                                        <p:clrVal>
                                          <a:srgbClr val="2E8540"/>
                                        </p:clrVal>
                                      </p:to>
                                    </p:set>
                                    <p:set>
                                      <p:cBhvr>
                                        <p:cTn id="90" dur="indefinite"/>
                                        <p:tgtEl>
                                          <p:spTgt spid="11"/>
                                        </p:tgtEl>
                                        <p:attrNameLst>
                                          <p:attrName>fill.type</p:attrName>
                                        </p:attrNameLst>
                                      </p:cBhvr>
                                      <p:to>
                                        <p:strVal val="solid"/>
                                      </p:to>
                                    </p:set>
                                    <p:set>
                                      <p:cBhvr>
                                        <p:cTn id="91" dur="indefinite"/>
                                        <p:tgtEl>
                                          <p:spTgt spid="11"/>
                                        </p:tgtEl>
                                        <p:attrNameLst>
                                          <p:attrName>fill.on</p:attrName>
                                        </p:attrNameLst>
                                      </p:cBhvr>
                                      <p:to>
                                        <p:strVal val="true"/>
                                      </p:to>
                                    </p:set>
                                  </p:childTnLst>
                                </p:cTn>
                              </p:par>
                              <p:par>
                                <p:cTn id="92" presetID="1" presetClass="emph" presetSubtype="1" nodeType="withEffect">
                                  <p:stCondLst>
                                    <p:cond delay="0"/>
                                  </p:stCondLst>
                                  <p:childTnLst>
                                    <p:set>
                                      <p:cBhvr>
                                        <p:cTn id="93" dur="indefinite"/>
                                        <p:tgtEl>
                                          <p:spTgt spid="8"/>
                                        </p:tgtEl>
                                        <p:attrNameLst>
                                          <p:attrName>fillcolor</p:attrName>
                                        </p:attrNameLst>
                                      </p:cBhvr>
                                      <p:to>
                                        <p:clrVal>
                                          <a:srgbClr val="2E8540"/>
                                        </p:clrVal>
                                      </p:to>
                                    </p:set>
                                    <p:set>
                                      <p:cBhvr>
                                        <p:cTn id="94" dur="indefinite"/>
                                        <p:tgtEl>
                                          <p:spTgt spid="8"/>
                                        </p:tgtEl>
                                        <p:attrNameLst>
                                          <p:attrName>fill.type</p:attrName>
                                        </p:attrNameLst>
                                      </p:cBhvr>
                                      <p:to>
                                        <p:strVal val="solid"/>
                                      </p:to>
                                    </p:set>
                                    <p:set>
                                      <p:cBhvr>
                                        <p:cTn id="95" dur="indefinite"/>
                                        <p:tgtEl>
                                          <p:spTgt spid="8"/>
                                        </p:tgtEl>
                                        <p:attrNameLst>
                                          <p:attrName>fill.on</p:attrName>
                                        </p:attrNameLst>
                                      </p:cBhvr>
                                      <p:to>
                                        <p:strVal val="true"/>
                                      </p:to>
                                    </p:set>
                                  </p:childTnLst>
                                </p:cTn>
                              </p:par>
                              <p:par>
                                <p:cTn id="96" presetID="1" presetClass="emph" presetSubtype="1" nodeType="withEffect">
                                  <p:stCondLst>
                                    <p:cond delay="0"/>
                                  </p:stCondLst>
                                  <p:childTnLst>
                                    <p:set>
                                      <p:cBhvr>
                                        <p:cTn id="97" dur="indefinite"/>
                                        <p:tgtEl>
                                          <p:spTgt spid="9"/>
                                        </p:tgtEl>
                                        <p:attrNameLst>
                                          <p:attrName>fillcolor</p:attrName>
                                        </p:attrNameLst>
                                      </p:cBhvr>
                                      <p:to>
                                        <p:clrVal>
                                          <a:schemeClr val="accent2"/>
                                        </p:clrVal>
                                      </p:to>
                                    </p:set>
                                    <p:set>
                                      <p:cBhvr>
                                        <p:cTn id="98" dur="indefinite"/>
                                        <p:tgtEl>
                                          <p:spTgt spid="9"/>
                                        </p:tgtEl>
                                        <p:attrNameLst>
                                          <p:attrName>fill.type</p:attrName>
                                        </p:attrNameLst>
                                      </p:cBhvr>
                                      <p:to>
                                        <p:strVal val="solid"/>
                                      </p:to>
                                    </p:set>
                                    <p:set>
                                      <p:cBhvr>
                                        <p:cTn id="99" dur="indefinite"/>
                                        <p:tgtEl>
                                          <p:spTgt spid="9"/>
                                        </p:tgtEl>
                                        <p:attrNameLst>
                                          <p:attrName>fill.on</p:attrName>
                                        </p:attrNameLst>
                                      </p:cBhvr>
                                      <p:to>
                                        <p:strVal val="true"/>
                                      </p:to>
                                    </p:set>
                                  </p:childTnLst>
                                </p:cTn>
                              </p:par>
                              <p:par>
                                <p:cTn id="100" presetID="6" presetClass="emph" presetSubtype="0" autoRev="1" fill="hold" grpId="0" nodeType="withEffect">
                                  <p:stCondLst>
                                    <p:cond delay="0"/>
                                  </p:stCondLst>
                                  <p:childTnLst>
                                    <p:animScale>
                                      <p:cBhvr>
                                        <p:cTn id="101" dur="2000" fill="hold"/>
                                        <p:tgtEl>
                                          <p:spTgt spid="11"/>
                                        </p:tgtEl>
                                      </p:cBhvr>
                                      <p:by x="150000" y="150000"/>
                                    </p:animScale>
                                  </p:childTnLst>
                                </p:cTn>
                              </p:par>
                              <p:par>
                                <p:cTn id="102" presetID="6" presetClass="emph" presetSubtype="0" autoRev="1" fill="hold" grpId="3" nodeType="withEffect">
                                  <p:stCondLst>
                                    <p:cond delay="0"/>
                                  </p:stCondLst>
                                  <p:childTnLst>
                                    <p:animScale>
                                      <p:cBhvr>
                                        <p:cTn id="103" dur="2000" fill="hold"/>
                                        <p:tgtEl>
                                          <p:spTgt spid="8"/>
                                        </p:tgtEl>
                                      </p:cBhvr>
                                      <p:by x="150000" y="150000"/>
                                    </p:animScale>
                                  </p:childTnLst>
                                </p:cTn>
                              </p:par>
                              <p:par>
                                <p:cTn id="104" presetID="1" presetClass="entr" presetSubtype="0" fill="hold" grpId="3" nodeType="withEffect">
                                  <p:stCondLst>
                                    <p:cond delay="0"/>
                                  </p:stCondLst>
                                  <p:childTnLst>
                                    <p:set>
                                      <p:cBhvr>
                                        <p:cTn id="105"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11" grpId="0" animBg="1"/>
      <p:bldP spid="11" grpId="1" animBg="1"/>
      <p:bldP spid="11" grpId="2" animBg="1"/>
      <p:bldP spid="11" grpId="3" animBg="1"/>
      <p:bldP spid="8" grpId="0" animBg="1"/>
      <p:bldP spid="8" grpId="1" animBg="1"/>
      <p:bldP spid="8" grpId="2" animBg="1"/>
      <p:bldP spid="8" grpId="3" animBg="1"/>
      <p:bldP spid="4" grpId="0" animBg="1"/>
      <p:bldP spid="4" grpId="1" animBg="1"/>
      <p:bldP spid="4" grpId="2" animBg="1"/>
      <p:bldP spid="4" grpId="3"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00B9C-2E32-0177-6316-9FE592230BF5}"/>
              </a:ext>
            </a:extLst>
          </p:cNvPr>
          <p:cNvSpPr>
            <a:spLocks noGrp="1"/>
          </p:cNvSpPr>
          <p:nvPr>
            <p:ph type="title"/>
          </p:nvPr>
        </p:nvSpPr>
        <p:spPr/>
        <p:txBody>
          <a:bodyPr/>
          <a:lstStyle/>
          <a:p>
            <a:r>
              <a:rPr lang="en-US" dirty="0" err="1">
                <a:latin typeface="Tahoma" panose="020B0604030504040204" pitchFamily="34" charset="0"/>
                <a:ea typeface="Tahoma" panose="020B0604030504040204" pitchFamily="34" charset="0"/>
                <a:cs typeface="Tahoma" panose="020B0604030504040204" pitchFamily="34" charset="0"/>
              </a:rPr>
              <a:t>Những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giấy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tờ</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a:t>
            </a:r>
            <a:r>
              <a:rPr lang="en-US" dirty="0">
                <a:latin typeface="Tahoma" panose="020B0604030504040204" pitchFamily="34" charset="0"/>
                <a:ea typeface="Tahoma" panose="020B0604030504040204" pitchFamily="34" charset="0"/>
                <a:cs typeface="Tahoma" panose="020B0604030504040204" pitchFamily="34" charset="0"/>
              </a:rPr>
              <a:t> tin </a:t>
            </a:r>
            <a:r>
              <a:rPr lang="en-US" dirty="0" err="1">
                <a:latin typeface="Tahoma" panose="020B0604030504040204" pitchFamily="34" charset="0"/>
                <a:ea typeface="Tahoma" panose="020B0604030504040204" pitchFamily="34" charset="0"/>
                <a:cs typeface="Tahoma" panose="020B0604030504040204" pitchFamily="34" charset="0"/>
              </a:rPr>
              <a:t>tức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gì</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quý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vị</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cần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phải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chuẩn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bị</a:t>
            </a:r>
            <a:r>
              <a:rPr lang="vi" dirty="0">
                <a:latin typeface="Tahoma" panose="020B0604030504040204" pitchFamily="34" charset="0"/>
                <a:ea typeface="Tahoma" panose="020B0604030504040204" pitchFamily="34" charset="0"/>
                <a:cs typeface="Tahoma" panose="020B0604030504040204" pitchFamily="34" charset="0"/>
              </a:rPr>
              <a:t>?</a:t>
            </a:r>
          </a:p>
        </p:txBody>
      </p:sp>
      <p:sp>
        <p:nvSpPr>
          <p:cNvPr id="3" name="Content Placeholder 5">
            <a:extLst>
              <a:ext uri="{FF2B5EF4-FFF2-40B4-BE49-F238E27FC236}">
                <a16:creationId xmlns:a16="http://schemas.microsoft.com/office/drawing/2014/main" id="{826F69A4-85C5-3E9D-2F53-DF913C4BCE93}"/>
              </a:ext>
            </a:extLst>
          </p:cNvPr>
          <p:cNvSpPr txBox="1">
            <a:spLocks/>
          </p:cNvSpPr>
          <p:nvPr/>
        </p:nvSpPr>
        <p:spPr>
          <a:xfrm>
            <a:off x="469391" y="2178963"/>
            <a:ext cx="3864483" cy="4298629"/>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None/>
              <a:tabLst/>
              <a:defRPr/>
            </a:pPr>
            <a:r>
              <a:rPr kumimoji="0" lang="vi-VN" sz="1500" b="1"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Đầu tư mạo hiểm và đầu tư thiên thần</a:t>
            </a:r>
            <a:r>
              <a:rPr kumimoji="0" lang="vi" sz="1500" b="1"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a:t>
            </a: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3"/>
              </a:rPr>
              <a:t>M</a:t>
            </a:r>
            <a:r>
              <a:rPr kumimoji="0" lang="vi-VN"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3"/>
              </a:rPr>
              <a:t>ột bản tường trình về dự án của mình</a:t>
            </a:r>
            <a:endPar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G</a:t>
            </a:r>
            <a:r>
              <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iai đoạn công ty</a:t>
            </a: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vi-VN"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Số tiền và xử dụng kinh phí, tài trợ trước</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Định</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giá</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vi-VN"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Người đứng đầu hướng dẫn &amp; kinh nghiệm trong ngành công nghiệp</a:t>
            </a:r>
            <a:endParaRPr kumimoji="0" lang="fr-FR"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vi-VN"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Viễn cảnh cho tương lai (mua lại, IPO, v.v.)</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vi-VN"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4"/>
              </a:rPr>
              <a:t>Phân tích thị trường, căn cứ vào khách hàng và ngành công nghiệp</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4"/>
            </a:endParaRPr>
          </a:p>
          <a:p>
            <a:pPr marL="810000" marR="0" lvl="2"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Sự</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lôi</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kéo</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khách</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hàng</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lợi</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tức</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10000" marR="0" lvl="2"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vi-VN"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Sự công nhận trên thị trường</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5">
            <a:extLst>
              <a:ext uri="{FF2B5EF4-FFF2-40B4-BE49-F238E27FC236}">
                <a16:creationId xmlns:a16="http://schemas.microsoft.com/office/drawing/2014/main" id="{58399ED6-C28A-AB79-F1B4-77C2B3095313}"/>
              </a:ext>
            </a:extLst>
          </p:cNvPr>
          <p:cNvSpPr txBox="1">
            <a:spLocks/>
          </p:cNvSpPr>
          <p:nvPr/>
        </p:nvSpPr>
        <p:spPr>
          <a:xfrm>
            <a:off x="4259580" y="2178963"/>
            <a:ext cx="3672840" cy="3850361"/>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None/>
              <a:tabLst/>
              <a:defRPr/>
            </a:pPr>
            <a:r>
              <a:rPr kumimoji="0" lang="vi" sz="1600" b="1"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Gọi vốn cộng đồng:</a:t>
            </a: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vi-VN"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Hồ sơ công ty và trương mục ngân hàng</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vi-VN"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Số tiền và sử dụng tiền, tài trợ trước</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vi-VN"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Những kỹ thuật quảng cáo thị trường</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10000" marR="0" lvl="2"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vi-VN"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Trang điện tử và phương tiện truyền thông xã hội</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tài</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chánh</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vi-VN"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Người đứng đầu hướng dẫn và kinh nghiệm trong ngành công nghiệp</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Sự</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lôi</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kéo</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khách</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hàng</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lợi</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tức</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5"/>
              </a:rPr>
              <a:t>S</a:t>
            </a:r>
            <a:r>
              <a:rPr kumimoji="0" lang="vi-VN"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5"/>
              </a:rPr>
              <a:t>EC Mẫu đơn </a:t>
            </a:r>
            <a:r>
              <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5"/>
              </a:rPr>
              <a:t>C </a:t>
            </a:r>
            <a:r>
              <a:rPr kumimoji="0" lang="vi-VN"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(đối với vốn sở hữu chủ và góp vốn từ các nơi)</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Content Placeholder 5">
            <a:extLst>
              <a:ext uri="{FF2B5EF4-FFF2-40B4-BE49-F238E27FC236}">
                <a16:creationId xmlns:a16="http://schemas.microsoft.com/office/drawing/2014/main" id="{D619793D-F89A-C8E6-B7A4-4F8A9BABBA83}"/>
              </a:ext>
            </a:extLst>
          </p:cNvPr>
          <p:cNvSpPr txBox="1">
            <a:spLocks/>
          </p:cNvSpPr>
          <p:nvPr/>
        </p:nvSpPr>
        <p:spPr>
          <a:xfrm>
            <a:off x="8049768" y="2178963"/>
            <a:ext cx="3672840" cy="4021811"/>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None/>
              <a:tabLst/>
              <a:defRPr/>
            </a:pPr>
            <a:r>
              <a:rPr kumimoji="0" lang="vi-VN" sz="1500" b="1"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Những khoản cho mượn</a:t>
            </a:r>
            <a:r>
              <a:rPr kumimoji="0" lang="vi" sz="1500" b="1"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1400" b="1"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6"/>
              </a:rPr>
              <a:t>Kế hoạch kinh doanh</a:t>
            </a:r>
            <a:endPar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vi-VN"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Số tiền và sử dụng chi phí, tài trợ trước</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Lý</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lịch</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tín</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dụng</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cá</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nhân</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kinh</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doanh</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tài</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chánh</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10000" marR="0" lvl="2"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7"/>
              </a:rPr>
              <a:t>b</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7"/>
              </a:rPr>
              <a:t>ảng</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7"/>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7"/>
              </a:rPr>
              <a:t>đối</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7"/>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7"/>
              </a:rPr>
              <a:t>chiếu</a:t>
            </a:r>
            <a:r>
              <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8"/>
              </a:rPr>
              <a:t>lời</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8"/>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8"/>
              </a:rPr>
              <a:t>và</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8"/>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8"/>
              </a:rPr>
              <a:t>lỗ</a:t>
            </a:r>
            <a:r>
              <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8"/>
              </a:rPr>
              <a:t> </a:t>
            </a:r>
            <a:r>
              <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(P&amp;L),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9"/>
              </a:rPr>
              <a:t>tiền</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9"/>
              </a:rPr>
              <a:t> di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9"/>
              </a:rPr>
              <a:t>chuyển</a:t>
            </a:r>
            <a:r>
              <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bản tường trình ngân hàng, tờ khai thuế lợi tức cá nhân</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tài</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sản</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thế</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chấp</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hoặc</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tài</a:t>
            </a:r>
            <a:r>
              <a:rPr kumimoji="0" lang="en-US"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sản</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40000" marR="0" lvl="1" indent="-216000" algn="l" defTabSz="457200" rtl="0" eaLnBrk="1" fontAlgn="auto" latinLnBrk="0" hangingPunct="1">
              <a:lnSpc>
                <a:spcPct val="90000"/>
              </a:lnSpc>
              <a:spcBef>
                <a:spcPct val="20000"/>
              </a:spcBef>
              <a:spcAft>
                <a:spcPts val="600"/>
              </a:spcAft>
              <a:buClr>
                <a:srgbClr val="4A66AC"/>
              </a:buClr>
              <a:buSzPct val="92000"/>
              <a:buFont typeface="Wingdings 2" panose="05020102010507070707" pitchFamily="18" charset="2"/>
              <a:buChar char=""/>
              <a:tabLst/>
              <a:defRPr/>
            </a:pPr>
            <a:r>
              <a:rPr kumimoji="0" lang="vi-VN"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Người đứng đầu hướng dẫn &amp; kinh nghiệm trong ngành công nghiệp</a:t>
            </a:r>
            <a:endParaRPr kumimoji="0" lang="vi" sz="14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Arrow: Right 14" descr="Next">
            <a:hlinkClick r:id="" action="ppaction://hlinkshowjump?jump=nextslide"/>
            <a:extLst>
              <a:ext uri="{FF2B5EF4-FFF2-40B4-BE49-F238E27FC236}">
                <a16:creationId xmlns:a16="http://schemas.microsoft.com/office/drawing/2014/main" id="{720043DD-5DB5-0167-95FA-7409F861D14E}"/>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6" name="Arrow: Right 15" descr="Previous">
            <a:hlinkClick r:id="" action="ppaction://hlinkshowjump?jump=previousslide"/>
            <a:extLst>
              <a:ext uri="{FF2B5EF4-FFF2-40B4-BE49-F238E27FC236}">
                <a16:creationId xmlns:a16="http://schemas.microsoft.com/office/drawing/2014/main" id="{C7DFF9EA-AD9F-3AFD-BE3C-0ECB78B96C4D}"/>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76143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8BC054-716B-A344-7D3D-2729E9F4FC0C}"/>
              </a:ext>
            </a:extLst>
          </p:cNvPr>
          <p:cNvSpPr>
            <a:spLocks noGrp="1"/>
          </p:cNvSpPr>
          <p:nvPr>
            <p:ph type="title"/>
          </p:nvPr>
        </p:nvSpPr>
        <p:spPr/>
        <p:txBody>
          <a:bodyPr/>
          <a:lstStyle/>
          <a:p>
            <a:r>
              <a:rPr lang="vi" dirty="0">
                <a:latin typeface="Tahoma" panose="020B0604030504040204" pitchFamily="34" charset="0"/>
                <a:ea typeface="Tahoma" panose="020B0604030504040204" pitchFamily="34" charset="0"/>
                <a:cs typeface="Tahoma" panose="020B0604030504040204" pitchFamily="34" charset="0"/>
              </a:rPr>
              <a:t>Nguồn tài nguyên và nguồn tài chính bổ sung</a:t>
            </a:r>
          </a:p>
        </p:txBody>
      </p:sp>
      <p:sp>
        <p:nvSpPr>
          <p:cNvPr id="5" name="Content Placeholder 4">
            <a:extLst>
              <a:ext uri="{FF2B5EF4-FFF2-40B4-BE49-F238E27FC236}">
                <a16:creationId xmlns:a16="http://schemas.microsoft.com/office/drawing/2014/main" id="{9EC4CF9E-ACBC-4778-0906-67F3908C125A}"/>
              </a:ext>
            </a:extLst>
          </p:cNvPr>
          <p:cNvSpPr>
            <a:spLocks noGrp="1"/>
          </p:cNvSpPr>
          <p:nvPr>
            <p:ph idx="1"/>
          </p:nvPr>
        </p:nvSpPr>
        <p:spPr>
          <a:xfrm>
            <a:off x="581193" y="2180496"/>
            <a:ext cx="5175372" cy="3678303"/>
          </a:xfrm>
        </p:spPr>
        <p:txBody>
          <a:bodyPr anchor="t">
            <a:normAutofit fontScale="85000" lnSpcReduction="10000"/>
          </a:bodyPr>
          <a:lstStyle/>
          <a:p>
            <a:pPr marL="0" indent="0">
              <a:buNone/>
            </a:pPr>
            <a:r>
              <a:rPr lang="vi" sz="2400" b="1" dirty="0">
                <a:latin typeface="Tahoma" panose="020B0604030504040204" pitchFamily="34" charset="0"/>
                <a:ea typeface="Tahoma" panose="020B0604030504040204" pitchFamily="34" charset="0"/>
                <a:cs typeface="Tahoma" panose="020B0604030504040204" pitchFamily="34" charset="0"/>
              </a:rPr>
              <a:t>Tài nguyên bổ sung</a:t>
            </a:r>
            <a:endParaRPr lang="en-US" sz="2400" b="1" dirty="0">
              <a:latin typeface="Tahoma" panose="020B0604030504040204" pitchFamily="34" charset="0"/>
              <a:ea typeface="Tahoma" panose="020B0604030504040204" pitchFamily="34" charset="0"/>
              <a:cs typeface="Tahoma" panose="020B0604030504040204" pitchFamily="34" charset="0"/>
              <a:hlinkClick r:id="rId3"/>
            </a:endParaRPr>
          </a:p>
          <a:p>
            <a:r>
              <a:rPr lang="vi" sz="2000" dirty="0">
                <a:latin typeface="Tahoma" panose="020B0604030504040204" pitchFamily="34" charset="0"/>
                <a:ea typeface="Tahoma" panose="020B0604030504040204" pitchFamily="34" charset="0"/>
                <a:cs typeface="Tahoma" panose="020B0604030504040204" pitchFamily="34" charset="0"/>
                <a:hlinkClick r:id="rId3"/>
              </a:rPr>
              <a:t>Công cụ ước tính khoản vay kinh doanh</a:t>
            </a:r>
            <a:endParaRPr lang="en-US" sz="2000" dirty="0">
              <a:latin typeface="Tahoma" panose="020B0604030504040204" pitchFamily="34" charset="0"/>
              <a:ea typeface="Tahoma" panose="020B0604030504040204" pitchFamily="34" charset="0"/>
              <a:cs typeface="Tahoma" panose="020B0604030504040204" pitchFamily="34" charset="0"/>
              <a:hlinkClick r:id="rId4"/>
            </a:endParaRPr>
          </a:p>
          <a:p>
            <a:r>
              <a:rPr lang="vi" sz="2000" dirty="0">
                <a:latin typeface="Tahoma" panose="020B0604030504040204" pitchFamily="34" charset="0"/>
                <a:ea typeface="Tahoma" panose="020B0604030504040204" pitchFamily="34" charset="0"/>
                <a:cs typeface="Tahoma" panose="020B0604030504040204" pitchFamily="34" charset="0"/>
                <a:hlinkClick r:id="rId4"/>
              </a:rPr>
              <a:t>Làm thế nào để thiết lập tín dụng doanh nghiệp</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vi" sz="2000" dirty="0">
                <a:latin typeface="Tahoma" panose="020B0604030504040204" pitchFamily="34" charset="0"/>
                <a:ea typeface="Tahoma" panose="020B0604030504040204" pitchFamily="34" charset="0"/>
                <a:cs typeface="Tahoma" panose="020B0604030504040204" pitchFamily="34" charset="0"/>
                <a:hlinkClick r:id="rId5"/>
              </a:rPr>
              <a:t>Cách truy cập và cải thiện tín dụng cá nhân của bạn</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vi" sz="2000" dirty="0">
                <a:latin typeface="Tahoma" panose="020B0604030504040204" pitchFamily="34" charset="0"/>
                <a:ea typeface="Tahoma" panose="020B0604030504040204" pitchFamily="34" charset="0"/>
                <a:cs typeface="Tahoma" panose="020B0604030504040204" pitchFamily="34" charset="0"/>
                <a:hlinkClick r:id="rId6"/>
              </a:rPr>
              <a:t>Cách tìm và nhận trợ cấp cho doanh nghiệp nhỏ</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vi" sz="2000" dirty="0">
                <a:latin typeface="Tahoma" panose="020B0604030504040204" pitchFamily="34" charset="0"/>
                <a:ea typeface="Tahoma" panose="020B0604030504040204" pitchFamily="34" charset="0"/>
                <a:cs typeface="Tahoma" panose="020B0604030504040204" pitchFamily="34" charset="0"/>
                <a:hlinkClick r:id="rId7"/>
              </a:rPr>
              <a:t>Hướng dẫn gây quỹ hạt giống </a:t>
            </a:r>
            <a:r>
              <a:rPr lang="vi" sz="2000" dirty="0">
                <a:latin typeface="Tahoma" panose="020B0604030504040204" pitchFamily="34" charset="0"/>
                <a:ea typeface="Tahoma" panose="020B0604030504040204" pitchFamily="34" charset="0"/>
                <a:cs typeface="Tahoma" panose="020B0604030504040204" pitchFamily="34" charset="0"/>
              </a:rPr>
              <a:t>(dành cho công ty khởi nghiệp)</a:t>
            </a:r>
          </a:p>
          <a:p>
            <a:r>
              <a:rPr lang="vi" sz="2000" dirty="0">
                <a:latin typeface="Tahoma" panose="020B0604030504040204" pitchFamily="34" charset="0"/>
                <a:ea typeface="Tahoma" panose="020B0604030504040204" pitchFamily="34" charset="0"/>
                <a:cs typeface="Tahoma" panose="020B0604030504040204" pitchFamily="34" charset="0"/>
                <a:hlinkClick r:id="rId8"/>
              </a:rPr>
              <a:t>Cách tìm nhà đầu tư và nhận email giới thiệu</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vi-VN" sz="2000" dirty="0">
                <a:latin typeface="Tahoma" panose="020B0604030504040204" pitchFamily="34" charset="0"/>
                <a:ea typeface="Tahoma" panose="020B0604030504040204" pitchFamily="34" charset="0"/>
                <a:cs typeface="Tahoma" panose="020B0604030504040204" pitchFamily="34" charset="0"/>
                <a:hlinkClick r:id="rId9"/>
              </a:rPr>
              <a:t>Tư vấn pháp lý cho doanh nghiệp nhỏ Houston</a:t>
            </a:r>
            <a:r>
              <a:rPr lang="vi-VN" sz="2000" dirty="0">
                <a:latin typeface="Tahoma" panose="020B0604030504040204" pitchFamily="34" charset="0"/>
                <a:ea typeface="Tahoma" panose="020B0604030504040204" pitchFamily="34" charset="0"/>
                <a:cs typeface="Tahoma" panose="020B0604030504040204" pitchFamily="34" charset="0"/>
              </a:rPr>
              <a:t> (HSBLC)</a:t>
            </a:r>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 name="Arrow: Right 2" descr="Next">
            <a:hlinkClick r:id="" action="ppaction://hlinkshowjump?jump=nextslide"/>
            <a:extLst>
              <a:ext uri="{FF2B5EF4-FFF2-40B4-BE49-F238E27FC236}">
                <a16:creationId xmlns:a16="http://schemas.microsoft.com/office/drawing/2014/main" id="{D90C0073-BAE5-6107-772A-731C00E9CB21}"/>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8" name="Arrow: Right 7" descr="Previous">
            <a:hlinkClick r:id="" action="ppaction://hlinkshowjump?jump=previousslide"/>
            <a:extLst>
              <a:ext uri="{FF2B5EF4-FFF2-40B4-BE49-F238E27FC236}">
                <a16:creationId xmlns:a16="http://schemas.microsoft.com/office/drawing/2014/main" id="{6D165645-1DDE-F857-E03A-C9AEBF9ADADA}"/>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9" name="Content Placeholder 4">
            <a:extLst>
              <a:ext uri="{FF2B5EF4-FFF2-40B4-BE49-F238E27FC236}">
                <a16:creationId xmlns:a16="http://schemas.microsoft.com/office/drawing/2014/main" id="{80093040-CBDE-4960-8C0A-D6CF5E899659}"/>
              </a:ext>
            </a:extLst>
          </p:cNvPr>
          <p:cNvSpPr txBox="1">
            <a:spLocks/>
          </p:cNvSpPr>
          <p:nvPr/>
        </p:nvSpPr>
        <p:spPr>
          <a:xfrm>
            <a:off x="6096000" y="2180495"/>
            <a:ext cx="5175372"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4A66AC"/>
              </a:buClr>
              <a:buSzPct val="92000"/>
              <a:buFont typeface="Wingdings 2" panose="05020102010507070707" pitchFamily="18" charset="2"/>
              <a:buNone/>
              <a:tabLst/>
              <a:defRPr/>
            </a:pPr>
            <a:r>
              <a:rPr kumimoji="0" lang="vi" sz="2000" b="1"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Nguồn tài chính bổ sung</a:t>
            </a:r>
          </a:p>
          <a:p>
            <a:pPr marL="306000" marR="0" lvl="0" indent="-306000" algn="l" defTabSz="457200" rtl="0" eaLnBrk="1" fontAlgn="auto" latinLnBrk="0" hangingPunct="1">
              <a:lnSpc>
                <a:spcPct val="100000"/>
              </a:lnSpc>
              <a:spcBef>
                <a:spcPct val="20000"/>
              </a:spcBef>
              <a:spcAft>
                <a:spcPts val="600"/>
              </a:spcAft>
              <a:buClr>
                <a:srgbClr val="4A66AC"/>
              </a:buClr>
              <a:buSzPct val="92000"/>
              <a:buFont typeface="Wingdings 2" panose="05020102010507070707" pitchFamily="18" charset="2"/>
              <a:buChar char=""/>
              <a:tabLst/>
              <a:defRPr/>
            </a:pPr>
            <a:r>
              <a:rPr kumimoji="0" lang="vi" sz="17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Tiết kiệm cá nhân và hưu trí</a:t>
            </a:r>
          </a:p>
          <a:p>
            <a:pPr marL="306000" marR="0" lvl="0" indent="-306000" algn="l" defTabSz="457200" rtl="0" eaLnBrk="1" fontAlgn="auto" latinLnBrk="0" hangingPunct="1">
              <a:lnSpc>
                <a:spcPct val="100000"/>
              </a:lnSpc>
              <a:spcBef>
                <a:spcPct val="20000"/>
              </a:spcBef>
              <a:spcAft>
                <a:spcPts val="600"/>
              </a:spcAft>
              <a:buClr>
                <a:srgbClr val="4A66AC"/>
              </a:buClr>
              <a:buSzPct val="92000"/>
              <a:buFont typeface="Wingdings 2" panose="05020102010507070707" pitchFamily="18" charset="2"/>
              <a:buChar char=""/>
              <a:tabLst/>
              <a:defRPr/>
            </a:pPr>
            <a:r>
              <a:rPr kumimoji="0" lang="vi" sz="17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Chính sách bảo hiểm nhân thọ</a:t>
            </a:r>
          </a:p>
          <a:p>
            <a:pPr marL="306000" marR="0" lvl="0" indent="-306000" algn="l" defTabSz="457200" rtl="0" eaLnBrk="1" fontAlgn="auto" latinLnBrk="0" hangingPunct="1">
              <a:lnSpc>
                <a:spcPct val="100000"/>
              </a:lnSpc>
              <a:spcBef>
                <a:spcPct val="20000"/>
              </a:spcBef>
              <a:spcAft>
                <a:spcPts val="600"/>
              </a:spcAft>
              <a:buClr>
                <a:srgbClr val="4A66AC"/>
              </a:buClr>
              <a:buSzPct val="92000"/>
              <a:buFont typeface="Wingdings 2" panose="05020102010507070707" pitchFamily="18" charset="2"/>
              <a:buChar char=""/>
              <a:tabLst/>
              <a:defRPr/>
            </a:pPr>
            <a:r>
              <a:rPr kumimoji="0" lang="vi" sz="17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Cho vay vốn chủ sở hữu nhà hoặc tái cấp vốn</a:t>
            </a:r>
          </a:p>
          <a:p>
            <a:pPr marL="306000" marR="0" lvl="0" indent="-306000" algn="l" defTabSz="457200" rtl="0" eaLnBrk="1" fontAlgn="auto" latinLnBrk="0" hangingPunct="1">
              <a:lnSpc>
                <a:spcPct val="100000"/>
              </a:lnSpc>
              <a:spcBef>
                <a:spcPct val="20000"/>
              </a:spcBef>
              <a:spcAft>
                <a:spcPts val="600"/>
              </a:spcAft>
              <a:buClr>
                <a:srgbClr val="4A66AC"/>
              </a:buClr>
              <a:buSzPct val="92000"/>
              <a:buFont typeface="Wingdings 2" panose="05020102010507070707" pitchFamily="18" charset="2"/>
              <a:buChar char=""/>
              <a:tabLst/>
              <a:defRPr/>
            </a:pPr>
            <a:r>
              <a:rPr kumimoji="0" lang="vi" sz="17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Hạn mức tín dụng vốn chủ sở hữu nhà (HELOC)</a:t>
            </a:r>
          </a:p>
          <a:p>
            <a:pPr marL="306000" marR="0" lvl="0" indent="-306000" algn="l" defTabSz="457200" rtl="0" eaLnBrk="1" fontAlgn="auto" latinLnBrk="0" hangingPunct="1">
              <a:lnSpc>
                <a:spcPct val="100000"/>
              </a:lnSpc>
              <a:spcBef>
                <a:spcPct val="20000"/>
              </a:spcBef>
              <a:spcAft>
                <a:spcPts val="600"/>
              </a:spcAft>
              <a:buClr>
                <a:srgbClr val="4A66AC"/>
              </a:buClr>
              <a:buSzPct val="92000"/>
              <a:buFont typeface="Wingdings 2" panose="05020102010507070707" pitchFamily="18" charset="2"/>
              <a:buChar char=""/>
              <a:tabLst/>
              <a:defRPr/>
            </a:pPr>
            <a:r>
              <a:rPr kumimoji="0" lang="vi" sz="17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10"/>
              </a:rPr>
              <a:t>Chương trình máy gia tốc và vườn ươm</a:t>
            </a:r>
            <a:endParaRPr kumimoji="0" lang="en-US" sz="17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06000" marR="0" lvl="0" indent="-306000" algn="l" defTabSz="457200" rtl="0" eaLnBrk="1" fontAlgn="auto" latinLnBrk="0" hangingPunct="1">
              <a:lnSpc>
                <a:spcPct val="100000"/>
              </a:lnSpc>
              <a:spcBef>
                <a:spcPct val="20000"/>
              </a:spcBef>
              <a:spcAft>
                <a:spcPts val="600"/>
              </a:spcAft>
              <a:buClr>
                <a:srgbClr val="4A66AC"/>
              </a:buClr>
              <a:buSzPct val="92000"/>
              <a:buFont typeface="Wingdings 2" panose="05020102010507070707" pitchFamily="18" charset="2"/>
              <a:buChar char=""/>
              <a:tabLst/>
              <a:defRPr/>
            </a:pPr>
            <a:r>
              <a:rPr kumimoji="0" lang="vi" sz="17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hlinkClick r:id="rId11"/>
              </a:rPr>
              <a:t>Tài trợ hóa đơn hoặc bao thanh toán</a:t>
            </a:r>
            <a:endParaRPr kumimoji="0" lang="en-US" sz="17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29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5A4A71-BF4C-4D5C-BFC7-87532A78DCB1}"/>
              </a:ext>
            </a:extLst>
          </p:cNvPr>
          <p:cNvSpPr>
            <a:spLocks noGrp="1"/>
          </p:cNvSpPr>
          <p:nvPr>
            <p:ph type="title"/>
          </p:nvPr>
        </p:nvSpPr>
        <p:spPr>
          <a:xfrm>
            <a:off x="358529" y="592998"/>
            <a:ext cx="3790884" cy="1227221"/>
          </a:xfrm>
        </p:spPr>
        <p:txBody>
          <a:bodyPr>
            <a:normAutofit fontScale="90000"/>
          </a:bodyPr>
          <a:lstStyle/>
          <a:p>
            <a:r>
              <a:rPr lang="vi" dirty="0">
                <a:latin typeface="Tahoma" panose="020B0604030504040204" pitchFamily="34" charset="0"/>
                <a:ea typeface="Tahoma" panose="020B0604030504040204" pitchFamily="34" charset="0"/>
                <a:cs typeface="Tahoma" panose="020B0604030504040204" pitchFamily="34" charset="0"/>
              </a:rPr>
              <a:t>Cơ quan quản lý doanh nghiệp nhỏ Hoa Kỳ (sba)</a:t>
            </a:r>
          </a:p>
        </p:txBody>
      </p:sp>
      <p:sp>
        <p:nvSpPr>
          <p:cNvPr id="5" name="Text Placeholder 4">
            <a:extLst>
              <a:ext uri="{FF2B5EF4-FFF2-40B4-BE49-F238E27FC236}">
                <a16:creationId xmlns:a16="http://schemas.microsoft.com/office/drawing/2014/main" id="{192DC2B5-5E26-4712-A72B-C467FF94253F}"/>
              </a:ext>
            </a:extLst>
          </p:cNvPr>
          <p:cNvSpPr>
            <a:spLocks noGrp="1"/>
          </p:cNvSpPr>
          <p:nvPr>
            <p:ph type="body" sz="half" idx="2"/>
          </p:nvPr>
        </p:nvSpPr>
        <p:spPr>
          <a:xfrm>
            <a:off x="358529" y="1934333"/>
            <a:ext cx="3517435" cy="4491833"/>
          </a:xfrm>
        </p:spPr>
        <p:txBody>
          <a:bodyPr>
            <a:noAutofit/>
          </a:bodyPr>
          <a:lstStyle/>
          <a:p>
            <a:r>
              <a:rPr lang="vi-VN" sz="2200" dirty="0">
                <a:latin typeface="Tahoma" panose="020B0604030504040204" pitchFamily="34" charset="0"/>
                <a:ea typeface="Tahoma" panose="020B0604030504040204" pitchFamily="34" charset="0"/>
                <a:cs typeface="Tahoma" panose="020B0604030504040204" pitchFamily="34" charset="0"/>
              </a:rPr>
              <a:t>Một cơ quan liên bang cung cấp người chuyên môn cố vấn, vốn và hợp đồng cho các doanh nghiệp nhỏ</a:t>
            </a:r>
            <a:endParaRPr lang="vi" sz="2200" dirty="0">
              <a:latin typeface="Tahoma" panose="020B0604030504040204" pitchFamily="34" charset="0"/>
              <a:ea typeface="Tahoma" panose="020B0604030504040204" pitchFamily="34" charset="0"/>
              <a:cs typeface="Tahoma" panose="020B0604030504040204" pitchFamily="34" charset="0"/>
            </a:endParaRPr>
          </a:p>
          <a:p>
            <a:r>
              <a:rPr lang="vi-VN" sz="2200" dirty="0">
                <a:latin typeface="Tahoma" panose="020B0604030504040204" pitchFamily="34" charset="0"/>
                <a:ea typeface="Tahoma" panose="020B0604030504040204" pitchFamily="34" charset="0"/>
                <a:cs typeface="Tahoma" panose="020B0604030504040204" pitchFamily="34" charset="0"/>
              </a:rPr>
              <a:t>Cung cấp nhiều chương trình tài trợ để giúp doanh nghiệp nhận các khoản mượn, vốn đầu tư, giúp đỡ tai họa, trái phiếu bảo đảm và trợ cấp</a:t>
            </a: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r">
              <a:buNone/>
            </a:pPr>
            <a:r>
              <a:rPr lang="vi" sz="2400" dirty="0">
                <a:latin typeface="Tahoma" panose="020B0604030504040204" pitchFamily="34" charset="0"/>
                <a:ea typeface="Tahoma" panose="020B0604030504040204" pitchFamily="34" charset="0"/>
                <a:cs typeface="Tahoma" panose="020B0604030504040204" pitchFamily="34" charset="0"/>
                <a:hlinkClick r:id="rId3"/>
              </a:rPr>
              <a:t>sba.gov</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Placeholder 9">
            <a:extLst>
              <a:ext uri="{FF2B5EF4-FFF2-40B4-BE49-F238E27FC236}">
                <a16:creationId xmlns:a16="http://schemas.microsoft.com/office/drawing/2014/main" id="{109874DF-4483-4899-A10C-B0C5378B0136}"/>
              </a:ext>
              <a:ext uri="{C183D7F6-B498-43B3-948B-1728B52AA6E4}">
                <adec:decorative xmlns:adec="http://schemas.microsoft.com/office/drawing/2017/decorative" val="1"/>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l="43" r="43"/>
          <a:stretch/>
        </p:blipFill>
        <p:spPr>
          <a:xfrm>
            <a:off x="4242275" y="641101"/>
            <a:ext cx="3702877" cy="5749461"/>
          </a:xfrm>
        </p:spPr>
      </p:pic>
      <p:pic>
        <p:nvPicPr>
          <p:cNvPr id="9" name="Picture Placeholder 8">
            <a:extLst>
              <a:ext uri="{FF2B5EF4-FFF2-40B4-BE49-F238E27FC236}">
                <a16:creationId xmlns:a16="http://schemas.microsoft.com/office/drawing/2014/main" id="{BADCDF53-1AD6-4ACB-AABB-AE333D04A938}"/>
              </a:ext>
              <a:ext uri="{C183D7F6-B498-43B3-948B-1728B52AA6E4}">
                <adec:decorative xmlns:adec="http://schemas.microsoft.com/office/drawing/2017/decorative" val="1"/>
              </a:ext>
            </a:extLst>
          </p:cNvPr>
          <p:cNvPicPr>
            <a:picLocks noGrp="1" noChangeAspect="1"/>
          </p:cNvPicPr>
          <p:nvPr>
            <p:ph type="pic" idx="13"/>
          </p:nvPr>
        </p:nvPicPr>
        <p:blipFill>
          <a:blip r:embed="rId5">
            <a:extLst>
              <a:ext uri="{28A0092B-C50C-407E-A947-70E740481C1C}">
                <a14:useLocalDpi xmlns:a14="http://schemas.microsoft.com/office/drawing/2010/main" val="0"/>
              </a:ext>
            </a:extLst>
          </a:blip>
          <a:srcRect t="128" b="128"/>
          <a:stretch/>
        </p:blipFill>
        <p:spPr>
          <a:xfrm>
            <a:off x="8047164" y="641101"/>
            <a:ext cx="3702877" cy="5749461"/>
          </a:xfrm>
        </p:spPr>
      </p:pic>
      <p:sp>
        <p:nvSpPr>
          <p:cNvPr id="7" name="Arrow: Right 6" descr="Next">
            <a:hlinkClick r:id="" action="ppaction://hlinkshowjump?jump=nextslide"/>
            <a:extLst>
              <a:ext uri="{FF2B5EF4-FFF2-40B4-BE49-F238E27FC236}">
                <a16:creationId xmlns:a16="http://schemas.microsoft.com/office/drawing/2014/main" id="{809ECAD5-14DD-69C4-5087-ADB9D329611C}"/>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8" name="Arrow: Right 7" descr="Previous">
            <a:hlinkClick r:id="" action="ppaction://hlinkshowjump?jump=previousslide"/>
            <a:extLst>
              <a:ext uri="{FF2B5EF4-FFF2-40B4-BE49-F238E27FC236}">
                <a16:creationId xmlns:a16="http://schemas.microsoft.com/office/drawing/2014/main" id="{57697858-21CA-00FD-DD1F-ED7286B78250}"/>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5517022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5A4A71-BF4C-4D5C-BFC7-87532A78DCB1}"/>
              </a:ext>
            </a:extLst>
          </p:cNvPr>
          <p:cNvSpPr>
            <a:spLocks noGrp="1"/>
          </p:cNvSpPr>
          <p:nvPr>
            <p:ph type="title"/>
          </p:nvPr>
        </p:nvSpPr>
        <p:spPr>
          <a:xfrm>
            <a:off x="358529" y="457200"/>
            <a:ext cx="3790884" cy="1227221"/>
          </a:xfrm>
        </p:spPr>
        <p:txBody>
          <a:bodyPr>
            <a:normAutofit/>
          </a:bodyPr>
          <a:lstStyle/>
          <a:p>
            <a:r>
              <a:rPr lang="vi-VN" cap="none" dirty="0">
                <a:latin typeface="Tahoma" panose="020B0604030504040204" pitchFamily="34" charset="0"/>
                <a:ea typeface="Tahoma" panose="020B0604030504040204" pitchFamily="34" charset="0"/>
                <a:cs typeface="Tahoma" panose="020B0604030504040204" pitchFamily="34" charset="0"/>
              </a:rPr>
              <a:t>VĂN PHÒNG CƠ HỘI KINH DOANH</a:t>
            </a:r>
            <a:r>
              <a:rPr lang="en-US" cap="none" dirty="0">
                <a:latin typeface="Tahoma" panose="020B0604030504040204" pitchFamily="34" charset="0"/>
                <a:ea typeface="Tahoma" panose="020B0604030504040204" pitchFamily="34" charset="0"/>
                <a:cs typeface="Tahoma" panose="020B0604030504040204" pitchFamily="34" charset="0"/>
              </a:rPr>
              <a:t> (OBO)</a:t>
            </a:r>
          </a:p>
        </p:txBody>
      </p:sp>
      <p:sp>
        <p:nvSpPr>
          <p:cNvPr id="5" name="Text Placeholder 4">
            <a:extLst>
              <a:ext uri="{FF2B5EF4-FFF2-40B4-BE49-F238E27FC236}">
                <a16:creationId xmlns:a16="http://schemas.microsoft.com/office/drawing/2014/main" id="{192DC2B5-5E26-4712-A72B-C467FF94253F}"/>
              </a:ext>
            </a:extLst>
          </p:cNvPr>
          <p:cNvSpPr>
            <a:spLocks noGrp="1"/>
          </p:cNvSpPr>
          <p:nvPr>
            <p:ph type="body" sz="half" idx="2"/>
          </p:nvPr>
        </p:nvSpPr>
        <p:spPr>
          <a:xfrm>
            <a:off x="358529" y="1934333"/>
            <a:ext cx="3517435" cy="4491833"/>
          </a:xfrm>
        </p:spPr>
        <p:txBody>
          <a:bodyPr>
            <a:noAutofit/>
          </a:bodyPr>
          <a:lstStyle/>
          <a:p>
            <a:r>
              <a:rPr lang="vi-VN" sz="2000" dirty="0">
                <a:latin typeface="Tahoma" panose="020B0604030504040204" pitchFamily="34" charset="0"/>
                <a:ea typeface="Tahoma" panose="020B0604030504040204" pitchFamily="34" charset="0"/>
                <a:cs typeface="Tahoma" panose="020B0604030504040204" pitchFamily="34" charset="0"/>
              </a:rPr>
              <a:t>Một văn phòng thành phố cam kết xây dựng một môi trường kinh tế toàn diện và cạnh tranh trong Thành phố Houston bằng cách thúc đẩy sự thành công của các doanh nghiệp nhỏ và phát triển lực lượng lao động của Houston, đặc biệt chú trọng đến các doanh nghiệp hoạt động không hiệu quả trong lịch sử và các cá nhân bị tước quyền.</a:t>
            </a:r>
            <a:r>
              <a:rPr lang="en-US" sz="2000"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lgn="r">
              <a:buNone/>
            </a:pPr>
            <a:r>
              <a:rPr lang="en-US" sz="2000" dirty="0">
                <a:latin typeface="Tahoma" panose="020B0604030504040204" pitchFamily="34" charset="0"/>
                <a:ea typeface="Tahoma" panose="020B0604030504040204" pitchFamily="34" charset="0"/>
                <a:cs typeface="Tahoma" panose="020B0604030504040204" pitchFamily="34" charset="0"/>
                <a:hlinkClick r:id="rId3"/>
              </a:rPr>
              <a:t>houstontx.gov/obo</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Placeholder 9">
            <a:extLst>
              <a:ext uri="{FF2B5EF4-FFF2-40B4-BE49-F238E27FC236}">
                <a16:creationId xmlns:a16="http://schemas.microsoft.com/office/drawing/2014/main" id="{109874DF-4483-4899-A10C-B0C5378B0136}"/>
              </a:ext>
              <a:ext uri="{C183D7F6-B498-43B3-948B-1728B52AA6E4}">
                <adec:decorative xmlns:adec="http://schemas.microsoft.com/office/drawing/2017/decorative" val="1"/>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l="43" r="43"/>
          <a:stretch/>
        </p:blipFill>
        <p:spPr>
          <a:xfrm>
            <a:off x="4242275" y="641101"/>
            <a:ext cx="3702877" cy="5749461"/>
          </a:xfrm>
        </p:spPr>
      </p:pic>
      <p:pic>
        <p:nvPicPr>
          <p:cNvPr id="9" name="Picture Placeholder 8">
            <a:extLst>
              <a:ext uri="{FF2B5EF4-FFF2-40B4-BE49-F238E27FC236}">
                <a16:creationId xmlns:a16="http://schemas.microsoft.com/office/drawing/2014/main" id="{BADCDF53-1AD6-4ACB-AABB-AE333D04A938}"/>
              </a:ext>
              <a:ext uri="{C183D7F6-B498-43B3-948B-1728B52AA6E4}">
                <adec:decorative xmlns:adec="http://schemas.microsoft.com/office/drawing/2017/decorative" val="1"/>
              </a:ext>
            </a:extLst>
          </p:cNvPr>
          <p:cNvPicPr>
            <a:picLocks noGrp="1" noChangeAspect="1"/>
          </p:cNvPicPr>
          <p:nvPr>
            <p:ph type="pic" idx="13"/>
          </p:nvPr>
        </p:nvPicPr>
        <p:blipFill>
          <a:blip r:embed="rId5">
            <a:extLst>
              <a:ext uri="{28A0092B-C50C-407E-A947-70E740481C1C}">
                <a14:useLocalDpi xmlns:a14="http://schemas.microsoft.com/office/drawing/2010/main" val="0"/>
              </a:ext>
            </a:extLst>
          </a:blip>
          <a:srcRect t="128" b="128"/>
          <a:stretch/>
        </p:blipFill>
        <p:spPr>
          <a:xfrm>
            <a:off x="8047164" y="641101"/>
            <a:ext cx="3702877" cy="5749461"/>
          </a:xfrm>
        </p:spPr>
      </p:pic>
      <p:sp>
        <p:nvSpPr>
          <p:cNvPr id="2" name="Arrow: Right 1" descr="Next">
            <a:hlinkClick r:id="" action="ppaction://hlinkshowjump?jump=nextslide"/>
            <a:extLst>
              <a:ext uri="{FF2B5EF4-FFF2-40B4-BE49-F238E27FC236}">
                <a16:creationId xmlns:a16="http://schemas.microsoft.com/office/drawing/2014/main" id="{DC132E3D-8A57-9132-1ABD-459E8E88B04D}"/>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 name="Arrow: Right 2" descr="Previous">
            <a:hlinkClick r:id="" action="ppaction://hlinkshowjump?jump=previousslide"/>
            <a:extLst>
              <a:ext uri="{FF2B5EF4-FFF2-40B4-BE49-F238E27FC236}">
                <a16:creationId xmlns:a16="http://schemas.microsoft.com/office/drawing/2014/main" id="{0166B5D2-86EE-2E2B-64FC-CB1AE62B8B40}"/>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7113049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69B35BB5-1630-45F0-B55C-B6847DF21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0" name="Rectangle 11">
            <a:extLst>
              <a:ext uri="{FF2B5EF4-FFF2-40B4-BE49-F238E27FC236}">
                <a16:creationId xmlns:a16="http://schemas.microsoft.com/office/drawing/2014/main" id="{D3EF5146-0A37-42B3-AF51-CBFCE4002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DC6CC32-12E2-40AB-91E7-E065E3B54AA8}"/>
              </a:ext>
            </a:extLst>
          </p:cNvPr>
          <p:cNvSpPr>
            <a:spLocks noGrp="1"/>
          </p:cNvSpPr>
          <p:nvPr>
            <p:ph type="title"/>
          </p:nvPr>
        </p:nvSpPr>
        <p:spPr>
          <a:xfrm>
            <a:off x="581192" y="5264486"/>
            <a:ext cx="11029616" cy="958513"/>
          </a:xfrm>
        </p:spPr>
        <p:txBody>
          <a:bodyPr anchor="ctr">
            <a:normAutofit/>
          </a:bodyPr>
          <a:lstStyle/>
          <a:p>
            <a:r>
              <a:rPr lang="en-US" dirty="0">
                <a:solidFill>
                  <a:srgbClr val="FFFEFF"/>
                </a:solidFill>
                <a:latin typeface="Tahoma" panose="020B0604030504040204" pitchFamily="34" charset="0"/>
                <a:ea typeface="Tahoma" panose="020B0604030504040204" pitchFamily="34" charset="0"/>
                <a:cs typeface="Tahoma" panose="020B0604030504040204" pitchFamily="34" charset="0"/>
              </a:rPr>
              <a:t>NHỮNG MỤC TIÊU</a:t>
            </a:r>
            <a:endParaRPr lang="vi" dirty="0">
              <a:solidFill>
                <a:srgbClr val="FFFEFF"/>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13">
            <a:extLst>
              <a:ext uri="{FF2B5EF4-FFF2-40B4-BE49-F238E27FC236}">
                <a16:creationId xmlns:a16="http://schemas.microsoft.com/office/drawing/2014/main" id="{DDED8BF8-49A0-47C5-84AB-93BBEEBCC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5">
            <a:extLst>
              <a:ext uri="{FF2B5EF4-FFF2-40B4-BE49-F238E27FC236}">
                <a16:creationId xmlns:a16="http://schemas.microsoft.com/office/drawing/2014/main" id="{E3609DE7-3DD1-4216-8540-70829BC88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07EA47CF-8CF4-49F8-B441-9678508C0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SmartArt object">
            <a:extLst>
              <a:ext uri="{FF2B5EF4-FFF2-40B4-BE49-F238E27FC236}">
                <a16:creationId xmlns:a16="http://schemas.microsoft.com/office/drawing/2014/main" id="{59405A29-4A0F-429B-A6BA-2D3E9946C76A}"/>
              </a:ext>
            </a:extLst>
          </p:cNvPr>
          <p:cNvGraphicFramePr>
            <a:graphicFrameLocks noGrp="1"/>
          </p:cNvGraphicFramePr>
          <p:nvPr>
            <p:ph idx="4294967295"/>
          </p:nvPr>
        </p:nvGraphicFramePr>
        <p:xfrm>
          <a:off x="450434" y="858445"/>
          <a:ext cx="11288243"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Right 2" descr="Next">
            <a:hlinkClick r:id="" action="ppaction://hlinkshowjump?jump=nextslide"/>
            <a:extLst>
              <a:ext uri="{FF2B5EF4-FFF2-40B4-BE49-F238E27FC236}">
                <a16:creationId xmlns:a16="http://schemas.microsoft.com/office/drawing/2014/main" id="{0CE69796-74B1-289E-27CD-D9FCE7CA410E}"/>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 name="Arrow: Right 3" descr="Previous">
            <a:hlinkClick r:id="" action="ppaction://hlinkshowjump?jump=previousslide"/>
            <a:extLst>
              <a:ext uri="{FF2B5EF4-FFF2-40B4-BE49-F238E27FC236}">
                <a16:creationId xmlns:a16="http://schemas.microsoft.com/office/drawing/2014/main" id="{0B78C6DA-9BAB-C50D-84AF-D3829F6F6BC9}"/>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2922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E923BD5B-22B6-4E92-B95F-5F7B6467380E}"/>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1" r="41"/>
          <a:stretch/>
        </p:blipFill>
        <p:spPr>
          <a:xfrm>
            <a:off x="20" y="10"/>
            <a:ext cx="7537665" cy="6857990"/>
          </a:xfrm>
          <a:prstGeom prst="rect">
            <a:avLst/>
          </a:prstGeom>
          <a:noFill/>
        </p:spPr>
      </p:pic>
      <p:sp>
        <p:nvSpPr>
          <p:cNvPr id="7" name="Title 6">
            <a:extLst>
              <a:ext uri="{FF2B5EF4-FFF2-40B4-BE49-F238E27FC236}">
                <a16:creationId xmlns:a16="http://schemas.microsoft.com/office/drawing/2014/main" id="{24EC38A0-3DAB-4B29-9BBE-45A9EBDBF417}"/>
              </a:ext>
            </a:extLst>
          </p:cNvPr>
          <p:cNvSpPr>
            <a:spLocks noGrp="1"/>
          </p:cNvSpPr>
          <p:nvPr>
            <p:ph type="title"/>
          </p:nvPr>
        </p:nvSpPr>
        <p:spPr>
          <a:xfrm>
            <a:off x="7955459" y="197123"/>
            <a:ext cx="3392382" cy="1675219"/>
          </a:xfrm>
        </p:spPr>
        <p:txBody>
          <a:bodyPr anchor="b">
            <a:normAutofit/>
          </a:bodyPr>
          <a:lstStyle/>
          <a:p>
            <a:r>
              <a:rPr lang="vi" dirty="0"/>
              <a:t>CẢM ƠN!</a:t>
            </a:r>
            <a:endParaRPr lang="ru-RU" dirty="0"/>
          </a:p>
        </p:txBody>
      </p:sp>
      <p:sp>
        <p:nvSpPr>
          <p:cNvPr id="4" name="Text Placeholder 3">
            <a:extLst>
              <a:ext uri="{FF2B5EF4-FFF2-40B4-BE49-F238E27FC236}">
                <a16:creationId xmlns:a16="http://schemas.microsoft.com/office/drawing/2014/main" id="{FD26EF91-820B-4DA2-B398-3E168AFF17A9}"/>
              </a:ext>
            </a:extLst>
          </p:cNvPr>
          <p:cNvSpPr>
            <a:spLocks noGrp="1"/>
          </p:cNvSpPr>
          <p:nvPr>
            <p:ph sz="quarter" idx="14"/>
          </p:nvPr>
        </p:nvSpPr>
        <p:spPr>
          <a:xfrm>
            <a:off x="7955457" y="2057400"/>
            <a:ext cx="3879787" cy="3862388"/>
          </a:xfrm>
        </p:spPr>
        <p:txBody>
          <a:bodyPr vert="horz" lIns="91440" tIns="45720" rIns="91440" bIns="45720" rtlCol="0" anchor="t">
            <a:normAutofit/>
          </a:bodyPr>
          <a:lstStyle/>
          <a:p>
            <a:pPr marL="0" indent="0">
              <a:spcBef>
                <a:spcPct val="20000"/>
              </a:spcBef>
              <a:buNone/>
            </a:pPr>
            <a:r>
              <a:rPr lang="en-US" dirty="0" err="1">
                <a:latin typeface="Tahoma" panose="020B0604030504040204" pitchFamily="34" charset="0"/>
                <a:ea typeface="Tahoma" panose="020B0604030504040204" pitchFamily="34" charset="0"/>
                <a:cs typeface="Tahoma" panose="020B0604030504040204" pitchFamily="34" charset="0"/>
              </a:rPr>
              <a:t>Chúng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tôi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vọng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dụng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cụ</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này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hữu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ích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quý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vị</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khi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quý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vị</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khám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phá</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ra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các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lựa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chọn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về</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tài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chính</a:t>
            </a:r>
            <a:r>
              <a:rPr lang="en-US" dirty="0">
                <a:latin typeface="Tahoma" panose="020B0604030504040204" pitchFamily="34" charset="0"/>
                <a:ea typeface="Tahoma" panose="020B0604030504040204" pitchFamily="34" charset="0"/>
                <a:cs typeface="Tahoma" panose="020B0604030504040204" pitchFamily="34" charset="0"/>
              </a:rPr>
              <a:t>!</a:t>
            </a:r>
            <a:endParaRPr lang="vi" dirty="0">
              <a:latin typeface="Tahoma" panose="020B0604030504040204" pitchFamily="34" charset="0"/>
              <a:ea typeface="Tahoma" panose="020B0604030504040204" pitchFamily="34" charset="0"/>
              <a:cs typeface="Tahoma" panose="020B0604030504040204" pitchFamily="34" charset="0"/>
            </a:endParaRPr>
          </a:p>
          <a:p>
            <a:pPr marL="0" indent="0">
              <a:spcBef>
                <a:spcPct val="20000"/>
              </a:spcBef>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spcBef>
                <a:spcPct val="20000"/>
              </a:spcBef>
              <a:buNone/>
            </a:pPr>
            <a:r>
              <a:rPr lang="vi-VN" dirty="0">
                <a:latin typeface="Tahoma" panose="020B0604030504040204" pitchFamily="34" charset="0"/>
                <a:ea typeface="Tahoma" panose="020B0604030504040204" pitchFamily="34" charset="0"/>
                <a:cs typeface="Tahoma" panose="020B0604030504040204" pitchFamily="34" charset="0"/>
              </a:rPr>
              <a:t>Nếu muốn được hướng dẫn thêm, quý vị có thể hoàn thành đánh giá bản tài chính này tại </a:t>
            </a:r>
            <a:r>
              <a:rPr lang="vi" dirty="0">
                <a:latin typeface="Tahoma" panose="020B0604030504040204" pitchFamily="34" charset="0"/>
                <a:ea typeface="Tahoma" panose="020B0604030504040204" pitchFamily="34" charset="0"/>
                <a:cs typeface="Tahoma" panose="020B0604030504040204" pitchFamily="34" charset="0"/>
                <a:hlinkClick r:id="rId4"/>
              </a:rPr>
              <a:t>houstontx.gov/obo/financingtools.html</a:t>
            </a:r>
            <a:r>
              <a:rPr lang="vi" dirty="0">
                <a:latin typeface="Tahoma" panose="020B0604030504040204" pitchFamily="34" charset="0"/>
                <a:ea typeface="Tahoma" panose="020B0604030504040204" pitchFamily="34" charset="0"/>
                <a:cs typeface="Tahoma" panose="020B0604030504040204" pitchFamily="34" charset="0"/>
              </a:rPr>
              <a:t>.</a:t>
            </a:r>
            <a:endParaRPr lang="en-US" cap="all"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Rounded Corners 1" descr="Button to visit the financing assessment. ">
            <a:hlinkClick r:id="rId4"/>
            <a:extLst>
              <a:ext uri="{FF2B5EF4-FFF2-40B4-BE49-F238E27FC236}">
                <a16:creationId xmlns:a16="http://schemas.microsoft.com/office/drawing/2014/main" id="{6BD778BF-AF37-F52F-0A92-0B3ABA2BD8B4}"/>
              </a:ext>
            </a:extLst>
          </p:cNvPr>
          <p:cNvSpPr/>
          <p:nvPr/>
        </p:nvSpPr>
        <p:spPr>
          <a:xfrm>
            <a:off x="8531051" y="4400881"/>
            <a:ext cx="2441749" cy="663191"/>
          </a:xfrm>
          <a:prstGeom prst="roundRect">
            <a:avLst>
              <a:gd name="adj"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Đánh giá tài chính</a:t>
            </a:r>
          </a:p>
        </p:txBody>
      </p:sp>
      <p:sp>
        <p:nvSpPr>
          <p:cNvPr id="3" name="Rectangle: Rounded Corners 2" descr="Button to return to the beginning.">
            <a:hlinkClick r:id="rId5" action="ppaction://hlinksldjump"/>
            <a:extLst>
              <a:ext uri="{FF2B5EF4-FFF2-40B4-BE49-F238E27FC236}">
                <a16:creationId xmlns:a16="http://schemas.microsoft.com/office/drawing/2014/main" id="{BDD82C7A-F8EE-29DC-0126-1B9D7BE12A39}"/>
              </a:ext>
            </a:extLst>
          </p:cNvPr>
          <p:cNvSpPr/>
          <p:nvPr/>
        </p:nvSpPr>
        <p:spPr>
          <a:xfrm>
            <a:off x="10641204" y="6119446"/>
            <a:ext cx="1346480" cy="541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 lại từ đầu</a:t>
            </a:r>
          </a:p>
        </p:txBody>
      </p:sp>
      <p:sp>
        <p:nvSpPr>
          <p:cNvPr id="5" name="Rectangle: Rounded Corners 4" descr="Button to move to the directory section">
            <a:hlinkClick r:id="rId6"/>
            <a:extLst>
              <a:ext uri="{FF2B5EF4-FFF2-40B4-BE49-F238E27FC236}">
                <a16:creationId xmlns:a16="http://schemas.microsoft.com/office/drawing/2014/main" id="{7200CDFA-D257-4882-5934-EDB33AB7E9EB}"/>
              </a:ext>
            </a:extLst>
          </p:cNvPr>
          <p:cNvSpPr/>
          <p:nvPr/>
        </p:nvSpPr>
        <p:spPr>
          <a:xfrm>
            <a:off x="9109199" y="6218719"/>
            <a:ext cx="1084902" cy="342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Danh mục</a:t>
            </a:r>
          </a:p>
        </p:txBody>
      </p:sp>
      <p:sp>
        <p:nvSpPr>
          <p:cNvPr id="8" name="Arrow: Right 7" descr="Previous">
            <a:hlinkClick r:id="" action="ppaction://hlinkshowjump?jump=previousslide"/>
            <a:extLst>
              <a:ext uri="{FF2B5EF4-FFF2-40B4-BE49-F238E27FC236}">
                <a16:creationId xmlns:a16="http://schemas.microsoft.com/office/drawing/2014/main" id="{C7CC381E-8F53-A679-8402-6DF0D6CD1097}"/>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861002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opics">
            <a:extLst>
              <a:ext uri="{FF2B5EF4-FFF2-40B4-BE49-F238E27FC236}">
                <a16:creationId xmlns:a16="http://schemas.microsoft.com/office/drawing/2014/main" id="{DA019A2A-640A-4285-BA5E-7A47E95D04EC}"/>
              </a:ext>
            </a:extLst>
          </p:cNvPr>
          <p:cNvSpPr>
            <a:spLocks noGrp="1"/>
          </p:cNvSpPr>
          <p:nvPr>
            <p:ph type="title"/>
          </p:nvPr>
        </p:nvSpPr>
        <p:spPr>
          <a:xfrm>
            <a:off x="4242341" y="457200"/>
            <a:ext cx="3693000" cy="806335"/>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NHỮNG CHỦ ĐỀ</a:t>
            </a:r>
            <a:endParaRPr lang="vi"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Placeholder 8">
            <a:extLst>
              <a:ext uri="{FF2B5EF4-FFF2-40B4-BE49-F238E27FC236}">
                <a16:creationId xmlns:a16="http://schemas.microsoft.com/office/drawing/2014/main" id="{3896A4E6-8FD8-4D77-AAB0-2B6A3165482E}"/>
              </a:ext>
              <a:ext uri="{C183D7F6-B498-43B3-948B-1728B52AA6E4}">
                <adec:decorative xmlns:adec="http://schemas.microsoft.com/office/drawing/2017/decorative" val="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28" b="128"/>
          <a:stretch/>
        </p:blipFill>
        <p:spPr>
          <a:xfrm>
            <a:off x="441959" y="641101"/>
            <a:ext cx="3702877" cy="5749461"/>
          </a:xfrm>
        </p:spPr>
      </p:pic>
      <p:graphicFrame>
        <p:nvGraphicFramePr>
          <p:cNvPr id="15" name="Content Placeholder 14" descr="SmartArt object">
            <a:extLst>
              <a:ext uri="{FF2B5EF4-FFF2-40B4-BE49-F238E27FC236}">
                <a16:creationId xmlns:a16="http://schemas.microsoft.com/office/drawing/2014/main" id="{E48394F2-4497-4281-8861-03B845B20BE2}"/>
              </a:ext>
            </a:extLst>
          </p:cNvPr>
          <p:cNvGraphicFramePr>
            <a:graphicFrameLocks noGrp="1"/>
          </p:cNvGraphicFramePr>
          <p:nvPr>
            <p:ph sz="quarter" idx="14"/>
          </p:nvPr>
        </p:nvGraphicFramePr>
        <p:xfrm>
          <a:off x="4242341" y="1496291"/>
          <a:ext cx="3690000" cy="49546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Placeholder 13">
            <a:extLst>
              <a:ext uri="{FF2B5EF4-FFF2-40B4-BE49-F238E27FC236}">
                <a16:creationId xmlns:a16="http://schemas.microsoft.com/office/drawing/2014/main" id="{1DA21010-05F7-45C3-98F1-385BABF640CD}"/>
              </a:ext>
              <a:ext uri="{C183D7F6-B498-43B3-948B-1728B52AA6E4}">
                <adec:decorative xmlns:adec="http://schemas.microsoft.com/office/drawing/2017/decorative" val="1"/>
              </a:ext>
            </a:extLst>
          </p:cNvPr>
          <p:cNvPicPr>
            <a:picLocks noGrp="1" noChangeAspect="1"/>
          </p:cNvPicPr>
          <p:nvPr>
            <p:ph type="pic" idx="13"/>
          </p:nvPr>
        </p:nvPicPr>
        <p:blipFill>
          <a:blip r:embed="rId9">
            <a:extLst>
              <a:ext uri="{28A0092B-C50C-407E-A947-70E740481C1C}">
                <a14:useLocalDpi xmlns:a14="http://schemas.microsoft.com/office/drawing/2010/main" val="0"/>
              </a:ext>
            </a:extLst>
          </a:blip>
          <a:srcRect t="128" b="128"/>
          <a:stretch/>
        </p:blipFill>
        <p:spPr>
          <a:xfrm>
            <a:off x="8047164" y="641101"/>
            <a:ext cx="3702877" cy="5749461"/>
          </a:xfrm>
        </p:spPr>
      </p:pic>
      <p:sp>
        <p:nvSpPr>
          <p:cNvPr id="2" name="Arrow: Right 1" descr="Next">
            <a:hlinkClick r:id="" action="ppaction://hlinkshowjump?jump=nextslide"/>
            <a:extLst>
              <a:ext uri="{FF2B5EF4-FFF2-40B4-BE49-F238E27FC236}">
                <a16:creationId xmlns:a16="http://schemas.microsoft.com/office/drawing/2014/main" id="{5BEF7F9D-B6BF-8FB9-DDF1-D4B7A1AFE27F}"/>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6" name="Arrow: Right 5" descr="Previous">
            <a:hlinkClick r:id="" action="ppaction://hlinkshowjump?jump=previousslide"/>
            <a:extLst>
              <a:ext uri="{FF2B5EF4-FFF2-40B4-BE49-F238E27FC236}">
                <a16:creationId xmlns:a16="http://schemas.microsoft.com/office/drawing/2014/main" id="{05E25E9E-3994-3142-584B-64E1948C9486}"/>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761546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263B51-A4C6-5778-13CE-A82EB2F873D8}"/>
              </a:ext>
            </a:extLst>
          </p:cNvPr>
          <p:cNvSpPr>
            <a:spLocks noGrp="1"/>
          </p:cNvSpPr>
          <p:nvPr>
            <p:ph type="title"/>
          </p:nvPr>
        </p:nvSpPr>
        <p:spPr/>
        <p:txBody>
          <a:bodyPr/>
          <a:lstStyle/>
          <a:p>
            <a:r>
              <a:rPr lang="en-US" dirty="0" err="1">
                <a:latin typeface="Tahoma" panose="020B0604030504040204" pitchFamily="34" charset="0"/>
                <a:ea typeface="Tahoma" panose="020B0604030504040204" pitchFamily="34" charset="0"/>
                <a:cs typeface="Tahoma" panose="020B0604030504040204" pitchFamily="34" charset="0"/>
              </a:rPr>
              <a:t>Các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câu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hỏi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để</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đánh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giá</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quý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vị</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cần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sự</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tài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trợ</a:t>
            </a:r>
            <a:r>
              <a:rPr lang="en-US" dirty="0">
                <a:latin typeface="Tahoma" panose="020B0604030504040204" pitchFamily="34" charset="0"/>
                <a:ea typeface="Tahoma" panose="020B0604030504040204" pitchFamily="34" charset="0"/>
                <a:cs typeface="Tahoma" panose="020B0604030504040204" pitchFamily="34" charset="0"/>
              </a:rPr>
              <a:t> ở </a:t>
            </a:r>
            <a:r>
              <a:rPr lang="en-US" dirty="0" err="1">
                <a:latin typeface="Tahoma" panose="020B0604030504040204" pitchFamily="34" charset="0"/>
                <a:ea typeface="Tahoma" panose="020B0604030504040204" pitchFamily="34" charset="0"/>
                <a:cs typeface="Tahoma" panose="020B0604030504040204" pitchFamily="34" charset="0"/>
              </a:rPr>
              <a:t>bên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ngoài</a:t>
            </a:r>
            <a:endParaRPr lang="vi"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988DE4E8-DCA1-3A80-A7CA-916A5C064000}"/>
              </a:ext>
            </a:extLst>
          </p:cNvPr>
          <p:cNvSpPr>
            <a:spLocks noGrp="1"/>
          </p:cNvSpPr>
          <p:nvPr>
            <p:ph idx="1"/>
          </p:nvPr>
        </p:nvSpPr>
        <p:spPr/>
        <p:txBody>
          <a:bodyPr>
            <a:noAutofit/>
          </a:bodyPr>
          <a:lstStyle/>
          <a:p>
            <a:r>
              <a:rPr lang="vi-VN" sz="2400" dirty="0">
                <a:latin typeface="Tahoma" panose="020B0604030504040204" pitchFamily="34" charset="0"/>
                <a:ea typeface="Tahoma" panose="020B0604030504040204" pitchFamily="34" charset="0"/>
                <a:cs typeface="Tahoma" panose="020B0604030504040204" pitchFamily="34" charset="0"/>
              </a:rPr>
              <a:t>Quý vị có thể đáp ứng với sự cần thiết của mình với số tiền hiện tại đang có hay không?</a:t>
            </a:r>
          </a:p>
          <a:p>
            <a:r>
              <a:rPr lang="vi-VN" sz="2400" dirty="0">
                <a:latin typeface="Tahoma" panose="020B0604030504040204" pitchFamily="34" charset="0"/>
                <a:ea typeface="Tahoma" panose="020B0604030504040204" pitchFamily="34" charset="0"/>
                <a:cs typeface="Tahoma" panose="020B0604030504040204" pitchFamily="34" charset="0"/>
              </a:rPr>
              <a:t>Quý vị sẽ sử dụng thêm nguồn vốn cho doanh nghiệp của mình như thế nào?</a:t>
            </a:r>
          </a:p>
          <a:p>
            <a:r>
              <a:rPr lang="vi-VN" sz="2400" dirty="0">
                <a:latin typeface="Tahoma" panose="020B0604030504040204" pitchFamily="34" charset="0"/>
                <a:ea typeface="Tahoma" panose="020B0604030504040204" pitchFamily="34" charset="0"/>
                <a:cs typeface="Tahoma" panose="020B0604030504040204" pitchFamily="34" charset="0"/>
              </a:rPr>
              <a:t>Quý vị cần tiền gấp đến như thế nào? Quý vị có thể thanh toán nhiệm vụ của mình đúng thời hạn hay không?</a:t>
            </a:r>
          </a:p>
          <a:p>
            <a:r>
              <a:rPr lang="en-US" sz="2400" dirty="0">
                <a:latin typeface="Tahoma" panose="020B0604030504040204" pitchFamily="34" charset="0"/>
                <a:ea typeface="Tahoma" panose="020B0604030504040204" pitchFamily="34" charset="0"/>
                <a:cs typeface="Tahoma" panose="020B0604030504040204" pitchFamily="34" charset="0"/>
              </a:rPr>
              <a:t>K</a:t>
            </a:r>
            <a:r>
              <a:rPr lang="vi-VN" sz="2400" dirty="0">
                <a:latin typeface="Tahoma" panose="020B0604030504040204" pitchFamily="34" charset="0"/>
                <a:ea typeface="Tahoma" panose="020B0604030504040204" pitchFamily="34" charset="0"/>
                <a:cs typeface="Tahoma" panose="020B0604030504040204" pitchFamily="34" charset="0"/>
              </a:rPr>
              <a:t>inh doanh của quý vị có chắc chắn hay không? Căn cứ vào số khách hàng và nguồn tiền thì có thể dự đoán được hay không?</a:t>
            </a:r>
          </a:p>
          <a:p>
            <a:r>
              <a:rPr lang="vi-VN" sz="2400" dirty="0">
                <a:latin typeface="Tahoma" panose="020B0604030504040204" pitchFamily="34" charset="0"/>
                <a:ea typeface="Tahoma" panose="020B0604030504040204" pitchFamily="34" charset="0"/>
                <a:cs typeface="Tahoma" panose="020B0604030504040204" pitchFamily="34" charset="0"/>
              </a:rPr>
              <a:t>Quý vị đang bắt đầu một cuộc làm ăn mới, là công việc đang phát triển hoặc là đang tìm kiếm một số mục tiêu kinh doanh quan trọng khác?</a:t>
            </a:r>
          </a:p>
        </p:txBody>
      </p:sp>
      <p:sp>
        <p:nvSpPr>
          <p:cNvPr id="2" name="Arrow: Right 1" descr="Next">
            <a:hlinkClick r:id="" action="ppaction://hlinkshowjump?jump=nextslide"/>
            <a:extLst>
              <a:ext uri="{FF2B5EF4-FFF2-40B4-BE49-F238E27FC236}">
                <a16:creationId xmlns:a16="http://schemas.microsoft.com/office/drawing/2014/main" id="{F92B60F6-A7DF-EA8D-C656-F7602F047021}"/>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 name="Arrow: Right 2" descr="Previous">
            <a:hlinkClick r:id="" action="ppaction://hlinkshowjump?jump=previousslide"/>
            <a:extLst>
              <a:ext uri="{FF2B5EF4-FFF2-40B4-BE49-F238E27FC236}">
                <a16:creationId xmlns:a16="http://schemas.microsoft.com/office/drawing/2014/main" id="{FC2A5946-820D-0A7A-5D75-2F0E736DE276}"/>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449854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6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6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64">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descr="Check for understanding #1">
            <a:extLst>
              <a:ext uri="{FF2B5EF4-FFF2-40B4-BE49-F238E27FC236}">
                <a16:creationId xmlns:a16="http://schemas.microsoft.com/office/drawing/2014/main" id="{87071E00-ABE1-44FD-92BD-2769C2C9C727}"/>
              </a:ext>
            </a:extLst>
          </p:cNvPr>
          <p:cNvSpPr>
            <a:spLocks noGrp="1"/>
          </p:cNvSpPr>
          <p:nvPr>
            <p:ph type="title"/>
          </p:nvPr>
        </p:nvSpPr>
        <p:spPr>
          <a:xfrm>
            <a:off x="513654" y="702156"/>
            <a:ext cx="6080784" cy="1188720"/>
          </a:xfrm>
        </p:spPr>
        <p:txBody>
          <a:bodyPr vert="horz" lIns="91440" tIns="45720" rIns="91440" bIns="45720" rtlCol="0" anchor="b">
            <a:normAutofit/>
          </a:bodyPr>
          <a:lstStyle/>
          <a:p>
            <a:r>
              <a:rPr lang="en-US"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Xem</a:t>
            </a: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lại</a:t>
            </a: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để</a:t>
            </a: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hiểu</a:t>
            </a: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biết</a:t>
            </a:r>
            <a:r>
              <a:rPr lang="vi"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#1</a:t>
            </a:r>
          </a:p>
        </p:txBody>
      </p:sp>
      <p:sp>
        <p:nvSpPr>
          <p:cNvPr id="67" name="Rectangle 66">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descr="Which of these does not indicate a strong case for outside financing?&#10;&#10;Select your answer choice below:">
            <a:extLst>
              <a:ext uri="{FF2B5EF4-FFF2-40B4-BE49-F238E27FC236}">
                <a16:creationId xmlns:a16="http://schemas.microsoft.com/office/drawing/2014/main" id="{6A7BD30D-629F-49D4-AE04-2D99B365E4B8}"/>
              </a:ext>
            </a:extLst>
          </p:cNvPr>
          <p:cNvSpPr>
            <a:spLocks noGrp="1"/>
          </p:cNvSpPr>
          <p:nvPr>
            <p:ph sz="half" idx="4294967295"/>
          </p:nvPr>
        </p:nvSpPr>
        <p:spPr>
          <a:xfrm>
            <a:off x="513654" y="1996376"/>
            <a:ext cx="6552164" cy="1805283"/>
          </a:xfrm>
        </p:spPr>
        <p:txBody>
          <a:bodyPr vert="horz" lIns="91440" tIns="45720" rIns="91440" bIns="45720" rtlCol="0" anchor="ctr">
            <a:normAutofit fontScale="92500"/>
          </a:bodyPr>
          <a:lstStyle/>
          <a:p>
            <a:pPr marL="0" indent="0">
              <a:buNone/>
            </a:pPr>
            <a:r>
              <a:rPr lang="vi-VN" sz="2400" dirty="0">
                <a:latin typeface="Tahoma" panose="020B0604030504040204" pitchFamily="34" charset="0"/>
                <a:ea typeface="Tahoma" panose="020B0604030504040204" pitchFamily="34" charset="0"/>
                <a:cs typeface="Tahoma" panose="020B0604030504040204" pitchFamily="34" charset="0"/>
              </a:rPr>
              <a:t>Điều nào trong số này </a:t>
            </a:r>
            <a:r>
              <a:rPr lang="vi-VN" sz="2400" b="1" dirty="0">
                <a:latin typeface="Tahoma" panose="020B0604030504040204" pitchFamily="34" charset="0"/>
                <a:ea typeface="Tahoma" panose="020B0604030504040204" pitchFamily="34" charset="0"/>
                <a:cs typeface="Tahoma" panose="020B0604030504040204" pitchFamily="34" charset="0"/>
              </a:rPr>
              <a:t>không</a:t>
            </a:r>
            <a:r>
              <a:rPr lang="vi-VN" sz="2400" dirty="0">
                <a:latin typeface="Tahoma" panose="020B0604030504040204" pitchFamily="34" charset="0"/>
                <a:ea typeface="Tahoma" panose="020B0604030504040204" pitchFamily="34" charset="0"/>
                <a:cs typeface="Tahoma" panose="020B0604030504040204" pitchFamily="34" charset="0"/>
              </a:rPr>
              <a:t> chỉ ra một trường hợp vững chắc cho tài chánh bên ngoài?</a:t>
            </a:r>
            <a:endParaRPr lang="vi"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2000" dirty="0">
                <a:latin typeface="Tahoma" panose="020B0604030504040204" pitchFamily="34" charset="0"/>
                <a:ea typeface="Tahoma" panose="020B0604030504040204" pitchFamily="34" charset="0"/>
                <a:cs typeface="Tahoma" panose="020B0604030504040204" pitchFamily="34" charset="0"/>
              </a:rPr>
              <a:t>Hãy lựa chọn câu trả lời của quý vị ở dưới đây:</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6" name="Content Placeholder 5">
            <a:extLst>
              <a:ext uri="{FF2B5EF4-FFF2-40B4-BE49-F238E27FC236}">
                <a16:creationId xmlns:a16="http://schemas.microsoft.com/office/drawing/2014/main" id="{BF79C0FC-6A53-48FD-A2FB-DC1F7E6C6B69}"/>
              </a:ext>
              <a:ext uri="{C183D7F6-B498-43B3-948B-1728B52AA6E4}">
                <adec:decorative xmlns:adec="http://schemas.microsoft.com/office/drawing/2017/decorative" val="1"/>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rcRect l="44" r="44"/>
          <a:stretch/>
        </p:blipFill>
        <p:spPr>
          <a:xfrm>
            <a:off x="7395624" y="0"/>
            <a:ext cx="4796376" cy="6858000"/>
          </a:xfrm>
          <a:prstGeom prst="rect">
            <a:avLst/>
          </a:prstGeom>
        </p:spPr>
      </p:pic>
      <p:sp>
        <p:nvSpPr>
          <p:cNvPr id="7" name="Rectangle: Rounded Corners 6">
            <a:extLst>
              <a:ext uri="{FF2B5EF4-FFF2-40B4-BE49-F238E27FC236}">
                <a16:creationId xmlns:a16="http://schemas.microsoft.com/office/drawing/2014/main" id="{4B74903E-3940-AA69-0437-D746355C3FDC}"/>
              </a:ext>
              <a:ext uri="{C183D7F6-B498-43B3-948B-1728B52AA6E4}">
                <adec:decorative xmlns:adec="http://schemas.microsoft.com/office/drawing/2017/decorative" val="1"/>
              </a:ext>
            </a:extLst>
          </p:cNvPr>
          <p:cNvSpPr/>
          <p:nvPr/>
        </p:nvSpPr>
        <p:spPr>
          <a:xfrm>
            <a:off x="201168" y="4032493"/>
            <a:ext cx="777240" cy="438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A</a:t>
            </a:r>
            <a:endParaRPr kumimoji="0" lang="vi"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8" name="Rectangle: Rounded Corners 7">
            <a:extLst>
              <a:ext uri="{FF2B5EF4-FFF2-40B4-BE49-F238E27FC236}">
                <a16:creationId xmlns:a16="http://schemas.microsoft.com/office/drawing/2014/main" id="{E3F18A4E-D97B-59BF-2C13-52B96242ECDB}"/>
              </a:ext>
              <a:ext uri="{C183D7F6-B498-43B3-948B-1728B52AA6E4}">
                <adec:decorative xmlns:adec="http://schemas.microsoft.com/office/drawing/2017/decorative" val="1"/>
              </a:ext>
            </a:extLst>
          </p:cNvPr>
          <p:cNvSpPr/>
          <p:nvPr/>
        </p:nvSpPr>
        <p:spPr>
          <a:xfrm>
            <a:off x="199646" y="4790002"/>
            <a:ext cx="777240" cy="438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B</a:t>
            </a:r>
            <a:endParaRPr kumimoji="0" lang="vi"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9" name="Rectangle: Rounded Corners 8">
            <a:extLst>
              <a:ext uri="{FF2B5EF4-FFF2-40B4-BE49-F238E27FC236}">
                <a16:creationId xmlns:a16="http://schemas.microsoft.com/office/drawing/2014/main" id="{3424EF2B-6795-7012-FFCB-25425EA17E22}"/>
              </a:ext>
              <a:ext uri="{C183D7F6-B498-43B3-948B-1728B52AA6E4}">
                <adec:decorative xmlns:adec="http://schemas.microsoft.com/office/drawing/2017/decorative" val="1"/>
              </a:ext>
            </a:extLst>
          </p:cNvPr>
          <p:cNvSpPr/>
          <p:nvPr/>
        </p:nvSpPr>
        <p:spPr>
          <a:xfrm>
            <a:off x="199646" y="5400551"/>
            <a:ext cx="777240" cy="438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800" b="0" i="0" u="none" strike="noStrike" kern="1200" cap="none" spc="0" normalizeH="0" baseline="0" noProof="0" dirty="0">
                <a:ln>
                  <a:noFill/>
                </a:ln>
                <a:solidFill>
                  <a:prstClr val="white"/>
                </a:solidFill>
                <a:effectLst/>
                <a:uLnTx/>
                <a:uFillTx/>
                <a:latin typeface="Gill Sans MT" panose="020B0502020104020203"/>
                <a:ea typeface="+mn-ea"/>
                <a:cs typeface="+mn-cs"/>
              </a:rPr>
              <a:t>C</a:t>
            </a:r>
          </a:p>
        </p:txBody>
      </p:sp>
      <p:sp>
        <p:nvSpPr>
          <p:cNvPr id="10" name="Content Placeholder 2" descr="A. A recent disaster or slow season has disrupted your business&#10;B. You are unable to make your existing business loan or credit card payments&#10;C. You are unable to make your existing business loan or credit card payments">
            <a:extLst>
              <a:ext uri="{FF2B5EF4-FFF2-40B4-BE49-F238E27FC236}">
                <a16:creationId xmlns:a16="http://schemas.microsoft.com/office/drawing/2014/main" id="{1BB71D1C-EE38-01F3-D719-039601C327A9}"/>
              </a:ext>
            </a:extLst>
          </p:cNvPr>
          <p:cNvSpPr txBox="1">
            <a:spLocks/>
          </p:cNvSpPr>
          <p:nvPr/>
        </p:nvSpPr>
        <p:spPr>
          <a:xfrm>
            <a:off x="1027308" y="3800868"/>
            <a:ext cx="6366794" cy="208621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4A66AC"/>
              </a:buClr>
              <a:buSzPct val="92000"/>
              <a:buFont typeface="Wingdings 2" panose="05020102010507070707" pitchFamily="18" charset="2"/>
              <a:buNone/>
              <a:tabLst/>
              <a:defRPr/>
            </a:pP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tai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họa</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gần</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đây</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hoặc</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mùa</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chậm</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rãi</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đã</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làm</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gián</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đoạn</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công</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việc</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kinh</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doanh</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quý</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vị</a:t>
            </a:r>
            <a:endParaRPr kumimoji="0" lang="vi"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ct val="20000"/>
              </a:spcBef>
              <a:spcAft>
                <a:spcPts val="600"/>
              </a:spcAft>
              <a:buClr>
                <a:srgbClr val="4A66AC"/>
              </a:buClr>
              <a:buSzPct val="92000"/>
              <a:buFont typeface="Wingdings 2" panose="05020102010507070707" pitchFamily="18" charset="2"/>
              <a:buNone/>
              <a:tabLst/>
              <a:defRPr/>
            </a:pP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Quý</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vị</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không</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thể</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thanh</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toán</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nợ</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cho</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kinh</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doanh</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hoặc</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thẻ</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tín</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dụng</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mình</a:t>
            </a:r>
            <a:endParaRPr kumimoji="0" lang="vi"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ct val="20000"/>
              </a:spcBef>
              <a:spcAft>
                <a:spcPts val="600"/>
              </a:spcAft>
              <a:buClr>
                <a:srgbClr val="4A66AC"/>
              </a:buClr>
              <a:buSzPct val="92000"/>
              <a:buFont typeface="Wingdings 2" panose="05020102010507070707" pitchFamily="18" charset="2"/>
              <a:buNone/>
              <a:tabLst/>
              <a:defRPr/>
            </a:pP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Sản</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phẩm</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mới</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quý</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vị</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sản</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xuất</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chi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phí</a:t>
            </a:r>
            <a:r>
              <a:rPr kumimoji="0" lang="en-US"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cao</a:t>
            </a:r>
            <a:endParaRPr kumimoji="0" lang="vi" sz="20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Rectangle 3" descr="External financing can help you get back to normal after a disaster or a slow season. It can also help you with high startup costs needed to launch a new product or service. However, being unable to pay off your existing debt does not typically place you in a strong position to take on more external financing. B is correct.">
            <a:extLst>
              <a:ext uri="{FF2B5EF4-FFF2-40B4-BE49-F238E27FC236}">
                <a16:creationId xmlns:a16="http://schemas.microsoft.com/office/drawing/2014/main" id="{FB76358F-05CD-012D-5033-2E6F5D420EA6}"/>
              </a:ext>
              <a:ext uri="{C183D7F6-B498-43B3-948B-1728B52AA6E4}">
                <adec:decorative xmlns:adec="http://schemas.microsoft.com/office/drawing/2017/decorative" val="0"/>
              </a:ext>
            </a:extLst>
          </p:cNvPr>
          <p:cNvSpPr/>
          <p:nvPr/>
        </p:nvSpPr>
        <p:spPr>
          <a:xfrm>
            <a:off x="1027308" y="5934706"/>
            <a:ext cx="8126420" cy="795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Tài chánh từ bên ngoài có thể giúp quý vị trở lại bình thường sau khi một tai họa hoặc một mùa chậm chạp. Nó cũng có thể giúp quý vị giải quyết những chi phí cao ở lúc ban đầu cần thiết để tung ra một sản phẩm hoặc sự phục vụ mới. Tuy nhiên, việc không thể trả hết số nợ hiện tại của quý vị thường không đặt quý vị vào vị trí vững chắc để nhận thêm nguồn tài chánh từ bên ngoài. B là đúng.</a:t>
            </a:r>
            <a:endParaRPr kumimoji="0" lang="vi"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Arrow: Right 4" descr="Previous">
            <a:hlinkClick r:id="" action="ppaction://hlinkshowjump?jump=previousslide"/>
            <a:extLst>
              <a:ext uri="{FF2B5EF4-FFF2-40B4-BE49-F238E27FC236}">
                <a16:creationId xmlns:a16="http://schemas.microsoft.com/office/drawing/2014/main" id="{12074EBB-6FF8-1C7D-F558-672A2AB6E469}"/>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nvGrpSpPr>
          <p:cNvPr id="18" name="Group 17" descr="Next">
            <a:extLst>
              <a:ext uri="{FF2B5EF4-FFF2-40B4-BE49-F238E27FC236}">
                <a16:creationId xmlns:a16="http://schemas.microsoft.com/office/drawing/2014/main" id="{45DA63E1-F2EE-D051-6DE9-05C7172DFDC0}"/>
              </a:ext>
            </a:extLst>
          </p:cNvPr>
          <p:cNvGrpSpPr/>
          <p:nvPr/>
        </p:nvGrpSpPr>
        <p:grpSpPr>
          <a:xfrm>
            <a:off x="11420475" y="6350517"/>
            <a:ext cx="771525" cy="454914"/>
            <a:chOff x="11420475" y="6350517"/>
            <a:chExt cx="771525" cy="454914"/>
          </a:xfrm>
        </p:grpSpPr>
        <p:sp>
          <p:nvSpPr>
            <p:cNvPr id="19" name="Rectangle 18">
              <a:extLst>
                <a:ext uri="{FF2B5EF4-FFF2-40B4-BE49-F238E27FC236}">
                  <a16:creationId xmlns:a16="http://schemas.microsoft.com/office/drawing/2014/main" id="{C429B3FA-1839-4CD2-2C8F-096A06573AB1}"/>
                </a:ext>
              </a:extLst>
            </p:cNvPr>
            <p:cNvSpPr/>
            <p:nvPr/>
          </p:nvSpPr>
          <p:spPr>
            <a:xfrm>
              <a:off x="11420475" y="6350517"/>
              <a:ext cx="771525" cy="4549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0" name="Arrow: Right 19">
              <a:hlinkClick r:id="" action="ppaction://hlinkshowjump?jump=nextslide"/>
              <a:extLst>
                <a:ext uri="{FF2B5EF4-FFF2-40B4-BE49-F238E27FC236}">
                  <a16:creationId xmlns:a16="http://schemas.microsoft.com/office/drawing/2014/main" id="{9BDB06C4-9F23-4FDC-D339-D36D2DED54D5}"/>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2021758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indefinite"/>
                                        <p:tgtEl>
                                          <p:spTgt spid="8"/>
                                        </p:tgtEl>
                                        <p:attrNameLst>
                                          <p:attrName>fillcolor</p:attrName>
                                        </p:attrNameLst>
                                      </p:cBhvr>
                                      <p:to>
                                        <p:clrVal>
                                          <a:srgbClr val="2E8540"/>
                                        </p:clrVal>
                                      </p:to>
                                    </p:set>
                                    <p:set>
                                      <p:cBhvr>
                                        <p:cTn id="7" dur="indefinite"/>
                                        <p:tgtEl>
                                          <p:spTgt spid="8"/>
                                        </p:tgtEl>
                                        <p:attrNameLst>
                                          <p:attrName>fill.type</p:attrName>
                                        </p:attrNameLst>
                                      </p:cBhvr>
                                      <p:to>
                                        <p:strVal val="solid"/>
                                      </p:to>
                                    </p:set>
                                    <p:set>
                                      <p:cBhvr>
                                        <p:cTn id="8" dur="indefinite"/>
                                        <p:tgtEl>
                                          <p:spTgt spid="8"/>
                                        </p:tgtEl>
                                        <p:attrNameLst>
                                          <p:attrName>fill.on</p:attrName>
                                        </p:attrNameLst>
                                      </p:cBhvr>
                                      <p:to>
                                        <p:strVal val="true"/>
                                      </p:to>
                                    </p:set>
                                  </p:childTnLst>
                                </p:cTn>
                              </p:par>
                              <p:par>
                                <p:cTn id="9" presetID="1" presetClass="emph" presetSubtype="1" nodeType="withEffect">
                                  <p:stCondLst>
                                    <p:cond delay="0"/>
                                  </p:stCondLst>
                                  <p:childTnLst>
                                    <p:set>
                                      <p:cBhvr>
                                        <p:cTn id="10" dur="indefinite"/>
                                        <p:tgtEl>
                                          <p:spTgt spid="9"/>
                                        </p:tgtEl>
                                        <p:attrNameLst>
                                          <p:attrName>fillcolor</p:attrName>
                                        </p:attrNameLst>
                                      </p:cBhvr>
                                      <p:to>
                                        <p:clrVal>
                                          <a:schemeClr val="accent2"/>
                                        </p:clrVal>
                                      </p:to>
                                    </p:set>
                                    <p:set>
                                      <p:cBhvr>
                                        <p:cTn id="11" dur="indefinite"/>
                                        <p:tgtEl>
                                          <p:spTgt spid="9"/>
                                        </p:tgtEl>
                                        <p:attrNameLst>
                                          <p:attrName>fill.type</p:attrName>
                                        </p:attrNameLst>
                                      </p:cBhvr>
                                      <p:to>
                                        <p:strVal val="solid"/>
                                      </p:to>
                                    </p:set>
                                    <p:set>
                                      <p:cBhvr>
                                        <p:cTn id="12" dur="indefinite"/>
                                        <p:tgtEl>
                                          <p:spTgt spid="9"/>
                                        </p:tgtEl>
                                        <p:attrNameLst>
                                          <p:attrName>fill.on</p:attrName>
                                        </p:attrNameLst>
                                      </p:cBhvr>
                                      <p:to>
                                        <p:strVal val="true"/>
                                      </p:to>
                                    </p:set>
                                  </p:childTnLst>
                                </p:cTn>
                              </p:par>
                              <p:par>
                                <p:cTn id="13" presetID="1" presetClass="emph" presetSubtype="1" nodeType="withEffect">
                                  <p:stCondLst>
                                    <p:cond delay="0"/>
                                  </p:stCondLst>
                                  <p:childTnLst>
                                    <p:set>
                                      <p:cBhvr>
                                        <p:cTn id="14" dur="indefinite"/>
                                        <p:tgtEl>
                                          <p:spTgt spid="7"/>
                                        </p:tgtEl>
                                        <p:attrNameLst>
                                          <p:attrName>fillcolor</p:attrName>
                                        </p:attrNameLst>
                                      </p:cBhvr>
                                      <p:to>
                                        <p:clrVal>
                                          <a:schemeClr val="accent2"/>
                                        </p:clrVal>
                                      </p:to>
                                    </p:set>
                                    <p:set>
                                      <p:cBhvr>
                                        <p:cTn id="15" dur="indefinite"/>
                                        <p:tgtEl>
                                          <p:spTgt spid="7"/>
                                        </p:tgtEl>
                                        <p:attrNameLst>
                                          <p:attrName>fill.type</p:attrName>
                                        </p:attrNameLst>
                                      </p:cBhvr>
                                      <p:to>
                                        <p:strVal val="solid"/>
                                      </p:to>
                                    </p:set>
                                    <p:set>
                                      <p:cBhvr>
                                        <p:cTn id="16" dur="indefinite"/>
                                        <p:tgtEl>
                                          <p:spTgt spid="7"/>
                                        </p:tgtEl>
                                        <p:attrNameLst>
                                          <p:attrName>fill.on</p:attrName>
                                        </p:attrNameLst>
                                      </p:cBhvr>
                                      <p:to>
                                        <p:strVal val="true"/>
                                      </p:to>
                                    </p:set>
                                  </p:childTnLst>
                                </p:cTn>
                              </p:par>
                              <p:par>
                                <p:cTn id="17" presetID="6" presetClass="emph" presetSubtype="0" autoRev="1" fill="hold" grpId="1" nodeType="withEffect">
                                  <p:stCondLst>
                                    <p:cond delay="0"/>
                                  </p:stCondLst>
                                  <p:childTnLst>
                                    <p:animScale>
                                      <p:cBhvr>
                                        <p:cTn id="18" dur="2000" fill="hold"/>
                                        <p:tgtEl>
                                          <p:spTgt spid="8"/>
                                        </p:tgtEl>
                                      </p:cBhvr>
                                      <p:by x="150000" y="150000"/>
                                    </p:animScale>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1" presetClass="emph" presetSubtype="1" nodeType="clickEffect">
                                  <p:stCondLst>
                                    <p:cond delay="0"/>
                                  </p:stCondLst>
                                  <p:childTnLst>
                                    <p:set>
                                      <p:cBhvr>
                                        <p:cTn id="25" dur="indefinite"/>
                                        <p:tgtEl>
                                          <p:spTgt spid="7"/>
                                        </p:tgtEl>
                                        <p:attrNameLst>
                                          <p:attrName>fillcolor</p:attrName>
                                        </p:attrNameLst>
                                      </p:cBhvr>
                                      <p:to>
                                        <p:clrVal>
                                          <a:schemeClr val="accent2"/>
                                        </p:clrVal>
                                      </p:to>
                                    </p:set>
                                    <p:set>
                                      <p:cBhvr>
                                        <p:cTn id="26" dur="indefinite"/>
                                        <p:tgtEl>
                                          <p:spTgt spid="7"/>
                                        </p:tgtEl>
                                        <p:attrNameLst>
                                          <p:attrName>fill.type</p:attrName>
                                        </p:attrNameLst>
                                      </p:cBhvr>
                                      <p:to>
                                        <p:strVal val="solid"/>
                                      </p:to>
                                    </p:set>
                                    <p:set>
                                      <p:cBhvr>
                                        <p:cTn id="27" dur="indefinite"/>
                                        <p:tgtEl>
                                          <p:spTgt spid="7"/>
                                        </p:tgtEl>
                                        <p:attrNameLst>
                                          <p:attrName>fill.on</p:attrName>
                                        </p:attrNameLst>
                                      </p:cBhvr>
                                      <p:to>
                                        <p:strVal val="true"/>
                                      </p:to>
                                    </p:set>
                                  </p:childTnLst>
                                </p:cTn>
                              </p:par>
                              <p:par>
                                <p:cTn id="28" presetID="1" presetClass="emph" presetSubtype="1" nodeType="withEffect">
                                  <p:stCondLst>
                                    <p:cond delay="0"/>
                                  </p:stCondLst>
                                  <p:childTnLst>
                                    <p:set>
                                      <p:cBhvr>
                                        <p:cTn id="29" dur="indefinite"/>
                                        <p:tgtEl>
                                          <p:spTgt spid="8"/>
                                        </p:tgtEl>
                                        <p:attrNameLst>
                                          <p:attrName>fillcolor</p:attrName>
                                        </p:attrNameLst>
                                      </p:cBhvr>
                                      <p:to>
                                        <p:clrVal>
                                          <a:srgbClr val="2E8540"/>
                                        </p:clrVal>
                                      </p:to>
                                    </p:set>
                                    <p:set>
                                      <p:cBhvr>
                                        <p:cTn id="30" dur="indefinite"/>
                                        <p:tgtEl>
                                          <p:spTgt spid="8"/>
                                        </p:tgtEl>
                                        <p:attrNameLst>
                                          <p:attrName>fill.type</p:attrName>
                                        </p:attrNameLst>
                                      </p:cBhvr>
                                      <p:to>
                                        <p:strVal val="solid"/>
                                      </p:to>
                                    </p:set>
                                    <p:set>
                                      <p:cBhvr>
                                        <p:cTn id="31" dur="indefinite"/>
                                        <p:tgtEl>
                                          <p:spTgt spid="8"/>
                                        </p:tgtEl>
                                        <p:attrNameLst>
                                          <p:attrName>fill.on</p:attrName>
                                        </p:attrNameLst>
                                      </p:cBhvr>
                                      <p:to>
                                        <p:strVal val="true"/>
                                      </p:to>
                                    </p:set>
                                  </p:childTnLst>
                                </p:cTn>
                              </p:par>
                              <p:par>
                                <p:cTn id="32" presetID="1" presetClass="emph" presetSubtype="1" nodeType="withEffect">
                                  <p:stCondLst>
                                    <p:cond delay="0"/>
                                  </p:stCondLst>
                                  <p:childTnLst>
                                    <p:set>
                                      <p:cBhvr>
                                        <p:cTn id="33" dur="indefinite"/>
                                        <p:tgtEl>
                                          <p:spTgt spid="9"/>
                                        </p:tgtEl>
                                        <p:attrNameLst>
                                          <p:attrName>fillcolor</p:attrName>
                                        </p:attrNameLst>
                                      </p:cBhvr>
                                      <p:to>
                                        <p:clrVal>
                                          <a:schemeClr val="accent2"/>
                                        </p:clrVal>
                                      </p:to>
                                    </p:set>
                                    <p:set>
                                      <p:cBhvr>
                                        <p:cTn id="34" dur="indefinite"/>
                                        <p:tgtEl>
                                          <p:spTgt spid="9"/>
                                        </p:tgtEl>
                                        <p:attrNameLst>
                                          <p:attrName>fill.type</p:attrName>
                                        </p:attrNameLst>
                                      </p:cBhvr>
                                      <p:to>
                                        <p:strVal val="solid"/>
                                      </p:to>
                                    </p:set>
                                    <p:set>
                                      <p:cBhvr>
                                        <p:cTn id="35" dur="indefinite"/>
                                        <p:tgtEl>
                                          <p:spTgt spid="9"/>
                                        </p:tgtEl>
                                        <p:attrNameLst>
                                          <p:attrName>fill.on</p:attrName>
                                        </p:attrNameLst>
                                      </p:cBhvr>
                                      <p:to>
                                        <p:strVal val="true"/>
                                      </p:to>
                                    </p:set>
                                  </p:childTnLst>
                                </p:cTn>
                              </p:par>
                              <p:par>
                                <p:cTn id="36" presetID="6" presetClass="emph" presetSubtype="0" autoRev="1" fill="hold" grpId="2" nodeType="withEffect">
                                  <p:stCondLst>
                                    <p:cond delay="0"/>
                                  </p:stCondLst>
                                  <p:childTnLst>
                                    <p:animScale>
                                      <p:cBhvr>
                                        <p:cTn id="37" dur="2000" fill="hold"/>
                                        <p:tgtEl>
                                          <p:spTgt spid="8"/>
                                        </p:tgtEl>
                                      </p:cBhvr>
                                      <p:by x="150000" y="150000"/>
                                    </p:animScale>
                                  </p:childTnLst>
                                </p:cTn>
                              </p:par>
                              <p:par>
                                <p:cTn id="38" presetID="1" presetClass="entr" presetSubtype="0" fill="hold" grpId="1"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mph" presetSubtype="1" nodeType="clickEffect">
                                  <p:stCondLst>
                                    <p:cond delay="0"/>
                                  </p:stCondLst>
                                  <p:childTnLst>
                                    <p:set>
                                      <p:cBhvr>
                                        <p:cTn id="44" dur="indefinite"/>
                                        <p:tgtEl>
                                          <p:spTgt spid="9"/>
                                        </p:tgtEl>
                                        <p:attrNameLst>
                                          <p:attrName>fillcolor</p:attrName>
                                        </p:attrNameLst>
                                      </p:cBhvr>
                                      <p:to>
                                        <p:clrVal>
                                          <a:schemeClr val="accent2"/>
                                        </p:clrVal>
                                      </p:to>
                                    </p:set>
                                    <p:set>
                                      <p:cBhvr>
                                        <p:cTn id="45" dur="indefinite"/>
                                        <p:tgtEl>
                                          <p:spTgt spid="9"/>
                                        </p:tgtEl>
                                        <p:attrNameLst>
                                          <p:attrName>fill.type</p:attrName>
                                        </p:attrNameLst>
                                      </p:cBhvr>
                                      <p:to>
                                        <p:strVal val="solid"/>
                                      </p:to>
                                    </p:set>
                                    <p:set>
                                      <p:cBhvr>
                                        <p:cTn id="46" dur="indefinite"/>
                                        <p:tgtEl>
                                          <p:spTgt spid="9"/>
                                        </p:tgtEl>
                                        <p:attrNameLst>
                                          <p:attrName>fill.on</p:attrName>
                                        </p:attrNameLst>
                                      </p:cBhvr>
                                      <p:to>
                                        <p:strVal val="true"/>
                                      </p:to>
                                    </p:set>
                                  </p:childTnLst>
                                </p:cTn>
                              </p:par>
                              <p:par>
                                <p:cTn id="47" presetID="1" presetClass="emph" presetSubtype="1" nodeType="withEffect">
                                  <p:stCondLst>
                                    <p:cond delay="0"/>
                                  </p:stCondLst>
                                  <p:childTnLst>
                                    <p:set>
                                      <p:cBhvr>
                                        <p:cTn id="48" dur="indefinite"/>
                                        <p:tgtEl>
                                          <p:spTgt spid="8"/>
                                        </p:tgtEl>
                                        <p:attrNameLst>
                                          <p:attrName>fillcolor</p:attrName>
                                        </p:attrNameLst>
                                      </p:cBhvr>
                                      <p:to>
                                        <p:clrVal>
                                          <a:srgbClr val="2E8540"/>
                                        </p:clrVal>
                                      </p:to>
                                    </p:set>
                                    <p:set>
                                      <p:cBhvr>
                                        <p:cTn id="49" dur="indefinite"/>
                                        <p:tgtEl>
                                          <p:spTgt spid="8"/>
                                        </p:tgtEl>
                                        <p:attrNameLst>
                                          <p:attrName>fill.type</p:attrName>
                                        </p:attrNameLst>
                                      </p:cBhvr>
                                      <p:to>
                                        <p:strVal val="solid"/>
                                      </p:to>
                                    </p:set>
                                    <p:set>
                                      <p:cBhvr>
                                        <p:cTn id="50" dur="indefinite"/>
                                        <p:tgtEl>
                                          <p:spTgt spid="8"/>
                                        </p:tgtEl>
                                        <p:attrNameLst>
                                          <p:attrName>fill.on</p:attrName>
                                        </p:attrNameLst>
                                      </p:cBhvr>
                                      <p:to>
                                        <p:strVal val="true"/>
                                      </p:to>
                                    </p:set>
                                  </p:childTnLst>
                                </p:cTn>
                              </p:par>
                              <p:par>
                                <p:cTn id="51" presetID="1" presetClass="emph" presetSubtype="1" nodeType="withEffect">
                                  <p:stCondLst>
                                    <p:cond delay="0"/>
                                  </p:stCondLst>
                                  <p:childTnLst>
                                    <p:set>
                                      <p:cBhvr>
                                        <p:cTn id="52" dur="indefinite"/>
                                        <p:tgtEl>
                                          <p:spTgt spid="7"/>
                                        </p:tgtEl>
                                        <p:attrNameLst>
                                          <p:attrName>fillcolor</p:attrName>
                                        </p:attrNameLst>
                                      </p:cBhvr>
                                      <p:to>
                                        <p:clrVal>
                                          <a:schemeClr val="accent2"/>
                                        </p:clrVal>
                                      </p:to>
                                    </p:set>
                                    <p:set>
                                      <p:cBhvr>
                                        <p:cTn id="53" dur="indefinite"/>
                                        <p:tgtEl>
                                          <p:spTgt spid="7"/>
                                        </p:tgtEl>
                                        <p:attrNameLst>
                                          <p:attrName>fill.type</p:attrName>
                                        </p:attrNameLst>
                                      </p:cBhvr>
                                      <p:to>
                                        <p:strVal val="solid"/>
                                      </p:to>
                                    </p:set>
                                    <p:set>
                                      <p:cBhvr>
                                        <p:cTn id="54" dur="indefinite"/>
                                        <p:tgtEl>
                                          <p:spTgt spid="7"/>
                                        </p:tgtEl>
                                        <p:attrNameLst>
                                          <p:attrName>fill.on</p:attrName>
                                        </p:attrNameLst>
                                      </p:cBhvr>
                                      <p:to>
                                        <p:strVal val="true"/>
                                      </p:to>
                                    </p:set>
                                  </p:childTnLst>
                                </p:cTn>
                              </p:par>
                              <p:par>
                                <p:cTn id="55" presetID="6" presetClass="emph" presetSubtype="0" autoRev="1" fill="hold" grpId="0" nodeType="withEffect">
                                  <p:stCondLst>
                                    <p:cond delay="0"/>
                                  </p:stCondLst>
                                  <p:childTnLst>
                                    <p:animScale>
                                      <p:cBhvr>
                                        <p:cTn id="56" dur="2000" fill="hold"/>
                                        <p:tgtEl>
                                          <p:spTgt spid="8"/>
                                        </p:tgtEl>
                                      </p:cBhvr>
                                      <p:by x="150000" y="150000"/>
                                    </p:animScale>
                                  </p:childTnLst>
                                </p:cTn>
                              </p:par>
                              <p:par>
                                <p:cTn id="57" presetID="1" presetClass="entr" presetSubtype="0" fill="hold" grpId="2"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8" grpId="0" animBg="1"/>
      <p:bldP spid="8" grpId="1" animBg="1"/>
      <p:bldP spid="8" grpId="2" animBg="1"/>
      <p:bldP spid="4" grpId="0" animBg="1"/>
      <p:bldP spid="4" grpId="1" animBg="1"/>
      <p:bldP spid="4"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8172EB-4F2E-E43F-71C4-20E37D2A12F1}"/>
              </a:ext>
            </a:extLst>
          </p:cNvPr>
          <p:cNvSpPr>
            <a:spLocks noGrp="1"/>
          </p:cNvSpPr>
          <p:nvPr>
            <p:ph type="title"/>
          </p:nvPr>
        </p:nvSpPr>
        <p:spPr/>
        <p:txBody>
          <a:bodyPr/>
          <a:lstStyle/>
          <a:p>
            <a:r>
              <a:rPr lang="vi-VN" dirty="0">
                <a:latin typeface="Tahoma" panose="020B0604030504040204" pitchFamily="34" charset="0"/>
                <a:ea typeface="Tahoma" panose="020B0604030504040204" pitchFamily="34" charset="0"/>
                <a:cs typeface="Tahoma" panose="020B0604030504040204" pitchFamily="34" charset="0"/>
              </a:rPr>
              <a:t>Nợ tài trợ trái ngược với vốn sở hữu chủ</a:t>
            </a:r>
            <a:endParaRPr lang="vi" dirty="0">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a:extLst>
              <a:ext uri="{FF2B5EF4-FFF2-40B4-BE49-F238E27FC236}">
                <a16:creationId xmlns:a16="http://schemas.microsoft.com/office/drawing/2014/main" id="{4D379245-7FCE-8166-C93C-1A26D135EF6D}"/>
              </a:ext>
            </a:extLst>
          </p:cNvPr>
          <p:cNvSpPr>
            <a:spLocks noGrp="1"/>
          </p:cNvSpPr>
          <p:nvPr>
            <p:ph type="body" idx="1"/>
          </p:nvPr>
        </p:nvSpPr>
        <p:spPr>
          <a:xfrm>
            <a:off x="887219" y="2001513"/>
            <a:ext cx="5087075" cy="536005"/>
          </a:xfrm>
        </p:spPr>
        <p:txBody>
          <a:bodyPr/>
          <a:lstStyle/>
          <a:p>
            <a:r>
              <a:rPr lang="en-US" dirty="0" err="1">
                <a:latin typeface="Tahoma" panose="020B0604030504040204" pitchFamily="34" charset="0"/>
                <a:ea typeface="Tahoma" panose="020B0604030504040204" pitchFamily="34" charset="0"/>
                <a:cs typeface="Tahoma" panose="020B0604030504040204" pitchFamily="34" charset="0"/>
              </a:rPr>
              <a:t>Nợ</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tài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trợ</a:t>
            </a:r>
            <a:endParaRPr lang="vi"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a:extLst>
              <a:ext uri="{FF2B5EF4-FFF2-40B4-BE49-F238E27FC236}">
                <a16:creationId xmlns:a16="http://schemas.microsoft.com/office/drawing/2014/main" id="{D8883C28-85DA-F3EC-750F-01CA21CAC609}"/>
              </a:ext>
            </a:extLst>
          </p:cNvPr>
          <p:cNvSpPr>
            <a:spLocks noGrp="1"/>
          </p:cNvSpPr>
          <p:nvPr>
            <p:ph sz="half" idx="2"/>
          </p:nvPr>
        </p:nvSpPr>
        <p:spPr>
          <a:xfrm>
            <a:off x="581193" y="2676673"/>
            <a:ext cx="5753105" cy="2934999"/>
          </a:xfrm>
        </p:spPr>
        <p:txBody>
          <a:bodyPr>
            <a:normAutofit fontScale="92500" lnSpcReduction="20000"/>
          </a:bodyPr>
          <a:lstStyle/>
          <a:p>
            <a:r>
              <a:rPr lang="vi-VN" b="1" dirty="0">
                <a:latin typeface="Tahoma" panose="020B0604030504040204" pitchFamily="34" charset="0"/>
                <a:ea typeface="Tahoma" panose="020B0604030504040204" pitchFamily="34" charset="0"/>
                <a:cs typeface="Tahoma" panose="020B0604030504040204" pitchFamily="34" charset="0"/>
              </a:rPr>
              <a:t>Tiền hoặc tín dụng được cung cấp để đổi lấy phần lời hoặc các chi phí thêm vào cho số tiền gốc</a:t>
            </a:r>
          </a:p>
          <a:p>
            <a:r>
              <a:rPr lang="vi-VN" dirty="0">
                <a:latin typeface="Tahoma" panose="020B0604030504040204" pitchFamily="34" charset="0"/>
                <a:ea typeface="Tahoma" panose="020B0604030504040204" pitchFamily="34" charset="0"/>
                <a:cs typeface="Tahoma" panose="020B0604030504040204" pitchFamily="34" charset="0"/>
              </a:rPr>
              <a:t>Các khoản tiền này phải được hoàn trả trong một khoảng thời gian với lãi suất</a:t>
            </a:r>
          </a:p>
          <a:p>
            <a:r>
              <a:rPr lang="vi-VN" dirty="0">
                <a:latin typeface="Tahoma" panose="020B0604030504040204" pitchFamily="34" charset="0"/>
                <a:ea typeface="Tahoma" panose="020B0604030504040204" pitchFamily="34" charset="0"/>
                <a:cs typeface="Tahoma" panose="020B0604030504040204" pitchFamily="34" charset="0"/>
              </a:rPr>
              <a:t>Những người cho vay không nhận được quyền sở hữu một phần trong doanh nghiệp</a:t>
            </a:r>
          </a:p>
          <a:p>
            <a:r>
              <a:rPr lang="vi-VN" dirty="0">
                <a:latin typeface="Tahoma" panose="020B0604030504040204" pitchFamily="34" charset="0"/>
                <a:ea typeface="Tahoma" panose="020B0604030504040204" pitchFamily="34" charset="0"/>
                <a:cs typeface="Tahoma" panose="020B0604030504040204" pitchFamily="34" charset="0"/>
              </a:rPr>
              <a:t>Những sự yêu cầu về tài sản thế chấp hoặc tín dụng tốt trong quá khứ </a:t>
            </a:r>
          </a:p>
          <a:p>
            <a:r>
              <a:rPr lang="vi-VN" dirty="0">
                <a:latin typeface="Tahoma" panose="020B0604030504040204" pitchFamily="34" charset="0"/>
                <a:ea typeface="Tahoma" panose="020B0604030504040204" pitchFamily="34" charset="0"/>
                <a:cs typeface="Tahoma" panose="020B0604030504040204" pitchFamily="34" charset="0"/>
              </a:rPr>
              <a:t>Các nguồn bao gồm từ những bạn bè, những ngân hàng và các chương trình của chính phủ</a:t>
            </a:r>
          </a:p>
        </p:txBody>
      </p:sp>
      <p:sp>
        <p:nvSpPr>
          <p:cNvPr id="7" name="Text Placeholder 6">
            <a:extLst>
              <a:ext uri="{FF2B5EF4-FFF2-40B4-BE49-F238E27FC236}">
                <a16:creationId xmlns:a16="http://schemas.microsoft.com/office/drawing/2014/main" id="{1809D82F-0441-FD8D-8714-6F838EF15A8C}"/>
              </a:ext>
            </a:extLst>
          </p:cNvPr>
          <p:cNvSpPr>
            <a:spLocks noGrp="1"/>
          </p:cNvSpPr>
          <p:nvPr>
            <p:ph type="body" sz="quarter" idx="3"/>
          </p:nvPr>
        </p:nvSpPr>
        <p:spPr>
          <a:xfrm>
            <a:off x="6523735" y="2001513"/>
            <a:ext cx="5087073" cy="553373"/>
          </a:xfrm>
        </p:spPr>
        <p:txBody>
          <a:bodyPr/>
          <a:lstStyle/>
          <a:p>
            <a:r>
              <a:rPr lang="en-US" dirty="0" err="1">
                <a:latin typeface="Tahoma" panose="020B0604030504040204" pitchFamily="34" charset="0"/>
                <a:ea typeface="Tahoma" panose="020B0604030504040204" pitchFamily="34" charset="0"/>
                <a:cs typeface="Tahoma" panose="020B0604030504040204" pitchFamily="34" charset="0"/>
              </a:rPr>
              <a:t>Tài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Chánh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Vốn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Sở</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Hữu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Chủ</a:t>
            </a:r>
            <a:endParaRPr lang="vi" dirty="0">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327E6DDC-C7F3-E5FB-78CE-3625A3751B03}"/>
              </a:ext>
            </a:extLst>
          </p:cNvPr>
          <p:cNvSpPr>
            <a:spLocks noGrp="1"/>
          </p:cNvSpPr>
          <p:nvPr>
            <p:ph sz="quarter" idx="4"/>
          </p:nvPr>
        </p:nvSpPr>
        <p:spPr>
          <a:xfrm>
            <a:off x="6523734" y="2676673"/>
            <a:ext cx="5445761" cy="2934999"/>
          </a:xfrm>
        </p:spPr>
        <p:txBody>
          <a:bodyPr>
            <a:noAutofit/>
          </a:bodyPr>
          <a:lstStyle/>
          <a:p>
            <a:r>
              <a:rPr lang="vi-VN" b="1" dirty="0">
                <a:latin typeface="Tahoma" panose="020B0604030504040204" pitchFamily="34" charset="0"/>
                <a:ea typeface="Tahoma" panose="020B0604030504040204" pitchFamily="34" charset="0"/>
                <a:cs typeface="Tahoma" panose="020B0604030504040204" pitchFamily="34" charset="0"/>
              </a:rPr>
              <a:t>Tiền được cung cấp để đổi lấy quyền sở hữu trong doanh nghiệp và phần lời trong tương lai</a:t>
            </a:r>
          </a:p>
          <a:p>
            <a:r>
              <a:rPr lang="vi-VN" dirty="0">
                <a:latin typeface="Tahoma" panose="020B0604030504040204" pitchFamily="34" charset="0"/>
                <a:ea typeface="Tahoma" panose="020B0604030504040204" pitchFamily="34" charset="0"/>
                <a:cs typeface="Tahoma" panose="020B0604030504040204" pitchFamily="34" charset="0"/>
              </a:rPr>
              <a:t>Các số tiền này không yêu cầu hoàn trả lại </a:t>
            </a:r>
          </a:p>
          <a:p>
            <a:r>
              <a:rPr lang="vi-VN" dirty="0">
                <a:latin typeface="Tahoma" panose="020B0604030504040204" pitchFamily="34" charset="0"/>
                <a:ea typeface="Tahoma" panose="020B0604030504040204" pitchFamily="34" charset="0"/>
                <a:cs typeface="Tahoma" panose="020B0604030504040204" pitchFamily="34" charset="0"/>
              </a:rPr>
              <a:t>Các nhà đầu tư thường nhận được quyền sở hữu một phần trong doanh nghiệp và phần chia lời hoặc quyền biểu quyết</a:t>
            </a:r>
          </a:p>
          <a:p>
            <a:r>
              <a:rPr lang="vi-VN" dirty="0">
                <a:latin typeface="Tahoma" panose="020B0604030504040204" pitchFamily="34" charset="0"/>
                <a:ea typeface="Tahoma" panose="020B0604030504040204" pitchFamily="34" charset="0"/>
                <a:cs typeface="Tahoma" panose="020B0604030504040204" pitchFamily="34" charset="0"/>
              </a:rPr>
              <a:t>Những nguồn bao gồm từ các bạn bè, khách hàng, đồng nghiệp trong ngành và các nhà đầu tư chuyên nghiệp</a:t>
            </a:r>
          </a:p>
        </p:txBody>
      </p:sp>
      <p:sp>
        <p:nvSpPr>
          <p:cNvPr id="2" name="Arrow: Right 1" descr="Next">
            <a:hlinkClick r:id="" action="ppaction://hlinkshowjump?jump=nextslide"/>
            <a:extLst>
              <a:ext uri="{FF2B5EF4-FFF2-40B4-BE49-F238E27FC236}">
                <a16:creationId xmlns:a16="http://schemas.microsoft.com/office/drawing/2014/main" id="{C985B1AB-50DE-CF5B-2D2B-00F58269A076}"/>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 name="Arrow: Right 2" descr="Previous">
            <a:hlinkClick r:id="" action="ppaction://hlinkshowjump?jump=previousslide"/>
            <a:extLst>
              <a:ext uri="{FF2B5EF4-FFF2-40B4-BE49-F238E27FC236}">
                <a16:creationId xmlns:a16="http://schemas.microsoft.com/office/drawing/2014/main" id="{DB9328B0-90E8-FD42-3AAC-A923410F9541}"/>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6297649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8172EB-4F2E-E43F-71C4-20E37D2A12F1}"/>
              </a:ext>
            </a:extLst>
          </p:cNvPr>
          <p:cNvSpPr>
            <a:spLocks noGrp="1"/>
          </p:cNvSpPr>
          <p:nvPr>
            <p:ph type="title"/>
          </p:nvPr>
        </p:nvSpPr>
        <p:spPr/>
        <p:txBody>
          <a:bodyPr/>
          <a:lstStyle/>
          <a:p>
            <a:pPr algn="r"/>
            <a:r>
              <a:rPr lang="vi-VN" dirty="0">
                <a:latin typeface="Tahoma" panose="020B0604030504040204" pitchFamily="34" charset="0"/>
                <a:ea typeface="Tahoma" panose="020B0604030504040204" pitchFamily="34" charset="0"/>
                <a:cs typeface="Tahoma" panose="020B0604030504040204" pitchFamily="34" charset="0"/>
              </a:rPr>
              <a:t>Nợ trái ngược với sở hữu chủ: Loại tài chánh nào là tốt nhất?</a:t>
            </a:r>
            <a:endParaRPr lang="vi" dirty="0">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a:extLst>
              <a:ext uri="{FF2B5EF4-FFF2-40B4-BE49-F238E27FC236}">
                <a16:creationId xmlns:a16="http://schemas.microsoft.com/office/drawing/2014/main" id="{4D379245-7FCE-8166-C93C-1A26D135EF6D}"/>
              </a:ext>
            </a:extLst>
          </p:cNvPr>
          <p:cNvSpPr>
            <a:spLocks noGrp="1"/>
          </p:cNvSpPr>
          <p:nvPr>
            <p:ph type="body" idx="1"/>
          </p:nvPr>
        </p:nvSpPr>
        <p:spPr>
          <a:xfrm>
            <a:off x="887219" y="2001513"/>
            <a:ext cx="5087075" cy="536005"/>
          </a:xfrm>
        </p:spPr>
        <p:txBody>
          <a:bodyPr/>
          <a:lstStyle/>
          <a:p>
            <a:r>
              <a:rPr lang="vi" dirty="0">
                <a:latin typeface="Tahoma" panose="020B0604030504040204" pitchFamily="34" charset="0"/>
                <a:ea typeface="Tahoma" panose="020B0604030504040204" pitchFamily="34" charset="0"/>
                <a:cs typeface="Tahoma" panose="020B0604030504040204" pitchFamily="34" charset="0"/>
              </a:rPr>
              <a:t>Nợ tài chính</a:t>
            </a:r>
          </a:p>
        </p:txBody>
      </p:sp>
      <p:sp>
        <p:nvSpPr>
          <p:cNvPr id="6" name="Content Placeholder 5">
            <a:extLst>
              <a:ext uri="{FF2B5EF4-FFF2-40B4-BE49-F238E27FC236}">
                <a16:creationId xmlns:a16="http://schemas.microsoft.com/office/drawing/2014/main" id="{D8883C28-85DA-F3EC-750F-01CA21CAC609}"/>
              </a:ext>
            </a:extLst>
          </p:cNvPr>
          <p:cNvSpPr>
            <a:spLocks noGrp="1"/>
          </p:cNvSpPr>
          <p:nvPr>
            <p:ph sz="half" idx="2"/>
          </p:nvPr>
        </p:nvSpPr>
        <p:spPr>
          <a:xfrm>
            <a:off x="581194" y="2676673"/>
            <a:ext cx="4933781" cy="3343127"/>
          </a:xfrm>
        </p:spPr>
        <p:txBody>
          <a:bodyPr>
            <a:normAutofit lnSpcReduction="10000"/>
          </a:bodyPr>
          <a:lstStyle/>
          <a:p>
            <a:r>
              <a:rPr lang="en-US" sz="2000" dirty="0" err="1">
                <a:latin typeface="Tahoma" panose="020B0604030504040204" pitchFamily="34" charset="0"/>
                <a:ea typeface="Tahoma" panose="020B0604030504040204" pitchFamily="34" charset="0"/>
                <a:cs typeface="Tahoma" panose="020B0604030504040204" pitchFamily="34" charset="0"/>
              </a:rPr>
              <a:t>Quý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vị</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đang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cần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tiền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vốn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gấp</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err="1">
                <a:latin typeface="Tahoma" panose="020B0604030504040204" pitchFamily="34" charset="0"/>
                <a:ea typeface="Tahoma" panose="020B0604030504040204" pitchFamily="34" charset="0"/>
                <a:cs typeface="Tahoma" panose="020B0604030504040204" pitchFamily="34" charset="0"/>
              </a:rPr>
              <a:t>Quý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vị</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muốn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giữ</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tất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cả</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phần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lời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của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quý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vị</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err="1">
                <a:latin typeface="Tahoma" panose="020B0604030504040204" pitchFamily="34" charset="0"/>
                <a:ea typeface="Tahoma" panose="020B0604030504040204" pitchFamily="34" charset="0"/>
                <a:cs typeface="Tahoma" panose="020B0604030504040204" pitchFamily="34" charset="0"/>
              </a:rPr>
              <a:t>Doanh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nghiệp</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của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quý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vị</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có</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một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lịch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đáng</a:t>
            </a:r>
            <a:r>
              <a:rPr lang="en-US" sz="2000" dirty="0">
                <a:latin typeface="Tahoma" panose="020B0604030504040204" pitchFamily="34" charset="0"/>
                <a:ea typeface="Tahoma" panose="020B0604030504040204" pitchFamily="34" charset="0"/>
                <a:cs typeface="Tahoma" panose="020B0604030504040204" pitchFamily="34" charset="0"/>
              </a:rPr>
              <a:t> tin </a:t>
            </a:r>
            <a:r>
              <a:rPr lang="en-US" sz="2000" dirty="0" err="1">
                <a:latin typeface="Tahoma" panose="020B0604030504040204" pitchFamily="34" charset="0"/>
                <a:ea typeface="Tahoma" panose="020B0604030504040204" pitchFamily="34" charset="0"/>
                <a:cs typeface="Tahoma" panose="020B0604030504040204" pitchFamily="34" charset="0"/>
              </a:rPr>
              <a:t>cậy</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err="1">
                <a:latin typeface="Tahoma" panose="020B0604030504040204" pitchFamily="34" charset="0"/>
                <a:ea typeface="Tahoma" panose="020B0604030504040204" pitchFamily="34" charset="0"/>
                <a:cs typeface="Tahoma" panose="020B0604030504040204" pitchFamily="34" charset="0"/>
              </a:rPr>
              <a:t>Quý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vị</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muốn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có</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những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sự</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lựa</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chọn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ngắn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hạn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và</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dài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hạn</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err="1">
                <a:latin typeface="Tahoma" panose="020B0604030504040204" pitchFamily="34" charset="0"/>
                <a:ea typeface="Tahoma" panose="020B0604030504040204" pitchFamily="34" charset="0"/>
                <a:cs typeface="Tahoma" panose="020B0604030504040204" pitchFamily="34" charset="0"/>
              </a:rPr>
              <a:t>Quý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vị</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có</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tài</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sản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hoặc</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dụng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cụ</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nào</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dùng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để</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thế</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chấp</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6">
            <a:extLst>
              <a:ext uri="{FF2B5EF4-FFF2-40B4-BE49-F238E27FC236}">
                <a16:creationId xmlns:a16="http://schemas.microsoft.com/office/drawing/2014/main" id="{1809D82F-0441-FD8D-8714-6F838EF15A8C}"/>
              </a:ext>
            </a:extLst>
          </p:cNvPr>
          <p:cNvSpPr>
            <a:spLocks noGrp="1"/>
          </p:cNvSpPr>
          <p:nvPr>
            <p:ph type="body" sz="quarter" idx="3"/>
          </p:nvPr>
        </p:nvSpPr>
        <p:spPr>
          <a:xfrm>
            <a:off x="6523735" y="2001513"/>
            <a:ext cx="5087073" cy="553373"/>
          </a:xfrm>
        </p:spPr>
        <p:txBody>
          <a:bodyPr/>
          <a:lstStyle/>
          <a:p>
            <a:r>
              <a:rPr lang="en-US" dirty="0" err="1">
                <a:latin typeface="Tahoma" panose="020B0604030504040204" pitchFamily="34" charset="0"/>
                <a:ea typeface="Tahoma" panose="020B0604030504040204" pitchFamily="34" charset="0"/>
                <a:cs typeface="Tahoma" panose="020B0604030504040204" pitchFamily="34" charset="0"/>
              </a:rPr>
              <a:t>Vốn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chánh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sở</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hữu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chủ</a:t>
            </a:r>
            <a:endParaRPr lang="vi" dirty="0">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327E6DDC-C7F3-E5FB-78CE-3625A3751B03}"/>
              </a:ext>
            </a:extLst>
          </p:cNvPr>
          <p:cNvSpPr>
            <a:spLocks noGrp="1"/>
          </p:cNvSpPr>
          <p:nvPr>
            <p:ph sz="quarter" idx="4"/>
          </p:nvPr>
        </p:nvSpPr>
        <p:spPr>
          <a:xfrm>
            <a:off x="6390384" y="2676673"/>
            <a:ext cx="5668265" cy="3343127"/>
          </a:xfrm>
        </p:spPr>
        <p:txBody>
          <a:bodyPr>
            <a:noAutofit/>
          </a:bodyPr>
          <a:lstStyle/>
          <a:p>
            <a:r>
              <a:rPr lang="vi-VN" sz="2000" dirty="0">
                <a:latin typeface="Tahoma" panose="020B0604030504040204" pitchFamily="34" charset="0"/>
                <a:ea typeface="Tahoma" panose="020B0604030504040204" pitchFamily="34" charset="0"/>
                <a:cs typeface="Tahoma" panose="020B0604030504040204" pitchFamily="34" charset="0"/>
              </a:rPr>
              <a:t>Lợi tức hoặc nguồn tiền của quý vị bị hạn chế</a:t>
            </a:r>
          </a:p>
          <a:p>
            <a:r>
              <a:rPr lang="vi-VN" sz="2000" dirty="0">
                <a:latin typeface="Tahoma" panose="020B0604030504040204" pitchFamily="34" charset="0"/>
                <a:ea typeface="Tahoma" panose="020B0604030504040204" pitchFamily="34" charset="0"/>
                <a:cs typeface="Tahoma" panose="020B0604030504040204" pitchFamily="34" charset="0"/>
              </a:rPr>
              <a:t>Quý vị đang tìm kiếm một khoản đầu tư lớn hơn</a:t>
            </a:r>
          </a:p>
          <a:p>
            <a:r>
              <a:rPr lang="vi-VN" sz="2000" dirty="0">
                <a:latin typeface="Tahoma" panose="020B0604030504040204" pitchFamily="34" charset="0"/>
                <a:ea typeface="Tahoma" panose="020B0604030504040204" pitchFamily="34" charset="0"/>
                <a:cs typeface="Tahoma" panose="020B0604030504040204" pitchFamily="34" charset="0"/>
              </a:rPr>
              <a:t>Quý vị không cần tài trợ ngay lập tức</a:t>
            </a:r>
          </a:p>
          <a:p>
            <a:r>
              <a:rPr lang="vi-VN" sz="2000" dirty="0">
                <a:latin typeface="Tahoma" panose="020B0604030504040204" pitchFamily="34" charset="0"/>
                <a:ea typeface="Tahoma" panose="020B0604030504040204" pitchFamily="34" charset="0"/>
                <a:cs typeface="Tahoma" panose="020B0604030504040204" pitchFamily="34" charset="0"/>
              </a:rPr>
              <a:t>Quý vị muốn có người chuyên môn cùng với sự tài trợ</a:t>
            </a:r>
          </a:p>
          <a:p>
            <a:r>
              <a:rPr lang="vi-VN" sz="2000" dirty="0">
                <a:latin typeface="Tahoma" panose="020B0604030504040204" pitchFamily="34" charset="0"/>
                <a:ea typeface="Tahoma" panose="020B0604030504040204" pitchFamily="34" charset="0"/>
                <a:cs typeface="Tahoma" panose="020B0604030504040204" pitchFamily="34" charset="0"/>
              </a:rPr>
              <a:t>Doanh nghiệp của quý vị là mới hoặc chưa được vững chắc</a:t>
            </a:r>
          </a:p>
          <a:p>
            <a:r>
              <a:rPr lang="vi-VN" sz="2000" dirty="0">
                <a:latin typeface="Tahoma" panose="020B0604030504040204" pitchFamily="34" charset="0"/>
                <a:ea typeface="Tahoma" panose="020B0604030504040204" pitchFamily="34" charset="0"/>
                <a:cs typeface="Tahoma" panose="020B0604030504040204" pitchFamily="34" charset="0"/>
              </a:rPr>
              <a:t>Quý vị sẵn sàng từ bỏ quyền kiểm soát và quyền hạn cho những người đầu tư</a:t>
            </a:r>
          </a:p>
        </p:txBody>
      </p:sp>
      <p:sp>
        <p:nvSpPr>
          <p:cNvPr id="2" name="Arrow: Right 1" descr="Next">
            <a:hlinkClick r:id="" action="ppaction://hlinkshowjump?jump=nextslide"/>
            <a:extLst>
              <a:ext uri="{FF2B5EF4-FFF2-40B4-BE49-F238E27FC236}">
                <a16:creationId xmlns:a16="http://schemas.microsoft.com/office/drawing/2014/main" id="{7D2C095E-DD19-539A-A8EB-8ABEE6857924}"/>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 name="Arrow: Right 2" descr="Previous">
            <a:hlinkClick r:id="" action="ppaction://hlinkshowjump?jump=previousslide"/>
            <a:extLst>
              <a:ext uri="{FF2B5EF4-FFF2-40B4-BE49-F238E27FC236}">
                <a16:creationId xmlns:a16="http://schemas.microsoft.com/office/drawing/2014/main" id="{8C35C156-3FE3-B23C-817E-F12BBC76322F}"/>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013858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6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6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64">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descr="Check for understanding #2">
            <a:extLst>
              <a:ext uri="{FF2B5EF4-FFF2-40B4-BE49-F238E27FC236}">
                <a16:creationId xmlns:a16="http://schemas.microsoft.com/office/drawing/2014/main" id="{87071E00-ABE1-44FD-92BD-2769C2C9C727}"/>
              </a:ext>
            </a:extLst>
          </p:cNvPr>
          <p:cNvSpPr>
            <a:spLocks noGrp="1"/>
          </p:cNvSpPr>
          <p:nvPr>
            <p:ph type="title"/>
          </p:nvPr>
        </p:nvSpPr>
        <p:spPr>
          <a:xfrm>
            <a:off x="513653" y="702156"/>
            <a:ext cx="5830585" cy="1188720"/>
          </a:xfrm>
        </p:spPr>
        <p:txBody>
          <a:bodyPr vert="horz" lIns="91440" tIns="45720" rIns="91440" bIns="45720" rtlCol="0" anchor="b">
            <a:normAutofit/>
          </a:bodyPr>
          <a:lstStyle/>
          <a:p>
            <a:r>
              <a:rPr lang="en-US"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Xem</a:t>
            </a: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lại</a:t>
            </a: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để</a:t>
            </a: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hiểu</a:t>
            </a: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biết</a:t>
            </a:r>
            <a:r>
              <a:rPr lang="vi"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#2</a:t>
            </a:r>
          </a:p>
        </p:txBody>
      </p:sp>
      <p:sp>
        <p:nvSpPr>
          <p:cNvPr id="67" name="Rectangle 66">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descr="Which business scenario would benefit most from equity financing?&#10;&#10;Select your answer choice below:">
            <a:extLst>
              <a:ext uri="{FF2B5EF4-FFF2-40B4-BE49-F238E27FC236}">
                <a16:creationId xmlns:a16="http://schemas.microsoft.com/office/drawing/2014/main" id="{6A7BD30D-629F-49D4-AE04-2D99B365E4B8}"/>
              </a:ext>
            </a:extLst>
          </p:cNvPr>
          <p:cNvSpPr>
            <a:spLocks noGrp="1"/>
          </p:cNvSpPr>
          <p:nvPr>
            <p:ph sz="half" idx="4294967295"/>
          </p:nvPr>
        </p:nvSpPr>
        <p:spPr>
          <a:xfrm>
            <a:off x="513654" y="2051298"/>
            <a:ext cx="6552164" cy="1805283"/>
          </a:xfrm>
        </p:spPr>
        <p:txBody>
          <a:bodyPr vert="horz" lIns="91440" tIns="45720" rIns="91440" bIns="45720" rtlCol="0" anchor="ctr">
            <a:normAutofit fontScale="92500"/>
          </a:bodyPr>
          <a:lstStyle/>
          <a:p>
            <a:pPr marL="0" indent="0">
              <a:buNone/>
            </a:pPr>
            <a:r>
              <a:rPr lang="vi-VN" sz="2400" dirty="0">
                <a:latin typeface="Tahoma" panose="020B0604030504040204" pitchFamily="34" charset="0"/>
                <a:ea typeface="Tahoma" panose="020B0604030504040204" pitchFamily="34" charset="0"/>
                <a:cs typeface="Tahoma" panose="020B0604030504040204" pitchFamily="34" charset="0"/>
              </a:rPr>
              <a:t>Loại kinh doanh nào sẽ được hưởng quyền lợi nhiều nhất từ việc tài trợ bằng vốn sở hữu chủ?</a:t>
            </a:r>
            <a:endParaRPr lang="vi"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2000" dirty="0">
                <a:latin typeface="Tahoma" panose="020B0604030504040204" pitchFamily="34" charset="0"/>
                <a:ea typeface="Tahoma" panose="020B0604030504040204" pitchFamily="34" charset="0"/>
                <a:cs typeface="Tahoma" panose="020B0604030504040204" pitchFamily="34" charset="0"/>
              </a:rPr>
              <a:t>Hãy chọn câu trả lời của quý vị ở dưới đây:</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6" name="Content Placeholder 5">
            <a:extLst>
              <a:ext uri="{FF2B5EF4-FFF2-40B4-BE49-F238E27FC236}">
                <a16:creationId xmlns:a16="http://schemas.microsoft.com/office/drawing/2014/main" id="{BF79C0FC-6A53-48FD-A2FB-DC1F7E6C6B69}"/>
              </a:ext>
              <a:ext uri="{C183D7F6-B498-43B3-948B-1728B52AA6E4}">
                <adec:decorative xmlns:adec="http://schemas.microsoft.com/office/drawing/2017/decorative" val="1"/>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rcRect l="44" r="44"/>
          <a:stretch/>
        </p:blipFill>
        <p:spPr>
          <a:xfrm>
            <a:off x="7395624" y="0"/>
            <a:ext cx="4796376" cy="6858000"/>
          </a:xfrm>
          <a:prstGeom prst="rect">
            <a:avLst/>
          </a:prstGeom>
        </p:spPr>
      </p:pic>
      <p:sp>
        <p:nvSpPr>
          <p:cNvPr id="7" name="Rectangle: Rounded Corners 6">
            <a:extLst>
              <a:ext uri="{FF2B5EF4-FFF2-40B4-BE49-F238E27FC236}">
                <a16:creationId xmlns:a16="http://schemas.microsoft.com/office/drawing/2014/main" id="{4B74903E-3940-AA69-0437-D746355C3FDC}"/>
              </a:ext>
              <a:ext uri="{C183D7F6-B498-43B3-948B-1728B52AA6E4}">
                <adec:decorative xmlns:adec="http://schemas.microsoft.com/office/drawing/2017/decorative" val="1"/>
              </a:ext>
            </a:extLst>
          </p:cNvPr>
          <p:cNvSpPr/>
          <p:nvPr/>
        </p:nvSpPr>
        <p:spPr>
          <a:xfrm>
            <a:off x="201168" y="3996625"/>
            <a:ext cx="777240" cy="438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vi"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Rounded Corners 8">
            <a:extLst>
              <a:ext uri="{FF2B5EF4-FFF2-40B4-BE49-F238E27FC236}">
                <a16:creationId xmlns:a16="http://schemas.microsoft.com/office/drawing/2014/main" id="{3424EF2B-6795-7012-FFCB-25425EA17E22}"/>
              </a:ext>
              <a:ext uri="{C183D7F6-B498-43B3-948B-1728B52AA6E4}">
                <adec:decorative xmlns:adec="http://schemas.microsoft.com/office/drawing/2017/decorative" val="1"/>
              </a:ext>
            </a:extLst>
          </p:cNvPr>
          <p:cNvSpPr/>
          <p:nvPr/>
        </p:nvSpPr>
        <p:spPr>
          <a:xfrm>
            <a:off x="201168" y="4610262"/>
            <a:ext cx="777240" cy="438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endParaRPr kumimoji="0" lang="vi"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Rounded Corners 7">
            <a:extLst>
              <a:ext uri="{FF2B5EF4-FFF2-40B4-BE49-F238E27FC236}">
                <a16:creationId xmlns:a16="http://schemas.microsoft.com/office/drawing/2014/main" id="{E3F18A4E-D97B-59BF-2C13-52B96242ECDB}"/>
              </a:ext>
              <a:ext uri="{C183D7F6-B498-43B3-948B-1728B52AA6E4}">
                <adec:decorative xmlns:adec="http://schemas.microsoft.com/office/drawing/2017/decorative" val="1"/>
              </a:ext>
            </a:extLst>
          </p:cNvPr>
          <p:cNvSpPr/>
          <p:nvPr/>
        </p:nvSpPr>
        <p:spPr>
          <a:xfrm>
            <a:off x="201168" y="5256349"/>
            <a:ext cx="777240" cy="438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10" name="Content Placeholder 2" descr="A. A gym needs to replace broken equipment&#10;B. You won’t be able to make payroll this week&#10;C. Your popular new business is struggling to generate revenue">
            <a:extLst>
              <a:ext uri="{FF2B5EF4-FFF2-40B4-BE49-F238E27FC236}">
                <a16:creationId xmlns:a16="http://schemas.microsoft.com/office/drawing/2014/main" id="{1BB71D1C-EE38-01F3-D719-039601C327A9}"/>
              </a:ext>
            </a:extLst>
          </p:cNvPr>
          <p:cNvSpPr txBox="1">
            <a:spLocks/>
          </p:cNvSpPr>
          <p:nvPr/>
        </p:nvSpPr>
        <p:spPr>
          <a:xfrm>
            <a:off x="1027308" y="3805938"/>
            <a:ext cx="6350996" cy="2086213"/>
          </a:xfrm>
          <a:prstGeom prst="rect">
            <a:avLst/>
          </a:prstGeom>
        </p:spPr>
        <p:txBody>
          <a:bodyPr vert="horz" lIns="91440" tIns="45720" rIns="91440" bIns="45720" rtlCol="0" anchor="ctr">
            <a:normAutofit lnSpcReduction="10000"/>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4A66AC"/>
              </a:buClr>
              <a:buSzPct val="92000"/>
              <a:buFont typeface="Wingdings 2" panose="05020102010507070707" pitchFamily="18" charset="2"/>
              <a:buNone/>
              <a:tabLst/>
              <a:defRPr/>
            </a:pPr>
            <a:r>
              <a:rPr kumimoji="0" lang="vi-VN" sz="23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Một phòng tập thể dục cần thay thế dụng cụ bị hư hỏng</a:t>
            </a:r>
            <a:endParaRPr kumimoji="0" lang="vi" sz="23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ct val="20000"/>
              </a:spcBef>
              <a:spcAft>
                <a:spcPts val="600"/>
              </a:spcAft>
              <a:buClr>
                <a:srgbClr val="4A66AC"/>
              </a:buClr>
              <a:buSzPct val="92000"/>
              <a:buFont typeface="Wingdings 2" panose="05020102010507070707" pitchFamily="18" charset="2"/>
              <a:buNone/>
              <a:tabLst/>
              <a:defRPr/>
            </a:pPr>
            <a:r>
              <a:rPr kumimoji="0" lang="vi-VN" sz="23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Quý vị sẽ không thể trả lương trong tuần này</a:t>
            </a:r>
            <a:endParaRPr kumimoji="0" lang="vi" sz="23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ct val="20000"/>
              </a:spcBef>
              <a:spcAft>
                <a:spcPts val="600"/>
              </a:spcAft>
              <a:buClr>
                <a:srgbClr val="4A66AC"/>
              </a:buClr>
              <a:buSzPct val="92000"/>
              <a:buFont typeface="Wingdings 2" panose="05020102010507070707" pitchFamily="18" charset="2"/>
              <a:buNone/>
              <a:tabLst/>
              <a:defRPr/>
            </a:pPr>
            <a:r>
              <a:rPr kumimoji="0" lang="vi-VN" sz="23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Cơ sở mới phổ biến của quý vị đang gặp khó khăn trong việc tạo ra lợi tức</a:t>
            </a:r>
            <a:endParaRPr kumimoji="0" lang="vi" sz="23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Rectangle 3" descr="Equity financing is typically a longer process whereas payroll challenges and equipment replacements are more immediate problems.  A business seeking to become profitable is a longer-term issue that will likely benefit from significant funding and investor input. C is correct.">
            <a:extLst>
              <a:ext uri="{FF2B5EF4-FFF2-40B4-BE49-F238E27FC236}">
                <a16:creationId xmlns:a16="http://schemas.microsoft.com/office/drawing/2014/main" id="{FF8C8963-8A5A-FC41-77BB-26AB98D56175}"/>
              </a:ext>
            </a:extLst>
          </p:cNvPr>
          <p:cNvSpPr/>
          <p:nvPr/>
        </p:nvSpPr>
        <p:spPr>
          <a:xfrm>
            <a:off x="1095375" y="5905500"/>
            <a:ext cx="6162676" cy="862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Tài trợ vốn sở hữu chủ thường là một thời gian dài hơn trong khi những thách thức về tiền lương và thay thế dụng cụ là những vấn đề cấp bách hơn. Một cơ sở tìm kiếm lợi tức là một vấn đề dài hạn có thể sẽ được hưởng lợi từ nguồn tài trợ đáng kể và từ bên ngoài vào của nhà đầu tư. C là chính xác.</a:t>
            </a:r>
            <a:endParaRPr kumimoji="0" lang="vi"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descr="Next">
            <a:extLst>
              <a:ext uri="{FF2B5EF4-FFF2-40B4-BE49-F238E27FC236}">
                <a16:creationId xmlns:a16="http://schemas.microsoft.com/office/drawing/2014/main" id="{05791DE5-8195-5BFE-E8C3-D8BC6F6D4A2E}"/>
              </a:ext>
            </a:extLst>
          </p:cNvPr>
          <p:cNvGrpSpPr/>
          <p:nvPr/>
        </p:nvGrpSpPr>
        <p:grpSpPr>
          <a:xfrm>
            <a:off x="11420475" y="6350517"/>
            <a:ext cx="771525" cy="454914"/>
            <a:chOff x="11420475" y="6350517"/>
            <a:chExt cx="771525" cy="454914"/>
          </a:xfrm>
        </p:grpSpPr>
        <p:sp>
          <p:nvSpPr>
            <p:cNvPr id="15" name="Rectangle 14">
              <a:extLst>
                <a:ext uri="{FF2B5EF4-FFF2-40B4-BE49-F238E27FC236}">
                  <a16:creationId xmlns:a16="http://schemas.microsoft.com/office/drawing/2014/main" id="{1D199205-FAA3-073D-B639-376152C9BD29}"/>
                </a:ext>
              </a:extLst>
            </p:cNvPr>
            <p:cNvSpPr/>
            <p:nvPr/>
          </p:nvSpPr>
          <p:spPr>
            <a:xfrm>
              <a:off x="11420475" y="6350517"/>
              <a:ext cx="771525" cy="4549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6" name="Arrow: Right 15">
              <a:hlinkClick r:id="" action="ppaction://hlinkshowjump?jump=nextslide"/>
              <a:extLst>
                <a:ext uri="{FF2B5EF4-FFF2-40B4-BE49-F238E27FC236}">
                  <a16:creationId xmlns:a16="http://schemas.microsoft.com/office/drawing/2014/main" id="{03A8D168-9835-03C5-88FE-5EC49A387521}"/>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sp>
        <p:nvSpPr>
          <p:cNvPr id="5" name="Arrow: Right 4" descr="Previous">
            <a:hlinkClick r:id="" action="ppaction://hlinkshowjump?jump=previousslide"/>
            <a:extLst>
              <a:ext uri="{FF2B5EF4-FFF2-40B4-BE49-F238E27FC236}">
                <a16:creationId xmlns:a16="http://schemas.microsoft.com/office/drawing/2014/main" id="{9715478B-4174-7716-305D-C81DE308AB1B}"/>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23544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1" nodeType="clickEffect">
                                  <p:stCondLst>
                                    <p:cond delay="0"/>
                                  </p:stCondLst>
                                  <p:childTnLst>
                                    <p:set>
                                      <p:cBhvr>
                                        <p:cTn id="6" dur="indefinite"/>
                                        <p:tgtEl>
                                          <p:spTgt spid="8"/>
                                        </p:tgtEl>
                                        <p:attrNameLst>
                                          <p:attrName>fillcolor</p:attrName>
                                        </p:attrNameLst>
                                      </p:cBhvr>
                                      <p:to>
                                        <p:clrVal>
                                          <a:srgbClr val="2E8540"/>
                                        </p:clrVal>
                                      </p:to>
                                    </p:set>
                                    <p:set>
                                      <p:cBhvr>
                                        <p:cTn id="7" dur="indefinite"/>
                                        <p:tgtEl>
                                          <p:spTgt spid="8"/>
                                        </p:tgtEl>
                                        <p:attrNameLst>
                                          <p:attrName>fill.type</p:attrName>
                                        </p:attrNameLst>
                                      </p:cBhvr>
                                      <p:to>
                                        <p:strVal val="solid"/>
                                      </p:to>
                                    </p:set>
                                    <p:set>
                                      <p:cBhvr>
                                        <p:cTn id="8" dur="indefinite"/>
                                        <p:tgtEl>
                                          <p:spTgt spid="8"/>
                                        </p:tgtEl>
                                        <p:attrNameLst>
                                          <p:attrName>fill.on</p:attrName>
                                        </p:attrNameLst>
                                      </p:cBhvr>
                                      <p:to>
                                        <p:strVal val="true"/>
                                      </p:to>
                                    </p:set>
                                  </p:childTnLst>
                                </p:cTn>
                              </p:par>
                              <p:par>
                                <p:cTn id="9" presetID="1" presetClass="emph" presetSubtype="1" nodeType="withEffect">
                                  <p:stCondLst>
                                    <p:cond delay="0"/>
                                  </p:stCondLst>
                                  <p:childTnLst>
                                    <p:set>
                                      <p:cBhvr>
                                        <p:cTn id="10" dur="indefinite"/>
                                        <p:tgtEl>
                                          <p:spTgt spid="9"/>
                                        </p:tgtEl>
                                        <p:attrNameLst>
                                          <p:attrName>fillcolor</p:attrName>
                                        </p:attrNameLst>
                                      </p:cBhvr>
                                      <p:to>
                                        <p:clrVal>
                                          <a:schemeClr val="accent2"/>
                                        </p:clrVal>
                                      </p:to>
                                    </p:set>
                                    <p:set>
                                      <p:cBhvr>
                                        <p:cTn id="11" dur="indefinite"/>
                                        <p:tgtEl>
                                          <p:spTgt spid="9"/>
                                        </p:tgtEl>
                                        <p:attrNameLst>
                                          <p:attrName>fill.type</p:attrName>
                                        </p:attrNameLst>
                                      </p:cBhvr>
                                      <p:to>
                                        <p:strVal val="solid"/>
                                      </p:to>
                                    </p:set>
                                    <p:set>
                                      <p:cBhvr>
                                        <p:cTn id="12" dur="indefinite"/>
                                        <p:tgtEl>
                                          <p:spTgt spid="9"/>
                                        </p:tgtEl>
                                        <p:attrNameLst>
                                          <p:attrName>fill.on</p:attrName>
                                        </p:attrNameLst>
                                      </p:cBhvr>
                                      <p:to>
                                        <p:strVal val="true"/>
                                      </p:to>
                                    </p:set>
                                  </p:childTnLst>
                                </p:cTn>
                              </p:par>
                              <p:par>
                                <p:cTn id="13" presetID="1" presetClass="emph" presetSubtype="1" nodeType="withEffect">
                                  <p:stCondLst>
                                    <p:cond delay="0"/>
                                  </p:stCondLst>
                                  <p:childTnLst>
                                    <p:set>
                                      <p:cBhvr>
                                        <p:cTn id="14" dur="indefinite"/>
                                        <p:tgtEl>
                                          <p:spTgt spid="7"/>
                                        </p:tgtEl>
                                        <p:attrNameLst>
                                          <p:attrName>fillcolor</p:attrName>
                                        </p:attrNameLst>
                                      </p:cBhvr>
                                      <p:to>
                                        <p:clrVal>
                                          <a:schemeClr val="accent2"/>
                                        </p:clrVal>
                                      </p:to>
                                    </p:set>
                                    <p:set>
                                      <p:cBhvr>
                                        <p:cTn id="15" dur="indefinite"/>
                                        <p:tgtEl>
                                          <p:spTgt spid="7"/>
                                        </p:tgtEl>
                                        <p:attrNameLst>
                                          <p:attrName>fill.type</p:attrName>
                                        </p:attrNameLst>
                                      </p:cBhvr>
                                      <p:to>
                                        <p:strVal val="solid"/>
                                      </p:to>
                                    </p:set>
                                    <p:set>
                                      <p:cBhvr>
                                        <p:cTn id="16" dur="indefinite"/>
                                        <p:tgtEl>
                                          <p:spTgt spid="7"/>
                                        </p:tgtEl>
                                        <p:attrNameLst>
                                          <p:attrName>fill.on</p:attrName>
                                        </p:attrNameLst>
                                      </p:cBhvr>
                                      <p:to>
                                        <p:strVal val="true"/>
                                      </p:to>
                                    </p:set>
                                  </p:childTnLst>
                                </p:cTn>
                              </p:par>
                              <p:par>
                                <p:cTn id="17" presetID="6" presetClass="emph" presetSubtype="0" autoRev="1" fill="hold" grpId="1" nodeType="withEffect">
                                  <p:stCondLst>
                                    <p:cond delay="0"/>
                                  </p:stCondLst>
                                  <p:childTnLst>
                                    <p:animScale>
                                      <p:cBhvr>
                                        <p:cTn id="18" dur="2000" fill="hold"/>
                                        <p:tgtEl>
                                          <p:spTgt spid="8"/>
                                        </p:tgtEl>
                                      </p:cBhvr>
                                      <p:by x="150000" y="150000"/>
                                    </p:animScale>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1" presetClass="emph" presetSubtype="1" nodeType="clickEffect">
                                  <p:stCondLst>
                                    <p:cond delay="0"/>
                                  </p:stCondLst>
                                  <p:childTnLst>
                                    <p:set>
                                      <p:cBhvr>
                                        <p:cTn id="25" dur="indefinite"/>
                                        <p:tgtEl>
                                          <p:spTgt spid="7"/>
                                        </p:tgtEl>
                                        <p:attrNameLst>
                                          <p:attrName>fillcolor</p:attrName>
                                        </p:attrNameLst>
                                      </p:cBhvr>
                                      <p:to>
                                        <p:clrVal>
                                          <a:schemeClr val="accent2"/>
                                        </p:clrVal>
                                      </p:to>
                                    </p:set>
                                    <p:set>
                                      <p:cBhvr>
                                        <p:cTn id="26" dur="indefinite"/>
                                        <p:tgtEl>
                                          <p:spTgt spid="7"/>
                                        </p:tgtEl>
                                        <p:attrNameLst>
                                          <p:attrName>fill.type</p:attrName>
                                        </p:attrNameLst>
                                      </p:cBhvr>
                                      <p:to>
                                        <p:strVal val="solid"/>
                                      </p:to>
                                    </p:set>
                                    <p:set>
                                      <p:cBhvr>
                                        <p:cTn id="27" dur="indefinite"/>
                                        <p:tgtEl>
                                          <p:spTgt spid="7"/>
                                        </p:tgtEl>
                                        <p:attrNameLst>
                                          <p:attrName>fill.on</p:attrName>
                                        </p:attrNameLst>
                                      </p:cBhvr>
                                      <p:to>
                                        <p:strVal val="true"/>
                                      </p:to>
                                    </p:set>
                                  </p:childTnLst>
                                </p:cTn>
                              </p:par>
                              <p:par>
                                <p:cTn id="28" presetID="1" presetClass="emph" presetSubtype="1" nodeType="withEffect">
                                  <p:stCondLst>
                                    <p:cond delay="0"/>
                                  </p:stCondLst>
                                  <p:childTnLst>
                                    <p:set>
                                      <p:cBhvr>
                                        <p:cTn id="29" dur="indefinite"/>
                                        <p:tgtEl>
                                          <p:spTgt spid="8"/>
                                        </p:tgtEl>
                                        <p:attrNameLst>
                                          <p:attrName>fillcolor</p:attrName>
                                        </p:attrNameLst>
                                      </p:cBhvr>
                                      <p:to>
                                        <p:clrVal>
                                          <a:srgbClr val="2E8540"/>
                                        </p:clrVal>
                                      </p:to>
                                    </p:set>
                                    <p:set>
                                      <p:cBhvr>
                                        <p:cTn id="30" dur="indefinite"/>
                                        <p:tgtEl>
                                          <p:spTgt spid="8"/>
                                        </p:tgtEl>
                                        <p:attrNameLst>
                                          <p:attrName>fill.type</p:attrName>
                                        </p:attrNameLst>
                                      </p:cBhvr>
                                      <p:to>
                                        <p:strVal val="solid"/>
                                      </p:to>
                                    </p:set>
                                    <p:set>
                                      <p:cBhvr>
                                        <p:cTn id="31" dur="indefinite"/>
                                        <p:tgtEl>
                                          <p:spTgt spid="8"/>
                                        </p:tgtEl>
                                        <p:attrNameLst>
                                          <p:attrName>fill.on</p:attrName>
                                        </p:attrNameLst>
                                      </p:cBhvr>
                                      <p:to>
                                        <p:strVal val="true"/>
                                      </p:to>
                                    </p:set>
                                  </p:childTnLst>
                                </p:cTn>
                              </p:par>
                              <p:par>
                                <p:cTn id="32" presetID="1" presetClass="emph" presetSubtype="1" nodeType="withEffect">
                                  <p:stCondLst>
                                    <p:cond delay="0"/>
                                  </p:stCondLst>
                                  <p:childTnLst>
                                    <p:set>
                                      <p:cBhvr>
                                        <p:cTn id="33" dur="indefinite"/>
                                        <p:tgtEl>
                                          <p:spTgt spid="9"/>
                                        </p:tgtEl>
                                        <p:attrNameLst>
                                          <p:attrName>fillcolor</p:attrName>
                                        </p:attrNameLst>
                                      </p:cBhvr>
                                      <p:to>
                                        <p:clrVal>
                                          <a:schemeClr val="accent2"/>
                                        </p:clrVal>
                                      </p:to>
                                    </p:set>
                                    <p:set>
                                      <p:cBhvr>
                                        <p:cTn id="34" dur="indefinite"/>
                                        <p:tgtEl>
                                          <p:spTgt spid="9"/>
                                        </p:tgtEl>
                                        <p:attrNameLst>
                                          <p:attrName>fill.type</p:attrName>
                                        </p:attrNameLst>
                                      </p:cBhvr>
                                      <p:to>
                                        <p:strVal val="solid"/>
                                      </p:to>
                                    </p:set>
                                    <p:set>
                                      <p:cBhvr>
                                        <p:cTn id="35" dur="indefinite"/>
                                        <p:tgtEl>
                                          <p:spTgt spid="9"/>
                                        </p:tgtEl>
                                        <p:attrNameLst>
                                          <p:attrName>fill.on</p:attrName>
                                        </p:attrNameLst>
                                      </p:cBhvr>
                                      <p:to>
                                        <p:strVal val="true"/>
                                      </p:to>
                                    </p:set>
                                  </p:childTnLst>
                                </p:cTn>
                              </p:par>
                              <p:par>
                                <p:cTn id="36" presetID="6" presetClass="emph" presetSubtype="0" autoRev="1" fill="hold" grpId="2" nodeType="withEffect">
                                  <p:stCondLst>
                                    <p:cond delay="0"/>
                                  </p:stCondLst>
                                  <p:childTnLst>
                                    <p:animScale>
                                      <p:cBhvr>
                                        <p:cTn id="37" dur="2000" fill="hold"/>
                                        <p:tgtEl>
                                          <p:spTgt spid="8"/>
                                        </p:tgtEl>
                                      </p:cBhvr>
                                      <p:by x="150000" y="150000"/>
                                    </p:animScale>
                                  </p:childTnLst>
                                </p:cTn>
                              </p:par>
                              <p:par>
                                <p:cTn id="38" presetID="1" presetClass="entr" presetSubtype="0" fill="hold" grpId="1"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mph" presetSubtype="1" nodeType="clickEffect">
                                  <p:stCondLst>
                                    <p:cond delay="0"/>
                                  </p:stCondLst>
                                  <p:childTnLst>
                                    <p:set>
                                      <p:cBhvr>
                                        <p:cTn id="44" dur="indefinite"/>
                                        <p:tgtEl>
                                          <p:spTgt spid="9"/>
                                        </p:tgtEl>
                                        <p:attrNameLst>
                                          <p:attrName>fillcolor</p:attrName>
                                        </p:attrNameLst>
                                      </p:cBhvr>
                                      <p:to>
                                        <p:clrVal>
                                          <a:schemeClr val="accent2"/>
                                        </p:clrVal>
                                      </p:to>
                                    </p:set>
                                    <p:set>
                                      <p:cBhvr>
                                        <p:cTn id="45" dur="indefinite"/>
                                        <p:tgtEl>
                                          <p:spTgt spid="9"/>
                                        </p:tgtEl>
                                        <p:attrNameLst>
                                          <p:attrName>fill.type</p:attrName>
                                        </p:attrNameLst>
                                      </p:cBhvr>
                                      <p:to>
                                        <p:strVal val="solid"/>
                                      </p:to>
                                    </p:set>
                                    <p:set>
                                      <p:cBhvr>
                                        <p:cTn id="46" dur="indefinite"/>
                                        <p:tgtEl>
                                          <p:spTgt spid="9"/>
                                        </p:tgtEl>
                                        <p:attrNameLst>
                                          <p:attrName>fill.on</p:attrName>
                                        </p:attrNameLst>
                                      </p:cBhvr>
                                      <p:to>
                                        <p:strVal val="true"/>
                                      </p:to>
                                    </p:set>
                                  </p:childTnLst>
                                </p:cTn>
                              </p:par>
                              <p:par>
                                <p:cTn id="47" presetID="1" presetClass="emph" presetSubtype="1" nodeType="withEffect">
                                  <p:stCondLst>
                                    <p:cond delay="0"/>
                                  </p:stCondLst>
                                  <p:childTnLst>
                                    <p:set>
                                      <p:cBhvr>
                                        <p:cTn id="48" dur="indefinite"/>
                                        <p:tgtEl>
                                          <p:spTgt spid="8"/>
                                        </p:tgtEl>
                                        <p:attrNameLst>
                                          <p:attrName>fillcolor</p:attrName>
                                        </p:attrNameLst>
                                      </p:cBhvr>
                                      <p:to>
                                        <p:clrVal>
                                          <a:srgbClr val="2E8540"/>
                                        </p:clrVal>
                                      </p:to>
                                    </p:set>
                                    <p:set>
                                      <p:cBhvr>
                                        <p:cTn id="49" dur="indefinite"/>
                                        <p:tgtEl>
                                          <p:spTgt spid="8"/>
                                        </p:tgtEl>
                                        <p:attrNameLst>
                                          <p:attrName>fill.type</p:attrName>
                                        </p:attrNameLst>
                                      </p:cBhvr>
                                      <p:to>
                                        <p:strVal val="solid"/>
                                      </p:to>
                                    </p:set>
                                    <p:set>
                                      <p:cBhvr>
                                        <p:cTn id="50" dur="indefinite"/>
                                        <p:tgtEl>
                                          <p:spTgt spid="8"/>
                                        </p:tgtEl>
                                        <p:attrNameLst>
                                          <p:attrName>fill.on</p:attrName>
                                        </p:attrNameLst>
                                      </p:cBhvr>
                                      <p:to>
                                        <p:strVal val="true"/>
                                      </p:to>
                                    </p:set>
                                  </p:childTnLst>
                                </p:cTn>
                              </p:par>
                              <p:par>
                                <p:cTn id="51" presetID="1" presetClass="emph" presetSubtype="1" nodeType="withEffect">
                                  <p:stCondLst>
                                    <p:cond delay="0"/>
                                  </p:stCondLst>
                                  <p:childTnLst>
                                    <p:set>
                                      <p:cBhvr>
                                        <p:cTn id="52" dur="indefinite"/>
                                        <p:tgtEl>
                                          <p:spTgt spid="7"/>
                                        </p:tgtEl>
                                        <p:attrNameLst>
                                          <p:attrName>fillcolor</p:attrName>
                                        </p:attrNameLst>
                                      </p:cBhvr>
                                      <p:to>
                                        <p:clrVal>
                                          <a:schemeClr val="accent2"/>
                                        </p:clrVal>
                                      </p:to>
                                    </p:set>
                                    <p:set>
                                      <p:cBhvr>
                                        <p:cTn id="53" dur="indefinite"/>
                                        <p:tgtEl>
                                          <p:spTgt spid="7"/>
                                        </p:tgtEl>
                                        <p:attrNameLst>
                                          <p:attrName>fill.type</p:attrName>
                                        </p:attrNameLst>
                                      </p:cBhvr>
                                      <p:to>
                                        <p:strVal val="solid"/>
                                      </p:to>
                                    </p:set>
                                    <p:set>
                                      <p:cBhvr>
                                        <p:cTn id="54" dur="indefinite"/>
                                        <p:tgtEl>
                                          <p:spTgt spid="7"/>
                                        </p:tgtEl>
                                        <p:attrNameLst>
                                          <p:attrName>fill.on</p:attrName>
                                        </p:attrNameLst>
                                      </p:cBhvr>
                                      <p:to>
                                        <p:strVal val="true"/>
                                      </p:to>
                                    </p:set>
                                  </p:childTnLst>
                                </p:cTn>
                              </p:par>
                              <p:par>
                                <p:cTn id="55" presetID="6" presetClass="emph" presetSubtype="0" autoRev="1" fill="hold" grpId="0" nodeType="withEffect">
                                  <p:stCondLst>
                                    <p:cond delay="0"/>
                                  </p:stCondLst>
                                  <p:childTnLst>
                                    <p:animScale>
                                      <p:cBhvr>
                                        <p:cTn id="56" dur="2000" fill="hold"/>
                                        <p:tgtEl>
                                          <p:spTgt spid="8"/>
                                        </p:tgtEl>
                                      </p:cBhvr>
                                      <p:by x="150000" y="150000"/>
                                    </p:animScale>
                                  </p:childTnLst>
                                </p:cTn>
                              </p:par>
                              <p:par>
                                <p:cTn id="57" presetID="1" presetClass="entr" presetSubtype="0" fill="hold" grpId="2"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8" grpId="0" animBg="1"/>
      <p:bldP spid="8" grpId="1" animBg="1"/>
      <p:bldP spid="8" grpId="2" animBg="1"/>
      <p:bldP spid="4" grpId="0" animBg="1"/>
      <p:bldP spid="4" grpId="1" animBg="1"/>
      <p:bldP spid="4"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1E00-ABE1-44FD-92BD-2769C2C9C727}"/>
              </a:ext>
            </a:extLst>
          </p:cNvPr>
          <p:cNvSpPr>
            <a:spLocks noGrp="1"/>
          </p:cNvSpPr>
          <p:nvPr>
            <p:ph type="title"/>
          </p:nvPr>
        </p:nvSpPr>
        <p:spPr>
          <a:xfrm>
            <a:off x="581193" y="729658"/>
            <a:ext cx="11029616" cy="988332"/>
          </a:xfrm>
          <a:prstGeom prst="rect">
            <a:avLst/>
          </a:prstGeom>
        </p:spPr>
        <p:txBody>
          <a:bodyPr vert="horz" lIns="91440" tIns="45720" rIns="91440" bIns="45720" rtlCol="0" anchor="b">
            <a:normAutofit/>
          </a:bodyPr>
          <a:lstStyle/>
          <a:p>
            <a:r>
              <a:rPr lang="vi" dirty="0">
                <a:latin typeface="Tahoma" panose="020B0604030504040204" pitchFamily="34" charset="0"/>
                <a:ea typeface="Tahoma" panose="020B0604030504040204" pitchFamily="34" charset="0"/>
                <a:cs typeface="Tahoma" panose="020B0604030504040204" pitchFamily="34" charset="0"/>
              </a:rPr>
              <a:t>Các loại tài chính bên ngoài chính</a:t>
            </a:r>
          </a:p>
        </p:txBody>
      </p:sp>
      <p:pic>
        <p:nvPicPr>
          <p:cNvPr id="6" name="Content Placeholder 5">
            <a:extLst>
              <a:ext uri="{FF2B5EF4-FFF2-40B4-BE49-F238E27FC236}">
                <a16:creationId xmlns:a16="http://schemas.microsoft.com/office/drawing/2014/main" id="{BF79C0FC-6A53-48FD-A2FB-DC1F7E6C6B69}"/>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6787980" y="2602108"/>
            <a:ext cx="4358727" cy="2912163"/>
          </a:xfrm>
          <a:prstGeom prst="rect">
            <a:avLst/>
          </a:prstGeom>
          <a:noFill/>
        </p:spPr>
      </p:pic>
      <p:sp>
        <p:nvSpPr>
          <p:cNvPr id="3" name="Arrow: Right 2" descr="Next">
            <a:hlinkClick r:id="" action="ppaction://hlinkshowjump?jump=nextslide"/>
            <a:extLst>
              <a:ext uri="{FF2B5EF4-FFF2-40B4-BE49-F238E27FC236}">
                <a16:creationId xmlns:a16="http://schemas.microsoft.com/office/drawing/2014/main" id="{6B3CF97A-393A-5D52-5EE6-4F5A663D3ECB}"/>
              </a:ext>
            </a:extLst>
          </p:cNvPr>
          <p:cNvSpPr/>
          <p:nvPr/>
        </p:nvSpPr>
        <p:spPr>
          <a:xfrm>
            <a:off x="11574739" y="6426167"/>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 name="Arrow: Right 3" descr="Previous">
            <a:hlinkClick r:id="" action="ppaction://hlinkshowjump?jump=previousslide"/>
            <a:extLst>
              <a:ext uri="{FF2B5EF4-FFF2-40B4-BE49-F238E27FC236}">
                <a16:creationId xmlns:a16="http://schemas.microsoft.com/office/drawing/2014/main" id="{152E83D8-68A3-63AE-A2A0-53AA396A6611}"/>
              </a:ext>
            </a:extLst>
          </p:cNvPr>
          <p:cNvSpPr/>
          <p:nvPr/>
        </p:nvSpPr>
        <p:spPr>
          <a:xfrm rot="10800000">
            <a:off x="67896" y="6477593"/>
            <a:ext cx="549365" cy="303614"/>
          </a:xfrm>
          <a:prstGeom prst="rightArrow">
            <a:avLst>
              <a:gd name="adj1" fmla="val 55303"/>
              <a:gd name="adj2"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8" name="Rectangle 7" descr="Angel Investment">
            <a:extLst>
              <a:ext uri="{FF2B5EF4-FFF2-40B4-BE49-F238E27FC236}">
                <a16:creationId xmlns:a16="http://schemas.microsoft.com/office/drawing/2014/main" id="{627E1891-EE15-E7F7-9AED-B3F976ACD00B}"/>
              </a:ext>
            </a:extLst>
          </p:cNvPr>
          <p:cNvSpPr/>
          <p:nvPr/>
        </p:nvSpPr>
        <p:spPr>
          <a:xfrm>
            <a:off x="445168" y="2599282"/>
            <a:ext cx="5422390" cy="516896"/>
          </a:xfrm>
          <a:prstGeom prst="rect">
            <a:avLst/>
          </a:prstGeom>
          <a:solidFill>
            <a:srgbClr val="33425B"/>
          </a:solidFill>
          <a:ln>
            <a:solidFill>
              <a:srgbClr val="334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Thiên Thần Đầu Tư </a:t>
            </a:r>
            <a:endParaRPr kumimoji="0" lang="vi" sz="27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8" descr="Crowdfunding">
            <a:extLst>
              <a:ext uri="{FF2B5EF4-FFF2-40B4-BE49-F238E27FC236}">
                <a16:creationId xmlns:a16="http://schemas.microsoft.com/office/drawing/2014/main" id="{D3E18830-1CB6-9D67-A1D4-E0E7567E3E78}"/>
              </a:ext>
            </a:extLst>
          </p:cNvPr>
          <p:cNvSpPr/>
          <p:nvPr/>
        </p:nvSpPr>
        <p:spPr>
          <a:xfrm>
            <a:off x="445168" y="3198233"/>
            <a:ext cx="5422390" cy="516896"/>
          </a:xfrm>
          <a:prstGeom prst="rect">
            <a:avLst/>
          </a:prstGeom>
          <a:solidFill>
            <a:srgbClr val="33425B"/>
          </a:solidFill>
          <a:ln>
            <a:solidFill>
              <a:srgbClr val="334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Nguồn vốn từ các nơi </a:t>
            </a:r>
            <a:endParaRPr kumimoji="0" lang="vi" sz="27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Rectangle 9" descr="Grants, Prizes, and Stipends">
            <a:extLst>
              <a:ext uri="{FF2B5EF4-FFF2-40B4-BE49-F238E27FC236}">
                <a16:creationId xmlns:a16="http://schemas.microsoft.com/office/drawing/2014/main" id="{428C00CB-1B85-E4C7-B172-EDAEB571931B}"/>
              </a:ext>
            </a:extLst>
          </p:cNvPr>
          <p:cNvSpPr/>
          <p:nvPr/>
        </p:nvSpPr>
        <p:spPr>
          <a:xfrm>
            <a:off x="445168" y="3799473"/>
            <a:ext cx="5422390" cy="516896"/>
          </a:xfrm>
          <a:prstGeom prst="rect">
            <a:avLst/>
          </a:prstGeom>
          <a:solidFill>
            <a:srgbClr val="33425B"/>
          </a:solidFill>
          <a:ln>
            <a:solidFill>
              <a:srgbClr val="334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Trợ cấp / Giải thưởng / Tiền lương</a:t>
            </a:r>
            <a:endParaRPr kumimoji="0" lang="vi" sz="27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Rectangle 10" descr="Venture Capital">
            <a:extLst>
              <a:ext uri="{FF2B5EF4-FFF2-40B4-BE49-F238E27FC236}">
                <a16:creationId xmlns:a16="http://schemas.microsoft.com/office/drawing/2014/main" id="{B73ED29A-7DB3-6257-5EE5-20AEEAA0F242}"/>
              </a:ext>
            </a:extLst>
          </p:cNvPr>
          <p:cNvSpPr/>
          <p:nvPr/>
        </p:nvSpPr>
        <p:spPr>
          <a:xfrm>
            <a:off x="445168" y="4997375"/>
            <a:ext cx="5422390" cy="516896"/>
          </a:xfrm>
          <a:prstGeom prst="rect">
            <a:avLst/>
          </a:prstGeom>
          <a:solidFill>
            <a:srgbClr val="33425B"/>
          </a:solidFill>
          <a:ln>
            <a:solidFill>
              <a:srgbClr val="334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Đầu tư mạo hiểm (VC)</a:t>
            </a:r>
            <a:endParaRPr kumimoji="0" lang="vi" sz="27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Rectangle 11" descr="Loans and Lines of Credit">
            <a:extLst>
              <a:ext uri="{FF2B5EF4-FFF2-40B4-BE49-F238E27FC236}">
                <a16:creationId xmlns:a16="http://schemas.microsoft.com/office/drawing/2014/main" id="{08A6FF24-B5FF-5180-D781-487A81F6FF58}"/>
              </a:ext>
            </a:extLst>
          </p:cNvPr>
          <p:cNvSpPr/>
          <p:nvPr/>
        </p:nvSpPr>
        <p:spPr>
          <a:xfrm>
            <a:off x="445168" y="4396135"/>
            <a:ext cx="5422390" cy="516896"/>
          </a:xfrm>
          <a:prstGeom prst="rect">
            <a:avLst/>
          </a:prstGeom>
          <a:solidFill>
            <a:srgbClr val="33425B"/>
          </a:solidFill>
          <a:ln>
            <a:solidFill>
              <a:srgbClr val="334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Khoản vay mượn và mức tín dụng</a:t>
            </a:r>
            <a:endParaRPr kumimoji="0" lang="vi" sz="27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47397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1_DividendVTI">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00870617_win32_fixed.potx" id="{1E2B8DFA-E266-4D12-95DE-76C2876369F1}" vid="{8DEA66BB-F281-4FCE-9053-490C8E939421}"/>
    </a:ext>
  </a:extLst>
</a:theme>
</file>

<file path=ppt/theme/theme2.xml><?xml version="1.0" encoding="utf-8"?>
<a:theme xmlns:a="http://schemas.openxmlformats.org/drawingml/2006/main" name="DividendVTI">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00870617_win32_fixed.potx" id="{1E2B8DFA-E266-4D12-95DE-76C2876369F1}" vid="{8DEA66BB-F281-4FCE-9053-490C8E9394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3555</Words>
  <Application>Microsoft Office PowerPoint</Application>
  <PresentationFormat>Widescreen</PresentationFormat>
  <Paragraphs>285</Paragraphs>
  <Slides>20</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Corbel</vt:lpstr>
      <vt:lpstr>Gill Sans MT</vt:lpstr>
      <vt:lpstr>Tahoma</vt:lpstr>
      <vt:lpstr>Wingdings</vt:lpstr>
      <vt:lpstr>Wingdings 2</vt:lpstr>
      <vt:lpstr>1_DividendVTI</vt:lpstr>
      <vt:lpstr>DividendVTI</vt:lpstr>
      <vt:lpstr>Những phần chọn lựa tài chính bắt đầu cho các doanh nghiệp nhỏ</vt:lpstr>
      <vt:lpstr>NHỮNG MỤC TIÊU</vt:lpstr>
      <vt:lpstr>NHỮNG CHỦ ĐỀ</vt:lpstr>
      <vt:lpstr>Các câu hỏi để đánh giá nếu quý vị cần sự tài trợ ở bên ngoài</vt:lpstr>
      <vt:lpstr>Xem lại để hiểu biết #1</vt:lpstr>
      <vt:lpstr>Nợ tài trợ trái ngược với vốn sở hữu chủ</vt:lpstr>
      <vt:lpstr>Nợ trái ngược với sở hữu chủ: Loại tài chánh nào là tốt nhất?</vt:lpstr>
      <vt:lpstr>Xem lại để hiểu biết #2</vt:lpstr>
      <vt:lpstr>Các loại tài chính bên ngoài chính</vt:lpstr>
      <vt:lpstr>Thiên Thần Đầu Tư</vt:lpstr>
      <vt:lpstr>Nguồn vốn từ các nơi</vt:lpstr>
      <vt:lpstr>Trợ cấp / Giải thưởng / Tiền lương</vt:lpstr>
      <vt:lpstr>Khoản vay mượn và mức tín dụng </vt:lpstr>
      <vt:lpstr> Đầu tư mạo hiểm (VC)</vt:lpstr>
      <vt:lpstr>Xem lại để hiểu biết #3</vt:lpstr>
      <vt:lpstr>Những giấy tờ và tin tức gì mà quý vị cần phải chuẩn bị?</vt:lpstr>
      <vt:lpstr>Nguồn tài nguyên và nguồn tài chính bổ sung</vt:lpstr>
      <vt:lpstr>Cơ quan quản lý doanh nghiệp nhỏ Hoa Kỳ (sba)</vt:lpstr>
      <vt:lpstr>VĂN PHÒNG CƠ HỘI KINH DOANH (OBO)</vt:lpstr>
      <vt:lpstr>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Small Business Administration (sba)</dc:title>
  <dc:creator>J O</dc:creator>
  <cp:lastModifiedBy>J O</cp:lastModifiedBy>
  <cp:revision>27</cp:revision>
  <dcterms:created xsi:type="dcterms:W3CDTF">2022-12-05T08:31:28Z</dcterms:created>
  <dcterms:modified xsi:type="dcterms:W3CDTF">2022-12-21T07:36:37Z</dcterms:modified>
</cp:coreProperties>
</file>