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67"/>
  </p:notesMasterIdLst>
  <p:sldIdLst>
    <p:sldId id="256" r:id="rId5"/>
    <p:sldId id="258" r:id="rId6"/>
    <p:sldId id="26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856" r:id="rId20"/>
    <p:sldId id="969" r:id="rId21"/>
    <p:sldId id="994" r:id="rId22"/>
    <p:sldId id="981" r:id="rId23"/>
    <p:sldId id="995" r:id="rId24"/>
    <p:sldId id="971" r:id="rId25"/>
    <p:sldId id="982" r:id="rId26"/>
    <p:sldId id="980"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992"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260"/>
            <p14:sldId id="630"/>
            <p14:sldId id="808"/>
            <p14:sldId id="261"/>
            <p14:sldId id="811"/>
            <p14:sldId id="947"/>
            <p14:sldId id="854"/>
            <p14:sldId id="812"/>
            <p14:sldId id="976"/>
            <p14:sldId id="953"/>
            <p14:sldId id="855"/>
            <p14:sldId id="972"/>
            <p14:sldId id="975"/>
            <p14:sldId id="856"/>
            <p14:sldId id="969"/>
            <p14:sldId id="994"/>
            <p14:sldId id="981"/>
            <p14:sldId id="995"/>
            <p14:sldId id="971"/>
            <p14:sldId id="982"/>
            <p14:sldId id="980"/>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992"/>
            <p14:sldId id="983"/>
            <p14:sldId id="984"/>
            <p14:sldId id="985"/>
            <p14:sldId id="986"/>
            <p14:sldId id="987"/>
            <p14:sldId id="989"/>
            <p14:sldId id="988"/>
            <p14:sldId id="998"/>
            <p14:sldId id="962"/>
            <p14:sldId id="813"/>
            <p14:sldId id="961"/>
            <p14:sldId id="868"/>
            <p14:sldId id="965"/>
            <p14:sldId id="966"/>
            <p14:sldId id="967"/>
            <p14:sldId id="968"/>
            <p14:sldId id="963"/>
            <p14:sldId id="973"/>
          </p14:sldIdLst>
        </p14:section>
        <p14:section name="Untitled Section" id="{1CFE8FAA-DFC8-475C-97C5-695A489B7BE5}">
          <p14:sldIdLst>
            <p14:sldId id="902"/>
            <p14:sldId id="99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5F5A2-767D-4EEC-731C-5BAD2335FDE7}" v="3" dt="2024-04-16T14:48:02.717"/>
    <p1510:client id="{91F0162E-E85D-4A33-B94E-29AD8D1D6B28}" v="7" dt="2024-04-16T15:32:19.964"/>
    <p1510:client id="{A29908D7-5D4D-E995-7307-DED71E46A580}" v="5" dt="2024-04-16T15:01:29.770"/>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5/13/2024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73541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Jesse.Ortiz@Houstontx.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5.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p:txBody>
          <a:bodyPr vert="horz" lIns="91440" tIns="45720" rIns="91440" bIns="45720" rtlCol="0" anchor="t">
            <a:normAutofit/>
          </a:bodyPr>
          <a:lstStyle/>
          <a:p>
            <a:r>
              <a:rPr lang="en-US" sz="3500" dirty="0"/>
              <a:t>Pay or Play Program (POP) </a:t>
            </a:r>
            <a:br>
              <a:rPr lang="en-US" sz="3500" dirty="0"/>
            </a:br>
            <a:r>
              <a:rPr lang="en-US" sz="3500" dirty="0"/>
              <a:t>Technical Assistance Training for Contractors</a:t>
            </a:r>
            <a:endParaRPr lang="en-US" dirty="0"/>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lIns="91440" tIns="45720" rIns="91440" bIns="45720" anchor="t">
            <a:noAutofit/>
          </a:bodyPr>
          <a:lstStyle/>
          <a:p>
            <a:r>
              <a:rPr lang="en-US" sz="3600">
                <a:solidFill>
                  <a:schemeClr val="bg1"/>
                </a:solidFill>
                <a:latin typeface="Arial"/>
                <a:cs typeface="Arial"/>
              </a:rPr>
              <a:t>Pre-Construction Meeting</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0000" lnSpcReduction="20000"/>
          </a:bodyPr>
          <a:lstStyle/>
          <a:p>
            <a:pPr marL="227965" indent="-227965">
              <a:buClr>
                <a:schemeClr val="bg1"/>
              </a:buClr>
            </a:pPr>
            <a:r>
              <a:rPr lang="en-US" sz="2800" b="1"/>
              <a:t>POP 1 Form </a:t>
            </a:r>
            <a:r>
              <a:rPr lang="en-US" sz="2800"/>
              <a:t>–  POP Acknowledgement Form (Both Prime and Sub)</a:t>
            </a:r>
            <a:endParaRPr lang="en-US" sz="2800">
              <a:cs typeface="Arial"/>
            </a:endParaRPr>
          </a:p>
          <a:p>
            <a:pPr marL="0" indent="0">
              <a:buClr>
                <a:schemeClr val="bg1"/>
              </a:buClr>
              <a:buNone/>
            </a:pPr>
            <a:endParaRPr lang="en-US" sz="2800">
              <a:cs typeface="Arial"/>
            </a:endParaRPr>
          </a:p>
          <a:p>
            <a:pPr marL="227965" indent="-227965">
              <a:buClr>
                <a:schemeClr val="bg1"/>
              </a:buClr>
            </a:pPr>
            <a:r>
              <a:rPr lang="en-US" sz="2800" b="1"/>
              <a:t>POP 2 Form </a:t>
            </a:r>
            <a:r>
              <a:rPr lang="en-US" sz="2800"/>
              <a:t>–  Certification of Compliance (Both Prime and Sub)</a:t>
            </a:r>
            <a:br>
              <a:rPr lang="en-US" sz="2800"/>
            </a:br>
            <a:endParaRPr lang="en-US" sz="2800">
              <a:cs typeface="Arial"/>
            </a:endParaRPr>
          </a:p>
          <a:p>
            <a:pPr marL="227965" indent="-227965">
              <a:buClr>
                <a:schemeClr val="bg1"/>
              </a:buClr>
            </a:pPr>
            <a:r>
              <a:rPr lang="en-US" sz="2800" b="1"/>
              <a:t>POP 3 Form </a:t>
            </a:r>
            <a:r>
              <a:rPr lang="en-US" sz="2800"/>
              <a:t>–  List of Subcontractors (Prime and Subs with Tier 2 Subcontractors)</a:t>
            </a:r>
            <a:endParaRPr lang="en-US" sz="2800">
              <a:cs typeface="Arial"/>
            </a:endParaRPr>
          </a:p>
          <a:p>
            <a:pPr marL="227965" indent="-227965">
              <a:buClr>
                <a:schemeClr val="bg1"/>
              </a:buClr>
            </a:pPr>
            <a:endParaRPr lang="en-US" sz="2800">
              <a:cs typeface="Arial"/>
            </a:endParaRPr>
          </a:p>
          <a:p>
            <a:pPr marL="227965" indent="-227965">
              <a:buClr>
                <a:schemeClr val="bg1"/>
              </a:buClr>
            </a:pPr>
            <a:r>
              <a:rPr lang="en-US" sz="2800" b="1"/>
              <a:t>B2G Access Form </a:t>
            </a:r>
            <a:r>
              <a:rPr lang="en-US" sz="2800"/>
              <a:t>– Access form for B2GNow (all POP applicable vendors)</a:t>
            </a:r>
            <a:endParaRPr lang="en-US" sz="2800">
              <a:cs typeface="Arial"/>
            </a:endParaRPr>
          </a:p>
          <a:p>
            <a:pPr marL="0" indent="0">
              <a:buClr>
                <a:schemeClr val="bg1"/>
              </a:buClr>
              <a:buNone/>
            </a:pPr>
            <a:endParaRPr lang="en-US" sz="2800">
              <a:cs typeface="Arial"/>
            </a:endParaRPr>
          </a:p>
          <a:p>
            <a:pPr marL="0" indent="0" algn="just">
              <a:buClr>
                <a:schemeClr val="bg1"/>
              </a:buClr>
              <a:buNone/>
            </a:pPr>
            <a:r>
              <a:rPr lang="en-US" sz="2800" b="1"/>
              <a:t>ALL contractors will be given access to LCP Tracker after the Pre-Construction meeting and are required to upload their POP 1-3 forms into the POP Documents folder in LCP Tracker. </a:t>
            </a:r>
            <a:endParaRPr lang="en-US" sz="2800" b="1">
              <a:cs typeface="Arial"/>
            </a:endParaRPr>
          </a:p>
          <a:p>
            <a:pPr marL="0" indent="0">
              <a:buClr>
                <a:schemeClr val="bg1"/>
              </a:buClr>
              <a:buNone/>
            </a:pPr>
            <a:r>
              <a:rPr lang="en-US" sz="2800" b="1">
                <a:cs typeface="Arial"/>
              </a:rPr>
              <a:t>C</a:t>
            </a:r>
            <a:r>
              <a:rPr lang="en-US" sz="2800" b="1"/>
              <a:t>ontractors are required to begin complying with POP within 30 days of your Start of Work Notice Date. </a:t>
            </a:r>
            <a:endParaRPr lang="en-US" sz="2800" b="1">
              <a:cs typeface="Arial"/>
            </a:endParaRPr>
          </a:p>
        </p:txBody>
      </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lIns="91440" tIns="45720" rIns="91440" bIns="45720" anchor="t">
            <a:normAutofit fontScale="90000"/>
          </a:bodyPr>
          <a:lstStyle/>
          <a:p>
            <a:r>
              <a:rPr lang="en-US" sz="3600">
                <a:latin typeface="Arial"/>
                <a:cs typeface="Arial"/>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tretch>
            <a:fillRect/>
          </a:stretch>
        </p:blipFill>
        <p:spPr>
          <a:xfrm>
            <a:off x="4602952" y="1485698"/>
            <a:ext cx="3270875" cy="4158357"/>
          </a:xfrm>
          <a:prstGeom prst="rect">
            <a:avLst/>
          </a:prstGeom>
        </p:spPr>
      </p:pic>
    </p:spTree>
    <p:extLst>
      <p:ext uri="{BB962C8B-B14F-4D97-AF65-F5344CB8AC3E}">
        <p14:creationId xmlns:p14="http://schemas.microsoft.com/office/powerpoint/2010/main" val="1408257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381293"/>
            <a:ext cx="11058525" cy="590264"/>
          </a:xfrm>
        </p:spPr>
        <p:txBody>
          <a:bodyPr vert="horz" lIns="91440" tIns="45720" rIns="91440" bIns="45720" rtlCol="0" anchor="t">
            <a:normAutofit/>
          </a:bodyPr>
          <a:lstStyle/>
          <a:p>
            <a:r>
              <a:rPr lang="en-US" sz="3200">
                <a:solidFill>
                  <a:schemeClr val="bg1"/>
                </a:solidFill>
                <a:latin typeface="Arial"/>
                <a:cs typeface="Arial"/>
              </a:rPr>
              <a:t>PAY - Weekly Workforce Audit Submissions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0963446" cy="4410283"/>
          </a:xfrm>
        </p:spPr>
        <p:txBody>
          <a:bodyPr vert="horz" lIns="91440" tIns="45720" rIns="91440" bIns="45720" rtlCol="0" anchor="t">
            <a:noAutofit/>
          </a:bodyPr>
          <a:lstStyle/>
          <a:p>
            <a:pPr marL="0" indent="0">
              <a:buNone/>
            </a:pPr>
            <a:r>
              <a:rPr lang="en-US" sz="1600" dirty="0"/>
              <a:t>Vendors will </a:t>
            </a:r>
            <a:r>
              <a:rPr lang="en-US" sz="1600" b="1" dirty="0"/>
              <a:t>"PAY"</a:t>
            </a:r>
            <a:r>
              <a:rPr lang="en-US" sz="1600" dirty="0"/>
              <a:t> by contributing </a:t>
            </a:r>
            <a:r>
              <a:rPr lang="en-US" sz="1600" b="1" dirty="0"/>
              <a:t>$1.00 </a:t>
            </a:r>
            <a:r>
              <a:rPr lang="en-US" sz="1600" dirty="0"/>
              <a:t>per </a:t>
            </a:r>
            <a:r>
              <a:rPr lang="en-US" sz="1600" b="1" dirty="0"/>
              <a:t>“covered” </a:t>
            </a:r>
            <a:r>
              <a:rPr lang="en-US" sz="1600" dirty="0"/>
              <a:t>employee </a:t>
            </a:r>
            <a:r>
              <a:rPr lang="en-US" sz="1600" dirty="0">
                <a:ea typeface="+mn-lt"/>
                <a:cs typeface="+mn-lt"/>
              </a:rPr>
              <a:t>for </a:t>
            </a:r>
            <a:r>
              <a:rPr lang="en-US" sz="1600" dirty="0"/>
              <a:t>each regular hour of work performed on a POP contract  not to exceed $40.00 per employee per week.</a:t>
            </a:r>
            <a:br>
              <a:rPr lang="en-US" sz="1600" dirty="0"/>
            </a:br>
            <a:endParaRPr lang="en-US" sz="1600">
              <a:cs typeface="Arial"/>
            </a:endParaRPr>
          </a:p>
          <a:p>
            <a:pPr marL="227965" indent="-227965"/>
            <a:r>
              <a:rPr lang="en-US" sz="1600" dirty="0"/>
              <a:t>List all active employees (including exempt employees) under the "Workforce Employee List" and enter weekly “Workforce Audit” hours in </a:t>
            </a:r>
            <a:r>
              <a:rPr lang="en-US" sz="1600" b="1" dirty="0"/>
              <a:t>B2GNow</a:t>
            </a:r>
            <a:r>
              <a:rPr lang="en-US" sz="1600" dirty="0"/>
              <a:t> for each “covered” employee working on the project.</a:t>
            </a:r>
            <a:endParaRPr lang="en-US" sz="1600" dirty="0">
              <a:cs typeface="Arial"/>
            </a:endParaRPr>
          </a:p>
          <a:p>
            <a:pPr marL="227965" indent="-227965"/>
            <a:r>
              <a:rPr lang="en-US" sz="1600" dirty="0">
                <a:cs typeface="Arial"/>
              </a:rPr>
              <a:t>Contractors must provide BOTH, the total hours worked for the contractor and the individual hours worked on the project for each covered employee. If BOTH columns are not complete your workforce audit will be </a:t>
            </a:r>
            <a:r>
              <a:rPr lang="en-US" sz="1600" b="1" dirty="0">
                <a:cs typeface="Arial"/>
              </a:rPr>
              <a:t>rejected</a:t>
            </a:r>
            <a:r>
              <a:rPr lang="en-US" sz="1600" dirty="0">
                <a:cs typeface="Arial"/>
              </a:rPr>
              <a:t>. </a:t>
            </a:r>
          </a:p>
          <a:p>
            <a:pPr marL="227965" indent="-227965"/>
            <a:r>
              <a:rPr lang="en-US" sz="1600" dirty="0">
                <a:ea typeface="+mn-lt"/>
                <a:cs typeface="+mn-lt"/>
              </a:rPr>
              <a:t>Add the hours for each employee that worked each week as follows: </a:t>
            </a:r>
            <a:endParaRPr lang="en-US" sz="1600" dirty="0">
              <a:cs typeface="Arial"/>
            </a:endParaRPr>
          </a:p>
          <a:p>
            <a:pPr marL="685165" lvl="1" indent="-456565">
              <a:buAutoNum type="arabicPeriod"/>
            </a:pPr>
            <a:r>
              <a:rPr lang="en-US" sz="1600" dirty="0">
                <a:ea typeface="+mn-lt"/>
                <a:cs typeface="+mn-lt"/>
              </a:rPr>
              <a:t>Total Hours = Total number of hours the employee worked for the </a:t>
            </a:r>
            <a:r>
              <a:rPr lang="en-US" sz="1600">
                <a:ea typeface="+mn-lt"/>
                <a:cs typeface="+mn-lt"/>
              </a:rPr>
              <a:t>Contractor</a:t>
            </a:r>
            <a:r>
              <a:rPr lang="en-US" sz="1600" dirty="0">
                <a:ea typeface="+mn-lt"/>
                <a:cs typeface="+mn-lt"/>
              </a:rPr>
              <a:t> for that week.</a:t>
            </a:r>
          </a:p>
          <a:p>
            <a:pPr marL="685165" lvl="1" indent="-456565">
              <a:buAutoNum type="arabicPeriod"/>
            </a:pPr>
            <a:r>
              <a:rPr lang="en-US" sz="1600" dirty="0">
                <a:ea typeface="+mn-lt"/>
                <a:cs typeface="+mn-lt"/>
              </a:rPr>
              <a:t>Hours Worked = Total number of hours the employee worked on the specific COH project.</a:t>
            </a:r>
            <a:endParaRPr lang="en-US" sz="1600" dirty="0">
              <a:cs typeface="Arial" panose="020B0604020202020204"/>
            </a:endParaRPr>
          </a:p>
          <a:p>
            <a:pPr marL="227965" indent="-227965"/>
            <a:r>
              <a:rPr lang="en-US" sz="1600" dirty="0">
                <a:cs typeface="Arial" panose="020B0604020202020204"/>
              </a:rPr>
              <a:t>Invoices are created monthly from the Weekly Workforce Audit reports. Payments </a:t>
            </a:r>
            <a:r>
              <a:rPr lang="en-US" sz="1600" dirty="0">
                <a:ea typeface="+mn-lt"/>
                <a:cs typeface="+mn-lt"/>
              </a:rPr>
              <a:t>are made through Pay </a:t>
            </a:r>
            <a:r>
              <a:rPr lang="en-US" sz="1600" err="1">
                <a:ea typeface="+mn-lt"/>
                <a:cs typeface="+mn-lt"/>
              </a:rPr>
              <a:t>Connexion</a:t>
            </a:r>
            <a:r>
              <a:rPr lang="en-US" sz="1600" dirty="0">
                <a:ea typeface="+mn-lt"/>
                <a:cs typeface="+mn-lt"/>
              </a:rPr>
              <a:t>.  </a:t>
            </a:r>
            <a:r>
              <a:rPr lang="en-US" sz="1600" u="sng" dirty="0">
                <a:ea typeface="+mn-lt"/>
                <a:cs typeface="+mn-lt"/>
              </a:rPr>
              <a:t>POP will not accept partial payments; invoices must be paid in full.</a:t>
            </a:r>
          </a:p>
          <a:p>
            <a:pPr marL="227965" indent="-227965"/>
            <a:r>
              <a:rPr lang="en-US" sz="1600" b="1" dirty="0">
                <a:ea typeface="+mn-lt"/>
                <a:cs typeface="+mn-lt"/>
              </a:rPr>
              <a:t>HCDD may request certified payroll or time sheets for each employee to verify hours recorded in B2GNow for PAY employees.</a:t>
            </a:r>
          </a:p>
          <a:p>
            <a:pPr marL="227965" indent="-227965"/>
            <a:endParaRPr lang="en-US" sz="1600" i="1">
              <a:cs typeface="Arial"/>
            </a:endParaRPr>
          </a:p>
        </p:txBody>
      </p:sp>
    </p:spTree>
    <p:extLst>
      <p:ext uri="{BB962C8B-B14F-4D97-AF65-F5344CB8AC3E}">
        <p14:creationId xmlns:p14="http://schemas.microsoft.com/office/powerpoint/2010/main" val="2887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688976" y="1596345"/>
            <a:ext cx="8633791" cy="590264"/>
          </a:xfrm>
        </p:spPr>
        <p:txBody>
          <a:bodyPr vert="horz" lIns="91440" tIns="45720" rIns="91440" bIns="45720" rtlCol="0" anchor="t">
            <a:normAutofit/>
          </a:bodyPr>
          <a:lstStyle/>
          <a:p>
            <a:r>
              <a:rPr lang="en-US" sz="2800">
                <a:solidFill>
                  <a:schemeClr val="bg1"/>
                </a:solidFill>
                <a:latin typeface="Arial"/>
                <a:cs typeface="Arial"/>
              </a:rPr>
              <a:t>PAY - Weekly Work Force Submissions</a:t>
            </a:r>
            <a:endParaRPr lang="en-US" sz="2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p:txBody>
          <a:bodyPr vert="horz" lIns="91440" tIns="45720" rIns="91440" bIns="45720" rtlCol="0" anchor="t">
            <a:normAutofit/>
          </a:bodyPr>
          <a:lstStyle/>
          <a:p>
            <a:pPr marL="0" indent="0">
              <a:buNone/>
            </a:pPr>
            <a:r>
              <a:rPr lang="en-US" b="1" dirty="0">
                <a:cs typeface="Arial" panose="020B0604020202020204"/>
              </a:rPr>
              <a:t>PAY Example Situations</a:t>
            </a:r>
            <a:r>
              <a:rPr lang="en-US" dirty="0">
                <a:cs typeface="Arial" panose="020B0604020202020204"/>
              </a:rPr>
              <a:t>:</a:t>
            </a:r>
          </a:p>
          <a:p>
            <a:pPr marL="0" indent="0">
              <a:buNone/>
            </a:pPr>
            <a:endParaRPr lang="en-US" b="1">
              <a:cs typeface="Arial" panose="020B0604020202020204"/>
            </a:endParaRPr>
          </a:p>
          <a:p>
            <a:pPr marL="342265" indent="-342265"/>
            <a:r>
              <a:rPr lang="en-US" b="1" dirty="0">
                <a:cs typeface="Arial" panose="020B0604020202020204"/>
              </a:rPr>
              <a:t>John is a "covered" employee who is NOT offered POP benefits:</a:t>
            </a:r>
          </a:p>
          <a:p>
            <a:pPr marL="0" indent="0">
              <a:buNone/>
            </a:pPr>
            <a:r>
              <a:rPr lang="en-US" dirty="0">
                <a:cs typeface="Arial" panose="020B0604020202020204"/>
              </a:rPr>
              <a:t>The employer must submit weekly PAY submissions by entering John’s hours into B2G workforce audits.</a:t>
            </a:r>
          </a:p>
          <a:p>
            <a:pPr marL="342265" indent="-342265"/>
            <a:r>
              <a:rPr lang="en-US" b="1" dirty="0">
                <a:cs typeface="Arial" panose="020B0604020202020204"/>
              </a:rPr>
              <a:t>John is a "covered" employee and has insurance through his spouse.</a:t>
            </a:r>
          </a:p>
          <a:p>
            <a:pPr marL="0" indent="0">
              <a:buNone/>
            </a:pPr>
            <a:r>
              <a:rPr lang="en-US" dirty="0">
                <a:cs typeface="Arial" panose="020B0604020202020204"/>
              </a:rPr>
              <a:t>The employer should submit a completed and notarized POP 8 form with proof of healthcare insurance for John via email to the POP Coordinator for review/approval.</a:t>
            </a:r>
          </a:p>
          <a:p>
            <a:pPr marL="342265" indent="-342265"/>
            <a:r>
              <a:rPr lang="en-US" b="1" dirty="0">
                <a:cs typeface="Arial" panose="020B0604020202020204"/>
              </a:rPr>
              <a:t>John is a "covered" employee and ACCEPTS the POP benefits offered to him:</a:t>
            </a:r>
          </a:p>
          <a:p>
            <a:pPr marL="0" indent="0">
              <a:buNone/>
            </a:pPr>
            <a:r>
              <a:rPr lang="en-US" dirty="0">
                <a:cs typeface="Arial" panose="020B0604020202020204"/>
              </a:rPr>
              <a:t>John will be considered a PLAY employee, NOT a PAY employee, and hours are NOT required to be submitted.  </a:t>
            </a: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14549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a:normAutofit fontScale="90000"/>
          </a:bodyPr>
          <a:lstStyle/>
          <a:p>
            <a:r>
              <a:rPr lang="en-US" sz="3600"/>
              <a:t>How to Submit PAY: Total and Work Hours</a:t>
            </a:r>
          </a:p>
        </p:txBody>
      </p:sp>
      <p:pic>
        <p:nvPicPr>
          <p:cNvPr id="3" name="Picture 2"/>
          <p:cNvPicPr>
            <a:picLocks noChangeAspect="1"/>
          </p:cNvPicPr>
          <p:nvPr/>
        </p:nvPicPr>
        <p:blipFill>
          <a:blip r:embed="rId3"/>
          <a:stretch>
            <a:fillRect/>
          </a:stretch>
        </p:blipFill>
        <p:spPr>
          <a:xfrm>
            <a:off x="2812121" y="1470880"/>
            <a:ext cx="6864204" cy="4162665"/>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845858" y="1383535"/>
            <a:ext cx="8633791" cy="590264"/>
          </a:xfrm>
        </p:spPr>
        <p:txBody>
          <a:bodyPr vert="horz" lIns="91440" tIns="45720" rIns="91440" bIns="45720" rtlCol="0" anchor="t">
            <a:noAutofit/>
          </a:bodyPr>
          <a:lstStyle/>
          <a:p>
            <a:r>
              <a:rPr lang="en-US" sz="3200" dirty="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53258" y="1934478"/>
            <a:ext cx="11094243" cy="4150418"/>
          </a:xfrm>
        </p:spPr>
        <p:txBody>
          <a:bodyPr vert="horz" lIns="91440" tIns="45720" rIns="91440" bIns="45720" rtlCol="0" anchor="t">
            <a:normAutofit fontScale="92500" lnSpcReduction="20000"/>
          </a:bodyPr>
          <a:lstStyle/>
          <a:p>
            <a:pPr marL="0" indent="0">
              <a:buNone/>
            </a:pPr>
            <a:endParaRPr lang="en-US" sz="2400" b="1">
              <a:cs typeface="Arial"/>
            </a:endParaRPr>
          </a:p>
          <a:p>
            <a:pPr marL="0" indent="0">
              <a:buNone/>
            </a:pPr>
            <a:r>
              <a:rPr lang="en-US" sz="2400" b="1" dirty="0"/>
              <a:t>An Employee Can Be Considered Exempt from POP If: </a:t>
            </a:r>
            <a:endParaRPr lang="en-US" sz="2400" b="1" dirty="0">
              <a:cs typeface="Arial"/>
            </a:endParaRPr>
          </a:p>
          <a:p>
            <a:pPr marL="0" indent="0">
              <a:buNone/>
            </a:pPr>
            <a:endParaRPr lang="en-US" sz="1400" u="sng" dirty="0">
              <a:cs typeface="Arial"/>
            </a:endParaRPr>
          </a:p>
          <a:p>
            <a:pPr marL="227965" indent="-227965" algn="just"/>
            <a:r>
              <a:rPr lang="en-US" dirty="0"/>
              <a:t>The Employee is under the age of 18;</a:t>
            </a:r>
            <a:endParaRPr lang="en-US" dirty="0">
              <a:cs typeface="Arial" panose="020B0604020202020204"/>
            </a:endParaRPr>
          </a:p>
          <a:p>
            <a:pPr marL="227965" indent="-227965" algn="just"/>
            <a:endParaRPr lang="en-US" dirty="0">
              <a:cs typeface="Arial" panose="020B0604020202020204"/>
            </a:endParaRPr>
          </a:p>
          <a:p>
            <a:pPr marL="227965" indent="-227965" algn="just"/>
            <a:r>
              <a:rPr lang="en-US" dirty="0"/>
              <a:t>The Employee has insurance through spouse, Medicaid or Medicare (must provide proof); or </a:t>
            </a:r>
            <a:endParaRPr lang="en-US" dirty="0">
              <a:cs typeface="Arial"/>
            </a:endParaRPr>
          </a:p>
          <a:p>
            <a:pPr marL="227965" indent="-227965" algn="just"/>
            <a:endParaRPr lang="en-US" dirty="0">
              <a:cs typeface="Arial"/>
            </a:endParaRPr>
          </a:p>
          <a:p>
            <a:pPr marL="227965" indent="-227965" algn="just"/>
            <a:r>
              <a:rPr lang="en-US" dirty="0">
                <a:cs typeface="Arial"/>
              </a:rPr>
              <a:t>The Employee refuses the Company's Health Insurance that meets the City of Houston POP requirements. </a:t>
            </a:r>
          </a:p>
          <a:p>
            <a:pPr marL="227965" indent="-227965" algn="just"/>
            <a:endParaRPr lang="en-US" sz="2100">
              <a:cs typeface="Arial"/>
            </a:endParaRPr>
          </a:p>
          <a:p>
            <a:pPr marL="0" indent="0" algn="just">
              <a:buNone/>
            </a:pPr>
            <a:r>
              <a:rPr lang="en-US" sz="2100" dirty="0">
                <a:ea typeface="+mn-lt"/>
                <a:cs typeface="+mn-lt"/>
              </a:rPr>
              <a:t>Contractors must send the completed and notarized POP 8 form to the POP Coordinator via email for review and approval. Employees must have an OBO APPROVED POP 8 Waiver on file to be exempt. Contractors can only upload approved POP 8 forms and required documents into LCP Tracker. POP 8 forms are updated annually.</a:t>
            </a:r>
            <a:endParaRPr lang="en-US" dirty="0">
              <a:ea typeface="+mn-lt"/>
              <a:cs typeface="+mn-lt"/>
            </a:endParaRPr>
          </a:p>
          <a:p>
            <a:pPr marL="0" indent="0" algn="just">
              <a:buNone/>
            </a:pPr>
            <a:endParaRPr lang="en-US" dirty="0">
              <a:solidFill>
                <a:srgbClr val="FFFF00"/>
              </a:solidFill>
              <a:cs typeface="Arial"/>
            </a:endParaRPr>
          </a:p>
          <a:p>
            <a:pPr marL="227965" indent="-227965"/>
            <a:endParaRPr lang="en-US" sz="2800">
              <a:cs typeface="Arial"/>
            </a:endParaRPr>
          </a:p>
          <a:p>
            <a:pPr marL="0" indent="0">
              <a:buNone/>
            </a:pPr>
            <a:endParaRPr lang="en-US">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11" y="2388464"/>
            <a:ext cx="3943884" cy="1014377"/>
          </a:xfrm>
        </p:spPr>
        <p:txBody>
          <a:bodyPr lIns="91440" tIns="45720" rIns="91440" bIns="45720" anchor="t"/>
          <a:lstStyle/>
          <a:p>
            <a:r>
              <a:rPr lang="en-US" sz="3200" dirty="0">
                <a:latin typeface="Arial"/>
                <a:cs typeface="Arial"/>
              </a:rPr>
              <a:t>POP 8</a:t>
            </a:r>
            <a:br>
              <a:rPr lang="en-US" sz="3200" dirty="0">
                <a:latin typeface="Arial"/>
                <a:cs typeface="Arial"/>
              </a:rPr>
            </a:br>
            <a:r>
              <a:rPr lang="en-US" sz="3200" dirty="0">
                <a:latin typeface="Arial"/>
                <a:cs typeface="Arial"/>
              </a:rPr>
              <a:t>Employee Waiver Request</a:t>
            </a:r>
          </a:p>
        </p:txBody>
      </p:sp>
      <p:pic>
        <p:nvPicPr>
          <p:cNvPr id="4" name="Picture 3"/>
          <p:cNvPicPr>
            <a:picLocks noChangeAspect="1"/>
          </p:cNvPicPr>
          <p:nvPr/>
        </p:nvPicPr>
        <p:blipFill rotWithShape="1">
          <a:blip r:embed="rId3"/>
          <a:srcRect t="-1059" b="212"/>
          <a:stretch/>
        </p:blipFill>
        <p:spPr>
          <a:xfrm>
            <a:off x="4742329" y="916883"/>
            <a:ext cx="6769621" cy="5326818"/>
          </a:xfrm>
          <a:prstGeom prst="rect">
            <a:avLst/>
          </a:prstGeom>
        </p:spPr>
      </p:pic>
    </p:spTree>
    <p:extLst>
      <p:ext uri="{BB962C8B-B14F-4D97-AF65-F5344CB8AC3E}">
        <p14:creationId xmlns:p14="http://schemas.microsoft.com/office/powerpoint/2010/main" val="343685471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398000" y="1770176"/>
            <a:ext cx="11594388" cy="590264"/>
          </a:xfrm>
        </p:spPr>
        <p:txBody>
          <a:bodyPr vert="horz" lIns="91440" tIns="45720" rIns="91440" bIns="45720" rtlCol="0" anchor="t"/>
          <a:lstStyle/>
          <a:p>
            <a:r>
              <a:rPr lang="en-US" sz="3800">
                <a:solidFill>
                  <a:schemeClr val="bg1"/>
                </a:solidFill>
                <a:latin typeface="Arial"/>
                <a:cs typeface="Arial"/>
              </a:rPr>
              <a:t>POP 9 Form - Self- Insured Contractor Request </a:t>
            </a:r>
            <a:endParaRPr lang="en-US" sz="3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566737" y="2628043"/>
            <a:ext cx="11058525" cy="4055169"/>
          </a:xfrm>
        </p:spPr>
        <p:txBody>
          <a:bodyPr vert="horz" lIns="91440" tIns="45720" rIns="91440" bIns="45720" rtlCol="0" anchor="t">
            <a:normAutofit/>
          </a:bodyPr>
          <a:lstStyle/>
          <a:p>
            <a:pPr marL="227965" indent="-227965" algn="just"/>
            <a:r>
              <a:rPr lang="en-US" sz="2200" b="1" dirty="0"/>
              <a:t>Contractors may request for a POP 9 – Self- Insured Contract Request form</a:t>
            </a:r>
            <a:r>
              <a:rPr lang="en-US" dirty="0">
                <a:cs typeface="Arial"/>
              </a:rPr>
              <a:t> to be emailed to them if the employer is using their own money to cover their employees' claims. </a:t>
            </a:r>
            <a:r>
              <a:rPr lang="en-US" sz="1800" b="1" i="1" dirty="0">
                <a:cs typeface="Arial"/>
              </a:rPr>
              <a:t>(only available upon request) </a:t>
            </a:r>
            <a:endParaRPr lang="en-US" dirty="0"/>
          </a:p>
          <a:p>
            <a:pPr marL="227965" indent="-227965" algn="just"/>
            <a:r>
              <a:rPr lang="en-US" dirty="0">
                <a:cs typeface="Arial"/>
              </a:rPr>
              <a:t>The </a:t>
            </a:r>
            <a:r>
              <a:rPr lang="en-US" dirty="0">
                <a:ea typeface="+mn-lt"/>
                <a:cs typeface="+mn-lt"/>
              </a:rPr>
              <a:t>POP 9 – Self-Insured Contract Request and all required documents must be emailed to the POP Administrative Coordinator for review and approval. </a:t>
            </a:r>
            <a:endParaRPr lang="en-US" dirty="0">
              <a:cs typeface="Arial"/>
            </a:endParaRPr>
          </a:p>
          <a:p>
            <a:pPr marL="227965" indent="-227965" algn="just"/>
            <a:r>
              <a:rPr lang="en-US" dirty="0">
                <a:cs typeface="Arial"/>
              </a:rPr>
              <a:t>Contractors awarded Self-Insured status will be PLAY participants and required to report once a year. </a:t>
            </a:r>
          </a:p>
          <a:p>
            <a:pPr marL="227965" indent="-227965"/>
            <a:r>
              <a:rPr lang="en-US" dirty="0">
                <a:ea typeface="+mn-lt"/>
                <a:cs typeface="+mn-lt"/>
              </a:rPr>
              <a:t>To be considered self-insured, the contractor must have an OBO APPROVED POP 9 on file. Contractors must upload ONLY Approved POP 9 forms along with the required documents to LCP Tracker.</a:t>
            </a:r>
            <a:endParaRPr lang="en-US" dirty="0">
              <a:cs typeface="Arial"/>
            </a:endParaRPr>
          </a:p>
        </p:txBody>
      </p:sp>
    </p:spTree>
    <p:extLst>
      <p:ext uri="{BB962C8B-B14F-4D97-AF65-F5344CB8AC3E}">
        <p14:creationId xmlns:p14="http://schemas.microsoft.com/office/powerpoint/2010/main" val="1632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688976" y="1375806"/>
            <a:ext cx="11058525" cy="590264"/>
          </a:xfrm>
        </p:spPr>
        <p:txBody>
          <a:bodyPr vert="horz" lIns="91440" tIns="45720" rIns="91440" bIns="45720" rtlCol="0" anchor="t">
            <a:norm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3600">
              <a:solidFill>
                <a:schemeClr val="bg1"/>
              </a:solidFill>
            </a:endParaRPr>
          </a:p>
        </p:txBody>
      </p: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a:ea typeface="+mn-lt"/>
              <a:cs typeface="+mn-lt"/>
            </a:endParaRPr>
          </a:p>
          <a:p>
            <a:pPr marL="0" indent="0">
              <a:buNone/>
            </a:pPr>
            <a:r>
              <a:rPr lang="en-US" dirty="0">
                <a:ea typeface="+mn-lt"/>
                <a:cs typeface="+mn-lt"/>
              </a:rPr>
              <a:t>Vendors will </a:t>
            </a:r>
            <a:r>
              <a:rPr lang="en-US" b="1" dirty="0">
                <a:ea typeface="+mn-lt"/>
                <a:cs typeface="+mn-lt"/>
              </a:rPr>
              <a:t>"PLAY"</a:t>
            </a:r>
            <a:r>
              <a:rPr lang="en-US" dirty="0">
                <a:ea typeface="+mn-lt"/>
                <a:cs typeface="+mn-lt"/>
              </a:rPr>
              <a:t> by providing health benefits to covered employees. Health benefits </a:t>
            </a:r>
            <a:r>
              <a:rPr lang="en-US" b="1" dirty="0">
                <a:ea typeface="+mn-lt"/>
                <a:cs typeface="+mn-lt"/>
              </a:rPr>
              <a:t>must meet or exceed</a:t>
            </a:r>
            <a:r>
              <a:rPr lang="en-US" dirty="0">
                <a:ea typeface="+mn-lt"/>
                <a:cs typeface="+mn-lt"/>
              </a:rPr>
              <a:t> the following standards: (Submissions in B2GNow)</a:t>
            </a:r>
            <a:endParaRPr lang="en-US" dirty="0">
              <a:cs typeface="Arial" panose="020B0604020202020204"/>
            </a:endParaRPr>
          </a:p>
          <a:p>
            <a:pPr marL="0" indent="0">
              <a:buNone/>
            </a:pPr>
            <a:endParaRPr lang="en-US">
              <a:ea typeface="+mn-lt"/>
              <a:cs typeface="+mn-lt"/>
            </a:endParaRPr>
          </a:p>
          <a:p>
            <a:pPr marL="456565" indent="-456565">
              <a:buAutoNum type="arabicPeriod"/>
            </a:pPr>
            <a:r>
              <a:rPr lang="en-US" dirty="0">
                <a:ea typeface="+mn-lt"/>
                <a:cs typeface="+mn-lt"/>
              </a:rPr>
              <a:t>The employer will contribute no less than </a:t>
            </a:r>
            <a:r>
              <a:rPr lang="en-US" b="1" dirty="0">
                <a:ea typeface="+mn-lt"/>
                <a:cs typeface="+mn-lt"/>
              </a:rPr>
              <a:t>75%</a:t>
            </a:r>
            <a:r>
              <a:rPr lang="en-US" dirty="0">
                <a:ea typeface="+mn-lt"/>
                <a:cs typeface="+mn-lt"/>
              </a:rPr>
              <a:t> of the total premium cost per covered employee per month toward the total premium cost. </a:t>
            </a:r>
          </a:p>
          <a:p>
            <a:pPr marL="456565" indent="-456565">
              <a:buAutoNum type="arabicPeriod"/>
            </a:pPr>
            <a:r>
              <a:rPr lang="en-US" dirty="0">
                <a:ea typeface="+mn-lt"/>
                <a:cs typeface="+mn-lt"/>
              </a:rPr>
              <a:t>The employee contribution, if any amount, will be no greater than </a:t>
            </a:r>
            <a:r>
              <a:rPr lang="en-US" b="1" dirty="0">
                <a:ea typeface="+mn-lt"/>
                <a:cs typeface="+mn-lt"/>
              </a:rPr>
              <a:t>25%</a:t>
            </a:r>
            <a:r>
              <a:rPr lang="en-US" dirty="0">
                <a:ea typeface="+mn-lt"/>
                <a:cs typeface="+mn-lt"/>
              </a:rPr>
              <a:t> of the monthly premium cost.</a:t>
            </a:r>
          </a:p>
          <a:p>
            <a:pPr marL="0" indent="0">
              <a:buNone/>
            </a:pPr>
            <a:endParaRPr lang="en-US" sz="1600" b="1" i="1">
              <a:ea typeface="+mn-lt"/>
              <a:cs typeface="+mn-lt"/>
            </a:endParaRPr>
          </a:p>
          <a:p>
            <a:pPr marL="0" indent="0">
              <a:buNone/>
            </a:pPr>
            <a:r>
              <a:rPr lang="en-US" sz="1800" b="1" dirty="0">
                <a:ea typeface="+mn-lt"/>
                <a:cs typeface="+mn-lt"/>
              </a:rPr>
              <a:t>HCDD </a:t>
            </a:r>
            <a:r>
              <a:rPr lang="en-US" sz="1800" b="1" dirty="0">
                <a:cs typeface="Arial"/>
              </a:rPr>
              <a:t>may request a completed </a:t>
            </a:r>
            <a:r>
              <a:rPr lang="en-US" sz="1800" b="1" dirty="0">
                <a:ea typeface="+mn-lt"/>
                <a:cs typeface="+mn-lt"/>
              </a:rPr>
              <a:t>Eligibility Verification form and a copy of your company’s current Pre-Printed Health Benefits Program or Employee Benefit package offered to your employees which details coverage amounts.</a:t>
            </a:r>
            <a:endParaRPr lang="en-US" sz="1800" b="1" dirty="0">
              <a:cs typeface="Arial"/>
            </a:endParaRPr>
          </a:p>
          <a:p>
            <a:pPr marL="0" indent="0">
              <a:buNone/>
            </a:pPr>
            <a:endParaRPr lang="en-US" sz="1600" b="1" i="1">
              <a:cs typeface="Arial"/>
            </a:endParaRPr>
          </a:p>
          <a:p>
            <a:pPr marL="0" indent="0">
              <a:buNone/>
            </a:pPr>
            <a:r>
              <a:rPr lang="en-US" sz="1600" b="1" u="sng" dirty="0">
                <a:cs typeface="Arial"/>
              </a:rPr>
              <a:t>HCDD does not accept insurance cards as proof of healthcare coverage for quarterly submissions. </a:t>
            </a:r>
            <a:endParaRPr lang="en-US" sz="1600" b="1" u="sng" dirty="0">
              <a:ea typeface="+mn-lt"/>
              <a:cs typeface="+mn-lt"/>
            </a:endParaRPr>
          </a:p>
          <a:p>
            <a:pPr marL="227965" indent="-227965"/>
            <a:endParaRPr lang="en-US" sz="1700" i="1">
              <a:cs typeface="Arial"/>
            </a:endParaRPr>
          </a:p>
          <a:p>
            <a:pPr marL="227965" indent="-227965"/>
            <a:r>
              <a:rPr lang="en-US" sz="1800" b="1" dirty="0">
                <a:ea typeface="+mn-lt"/>
                <a:cs typeface="+mn-lt"/>
              </a:rPr>
              <a:t>W</a:t>
            </a:r>
            <a:r>
              <a:rPr lang="en-US" sz="1600" b="1" dirty="0">
                <a:ea typeface="+mn-lt"/>
                <a:cs typeface="+mn-lt"/>
              </a:rPr>
              <a:t>hat is NOT Required:</a:t>
            </a:r>
          </a:p>
          <a:p>
            <a:pPr marL="685165" lvl="1" indent="-227965"/>
            <a:r>
              <a:rPr lang="en-US" sz="1600" dirty="0">
                <a:ea typeface="+mn-lt"/>
                <a:cs typeface="+mn-lt"/>
              </a:rPr>
              <a:t>As a PLAY elect contractor/subcontractor, you are </a:t>
            </a:r>
            <a:r>
              <a:rPr lang="en-US" sz="1600" b="1" i="1" u="sng" dirty="0">
                <a:ea typeface="+mn-lt"/>
                <a:cs typeface="+mn-lt"/>
              </a:rPr>
              <a:t>not</a:t>
            </a:r>
            <a:r>
              <a:rPr lang="en-US" sz="1600" dirty="0">
                <a:ea typeface="+mn-lt"/>
                <a:cs typeface="+mn-lt"/>
              </a:rPr>
              <a:t> required to enter Weekly hours worked.</a:t>
            </a:r>
          </a:p>
          <a:p>
            <a:pPr marL="457200" indent="0" algn="ctr">
              <a:buNone/>
            </a:pPr>
            <a:r>
              <a:rPr lang="en-US" sz="1600" dirty="0">
                <a:highlight>
                  <a:srgbClr val="FFFF00"/>
                </a:highlight>
                <a:ea typeface="+mn-lt"/>
                <a:cs typeface="+mn-lt"/>
              </a:rPr>
              <a:t>Please See the POP FAQ's for more information.</a:t>
            </a:r>
            <a:endParaRPr lang="en-US" sz="1600" dirty="0">
              <a:ea typeface="+mn-lt"/>
              <a:cs typeface="+mn-lt"/>
            </a:endParaRPr>
          </a:p>
          <a:p>
            <a:pPr marL="227965" indent="-227965"/>
            <a:endParaRPr lang="en-US">
              <a:cs typeface="Arial"/>
            </a:endParaRPr>
          </a:p>
        </p:txBody>
      </p:sp>
    </p:spTree>
    <p:extLst>
      <p:ext uri="{BB962C8B-B14F-4D97-AF65-F5344CB8AC3E}">
        <p14:creationId xmlns:p14="http://schemas.microsoft.com/office/powerpoint/2010/main" val="3719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74384"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548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3464859" y="1951863"/>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672042"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8449686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453652" y="1515764"/>
            <a:ext cx="11406369" cy="590264"/>
          </a:xfrm>
        </p:spPr>
        <p:txBody>
          <a:bodyPr vert="horz" lIns="91440" tIns="45720" rIns="91440" bIns="45720" rtlCol="0" anchor="t">
            <a:no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2800" b="0">
              <a:solidFill>
                <a:schemeClr val="bg1"/>
              </a:solidFill>
              <a:latin typeface="Arial"/>
              <a:cs typeface="Arial"/>
            </a:endParaRPr>
          </a:p>
          <a:p>
            <a:endParaRPr lang="en-US" sz="2800" b="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453653" y="2186609"/>
            <a:ext cx="11372289" cy="4055169"/>
          </a:xfrm>
        </p:spPr>
        <p:txBody>
          <a:bodyPr vert="horz" lIns="91440" tIns="45720" rIns="91440" bIns="45720" rtlCol="0" anchor="t">
            <a:normAutofit/>
          </a:bodyPr>
          <a:lstStyle/>
          <a:p>
            <a:pPr marL="0" indent="0" algn="ctr">
              <a:buNone/>
            </a:pPr>
            <a:r>
              <a:rPr lang="en-US" sz="2800">
                <a:solidFill>
                  <a:srgbClr val="002060"/>
                </a:solidFill>
                <a:ea typeface="+mn-lt"/>
                <a:cs typeface="+mn-lt"/>
              </a:rPr>
              <a:t>PLAY submissions are due quarterly in B2GNow Database as follows:</a:t>
            </a:r>
            <a:endParaRPr lang="en-US" sz="2800">
              <a:cs typeface="Arial"/>
            </a:endParaRPr>
          </a:p>
          <a:p>
            <a:pPr marL="227965" indent="-227965" algn="ctr"/>
            <a:endParaRPr lang="en-US">
              <a:solidFill>
                <a:srgbClr val="002060"/>
              </a:solidFill>
              <a:ea typeface="+mn-lt"/>
              <a:cs typeface="+mn-lt"/>
            </a:endParaRPr>
          </a:p>
          <a:p>
            <a:pPr marL="285750" indent="-285750"/>
            <a:r>
              <a:rPr lang="en-US" b="1">
                <a:solidFill>
                  <a:srgbClr val="002060"/>
                </a:solidFill>
                <a:ea typeface="+mn-lt"/>
                <a:cs typeface="+mn-lt"/>
              </a:rPr>
              <a:t>1st Qtr. Months  (January, February, and  March) – Due on April 1</a:t>
            </a:r>
          </a:p>
          <a:p>
            <a:pPr marL="285115" indent="-285115">
              <a:buFont typeface="Arial"/>
              <a:buChar char="•"/>
            </a:pPr>
            <a:r>
              <a:rPr lang="en-US" b="1">
                <a:solidFill>
                  <a:srgbClr val="002060"/>
                </a:solidFill>
                <a:ea typeface="+mn-lt"/>
                <a:cs typeface="+mn-lt"/>
              </a:rPr>
              <a:t>2nd Qtr. Months (April, May, and  June) – Due July 1</a:t>
            </a:r>
          </a:p>
          <a:p>
            <a:pPr marL="285115" indent="-285115">
              <a:buFont typeface="Arial"/>
              <a:buChar char="•"/>
            </a:pPr>
            <a:r>
              <a:rPr lang="en-US" b="1">
                <a:solidFill>
                  <a:srgbClr val="002060"/>
                </a:solidFill>
                <a:ea typeface="+mn-lt"/>
                <a:cs typeface="+mn-lt"/>
              </a:rPr>
              <a:t>3rd Qtr. Months (July, August, and  September) – Due October 1</a:t>
            </a:r>
          </a:p>
          <a:p>
            <a:pPr marL="285115" indent="-285115">
              <a:buFont typeface="Arial"/>
              <a:buChar char="•"/>
            </a:pPr>
            <a:r>
              <a:rPr lang="en-US" b="1">
                <a:solidFill>
                  <a:srgbClr val="002060"/>
                </a:solidFill>
                <a:ea typeface="+mn-lt"/>
                <a:cs typeface="+mn-lt"/>
              </a:rPr>
              <a:t>4th Qtr. Months (October, November and  December) – Due January 1</a:t>
            </a:r>
          </a:p>
          <a:p>
            <a:pPr marL="227965" indent="-227965"/>
            <a:endParaRPr lang="en-US">
              <a:cs typeface="Arial"/>
            </a:endParaRPr>
          </a:p>
        </p:txBody>
      </p:sp>
    </p:spTree>
    <p:extLst>
      <p:ext uri="{BB962C8B-B14F-4D97-AF65-F5344CB8AC3E}">
        <p14:creationId xmlns:p14="http://schemas.microsoft.com/office/powerpoint/2010/main" val="5034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600">
                <a:solidFill>
                  <a:schemeClr val="bg1"/>
                </a:solidFill>
                <a:latin typeface="Arial"/>
                <a:cs typeface="Arial"/>
              </a:rPr>
              <a:t>PLAY – Quarterly Workforce Submissions</a:t>
            </a:r>
            <a:endParaRPr lang="en-US" sz="36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p:txBody>
          <a:bodyPr vert="horz" lIns="91440" tIns="45720" rIns="91440" bIns="45720" rtlCol="0" anchor="t">
            <a:normAutofit/>
          </a:bodyPr>
          <a:lstStyle/>
          <a:p>
            <a:pPr marL="0" indent="0">
              <a:buNone/>
            </a:pPr>
            <a:r>
              <a:rPr lang="en-US" sz="2400" dirty="0">
                <a:cs typeface="Arial" panose="020B0604020202020204"/>
              </a:rPr>
              <a:t>PLAY vendors </a:t>
            </a:r>
            <a:r>
              <a:rPr lang="en-US" sz="2400" dirty="0">
                <a:ea typeface="+mn-lt"/>
                <a:cs typeface="+mn-lt"/>
              </a:rPr>
              <a:t>will complete Quarterly Workforce Audits</a:t>
            </a:r>
            <a:r>
              <a:rPr lang="en-US" sz="2400" dirty="0">
                <a:cs typeface="Arial" panose="020B0604020202020204"/>
              </a:rPr>
              <a:t>:</a:t>
            </a:r>
          </a:p>
          <a:p>
            <a:pPr marL="227965" indent="-227965"/>
            <a:endParaRPr lang="en-US" sz="1800" dirty="0">
              <a:cs typeface="Arial" panose="020B0604020202020204"/>
            </a:endParaRPr>
          </a:p>
          <a:p>
            <a:pPr marL="685165" lvl="1" indent="-456565" algn="just">
              <a:buAutoNum type="arabicPeriod"/>
            </a:pPr>
            <a:r>
              <a:rPr lang="en-US" sz="1800" dirty="0">
                <a:ea typeface="+mn-lt"/>
                <a:cs typeface="+mn-lt"/>
              </a:rPr>
              <a:t>Verify ALL covered active employees who worked on the city project that quarter, whether onsite or in the office, are listed in the Workforce Employee List. </a:t>
            </a:r>
            <a:r>
              <a:rPr lang="en-US" sz="1800" dirty="0">
                <a:cs typeface="Arial" panose="020B0604020202020204"/>
              </a:rPr>
              <a:t> </a:t>
            </a:r>
          </a:p>
          <a:p>
            <a:pPr marL="685165" lvl="1" indent="-456565" algn="just">
              <a:buAutoNum type="arabicPeriod"/>
            </a:pPr>
            <a:r>
              <a:rPr lang="en-US" sz="1800" dirty="0">
                <a:cs typeface="Arial" panose="020B0604020202020204"/>
              </a:rPr>
              <a:t>Upload</a:t>
            </a:r>
            <a:r>
              <a:rPr lang="en-US" sz="1800" dirty="0">
                <a:ea typeface="+mn-lt"/>
                <a:cs typeface="+mn-lt"/>
              </a:rPr>
              <a:t> the POP 7 form, listing those same active employees to B2GNow.</a:t>
            </a:r>
            <a:endParaRPr lang="en-US" sz="1800" dirty="0">
              <a:cs typeface="Arial" panose="020B0604020202020204"/>
            </a:endParaRPr>
          </a:p>
          <a:p>
            <a:pPr marL="685165" lvl="1" indent="-456565" algn="just">
              <a:buAutoNum type="arabicPeriod"/>
            </a:pPr>
            <a:r>
              <a:rPr lang="en-US" sz="1800" dirty="0">
                <a:ea typeface="+mn-lt"/>
                <a:cs typeface="+mn-lt"/>
              </a:rPr>
              <a:t>The POP 7 form must be accompanied by supporting company health documents (insurance summaries and invoices) that list the names of those employees as well as the cost of coverage for each employee for the three months during each quarterly reporting period. </a:t>
            </a:r>
          </a:p>
          <a:p>
            <a:pPr marL="228600" lvl="1" indent="0" algn="just">
              <a:buNone/>
            </a:pPr>
            <a:endParaRPr lang="en-US">
              <a:cs typeface="Arial" panose="020B0604020202020204"/>
            </a:endParaRPr>
          </a:p>
          <a:p>
            <a:pPr marL="228600" lvl="1" indent="0" algn="just">
              <a:buNone/>
            </a:pPr>
            <a:r>
              <a:rPr lang="en-US" sz="1800" dirty="0">
                <a:ea typeface="+mn-lt"/>
                <a:cs typeface="+mn-lt"/>
              </a:rPr>
              <a:t>All documents must be uploaded to B2GNow for the submission to be considered complete.</a:t>
            </a:r>
            <a:endParaRPr lang="en-US" dirty="0">
              <a:ea typeface="+mn-lt"/>
              <a:cs typeface="+mn-lt"/>
            </a:endParaRPr>
          </a:p>
          <a:p>
            <a:pPr marL="228600" lvl="1" indent="0" algn="just">
              <a:buNone/>
            </a:pPr>
            <a:r>
              <a:rPr lang="en-US" sz="1800" dirty="0">
                <a:ea typeface="+mn-lt"/>
                <a:cs typeface="+mn-lt"/>
              </a:rPr>
              <a:t> Annual Benefit Packages may be requested if there are questions regarding benefit coverage.</a:t>
            </a:r>
            <a:endParaRPr lang="en-US" sz="1800" dirty="0">
              <a:cs typeface="Arial" panose="020B0604020202020204"/>
            </a:endParaRPr>
          </a:p>
          <a:p>
            <a:pPr marL="228600" lvl="1" indent="0" algn="just">
              <a:buNone/>
            </a:pPr>
            <a:endParaRPr lang="en-US" sz="1800" dirty="0">
              <a:solidFill>
                <a:srgbClr val="FFFF00"/>
              </a:solidFill>
              <a:cs typeface="Arial" panose="020B0604020202020204"/>
            </a:endParaRPr>
          </a:p>
          <a:p>
            <a:pPr marL="456565" lvl="1" indent="0" algn="just">
              <a:buNone/>
            </a:pPr>
            <a:r>
              <a:rPr lang="en-US" sz="1600" b="1" dirty="0">
                <a:solidFill>
                  <a:schemeClr val="bg1">
                    <a:lumMod val="90000"/>
                    <a:lumOff val="10000"/>
                  </a:schemeClr>
                </a:solidFill>
                <a:cs typeface="Arial" panose="020B0604020202020204"/>
              </a:rPr>
              <a:t>HCDD will not accept insurance cards as proof of healthcare coverage for quarterly submissions.</a:t>
            </a:r>
            <a:r>
              <a:rPr lang="en-US" sz="1600" b="1" i="1" dirty="0">
                <a:solidFill>
                  <a:schemeClr val="bg1">
                    <a:lumMod val="90000"/>
                    <a:lumOff val="10000"/>
                  </a:schemeClr>
                </a:solidFill>
                <a:cs typeface="Arial" panose="020B0604020202020204"/>
              </a:rPr>
              <a:t> </a:t>
            </a:r>
            <a:endParaRPr lang="en-US" sz="1600">
              <a:solidFill>
                <a:schemeClr val="bg1">
                  <a:lumMod val="90000"/>
                  <a:lumOff val="10000"/>
                </a:schemeClr>
              </a:solidFill>
              <a:ea typeface="+mn-lt"/>
              <a:cs typeface="+mn-lt"/>
            </a:endParaRPr>
          </a:p>
          <a:p>
            <a:pPr marL="456565" lvl="1" indent="0" algn="just">
              <a:buNone/>
            </a:pPr>
            <a:endParaRPr lang="en-US">
              <a:highlight>
                <a:srgbClr val="FFFF00"/>
              </a:highlight>
              <a:cs typeface="Arial" panose="020B0604020202020204"/>
            </a:endParaRPr>
          </a:p>
        </p:txBody>
      </p:sp>
    </p:spTree>
    <p:extLst>
      <p:ext uri="{BB962C8B-B14F-4D97-AF65-F5344CB8AC3E}">
        <p14:creationId xmlns:p14="http://schemas.microsoft.com/office/powerpoint/2010/main" val="9020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414911"/>
            <a:ext cx="8633791" cy="590264"/>
          </a:xfrm>
        </p:spPr>
        <p:txBody>
          <a:bodyPr>
            <a:normAutofit/>
          </a:bodyPr>
          <a:lstStyle/>
          <a:p>
            <a:r>
              <a:rPr lang="en-US" sz="3600">
                <a:solidFill>
                  <a:schemeClr val="bg1"/>
                </a:solidFill>
              </a:rPr>
              <a:t>B2GNow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1839768"/>
            <a:ext cx="11058525" cy="4055169"/>
          </a:xfrm>
        </p:spPr>
        <p:txBody>
          <a:bodyPr vert="horz" lIns="91440" tIns="45720" rIns="91440" bIns="45720" rtlCol="0" anchor="t">
            <a:normAutofit fontScale="62500" lnSpcReduction="20000"/>
          </a:bodyPr>
          <a:lstStyle/>
          <a:p>
            <a:pPr marL="0" indent="0">
              <a:buNone/>
            </a:pPr>
            <a:endParaRPr lang="en-US" sz="2800"/>
          </a:p>
          <a:p>
            <a:pPr marL="0" indent="0">
              <a:buNone/>
            </a:pPr>
            <a:r>
              <a:rPr lang="en-US" sz="2800"/>
              <a:t>B2GNow is the management system for all POP workforce audit submissions.</a:t>
            </a:r>
            <a:br>
              <a:rPr lang="en-US" sz="2800"/>
            </a:br>
            <a:endParaRPr lang="en-US" sz="2800">
              <a:cs typeface="Arial"/>
            </a:endParaRPr>
          </a:p>
          <a:p>
            <a:pPr marL="227965" indent="-227965"/>
            <a:r>
              <a:rPr lang="en-US" sz="2800"/>
              <a:t>POP 7 forms and supporting documents will be submitted as workforce audits in B2GNow quarterly.</a:t>
            </a:r>
            <a:endParaRPr lang="en-US" sz="2800">
              <a:cs typeface="Arial"/>
            </a:endParaRPr>
          </a:p>
          <a:p>
            <a:pPr marL="0" indent="0">
              <a:buNone/>
            </a:pPr>
            <a:endParaRPr lang="en-US" sz="2800">
              <a:cs typeface="Arial"/>
            </a:endParaRPr>
          </a:p>
          <a:p>
            <a:pPr marL="227965" indent="-227965"/>
            <a:r>
              <a:rPr lang="en-US" sz="2800"/>
              <a:t>PAY weekly workforce audits are required to be submitted in B2GNow.</a:t>
            </a:r>
            <a:endParaRPr lang="en-US" sz="2800">
              <a:cs typeface="Arial" panose="020B0604020202020204"/>
            </a:endParaRPr>
          </a:p>
          <a:p>
            <a:pPr marL="227965" indent="-227965"/>
            <a:endParaRPr lang="en-US" sz="2800">
              <a:cs typeface="Arial" panose="020B0604020202020204"/>
            </a:endParaRPr>
          </a:p>
          <a:p>
            <a:pPr marL="227965" indent="-227965"/>
            <a:r>
              <a:rPr lang="en-US" sz="2800"/>
              <a:t>Once Weekly Workforce audits are completed, monthly invoices will be generated and sent to the contractor/subcontractor.</a:t>
            </a:r>
            <a:endParaRPr lang="en-US" sz="2800">
              <a:cs typeface="Arial"/>
            </a:endParaRPr>
          </a:p>
          <a:p>
            <a:pPr marL="227965" indent="-227965"/>
            <a:r>
              <a:rPr lang="en-US" sz="2800"/>
              <a:t>Invoices are due 30 days after the date generated. Partial payments are not accepted.</a:t>
            </a:r>
            <a:br>
              <a:rPr lang="en-US" sz="2800"/>
            </a:br>
            <a:endParaRPr lang="en-US" sz="2800">
              <a:cs typeface="Arial"/>
            </a:endParaRPr>
          </a:p>
          <a:p>
            <a:pPr marL="227965" indent="-227965"/>
            <a:r>
              <a:rPr lang="en-US" sz="2800"/>
              <a:t>Utilize Chase payment portal in B2GNow to pay all POP invoices. </a:t>
            </a:r>
            <a:br>
              <a:rPr lang="en-US" sz="2800"/>
            </a:br>
            <a:br>
              <a:rPr lang="en-US" sz="2800"/>
            </a:br>
            <a:br>
              <a:rPr lang="en-US" sz="2800"/>
            </a:br>
            <a:r>
              <a:rPr lang="en-US" sz="2800" b="1"/>
              <a:t>B2GNow website link -  https://houston.mwdbe.com/</a:t>
            </a:r>
            <a:endParaRPr lang="en-US" sz="2800" b="1">
              <a:cs typeface="Arial"/>
            </a:endParaRPr>
          </a:p>
          <a:p>
            <a:pPr marL="0" indent="0">
              <a:buNone/>
            </a:pPr>
            <a:endParaRPr lang="en-US"/>
          </a:p>
        </p:txBody>
      </p:sp>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dirty="0">
                <a:solidFill>
                  <a:schemeClr val="bg1"/>
                </a:solidFill>
                <a:latin typeface="Arial"/>
                <a:cs typeface="Arial"/>
              </a:rPr>
              <a:t>B2GNow Overview</a:t>
            </a:r>
            <a:br>
              <a:rPr lang="en-US" sz="3600" dirty="0">
                <a:solidFill>
                  <a:schemeClr val="bg1"/>
                </a:solidFill>
                <a:latin typeface="Arial"/>
                <a:cs typeface="Arial"/>
              </a:rPr>
            </a:br>
            <a:br>
              <a:rPr lang="en-US" sz="3600" dirty="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55000" lnSpcReduction="20000"/>
          </a:bodyPr>
          <a:lstStyle/>
          <a:p>
            <a:pPr marL="227965" indent="-227965"/>
            <a:endParaRPr lang="en-US" sz="2800" dirty="0"/>
          </a:p>
          <a:p>
            <a:pPr marL="227965" indent="-227965"/>
            <a:r>
              <a:rPr lang="en-US" sz="2800" dirty="0"/>
              <a:t>Viewing POP Contracts in B2GNow</a:t>
            </a:r>
            <a:endParaRPr lang="en-US" sz="2800" dirty="0">
              <a:cs typeface="Arial"/>
            </a:endParaRPr>
          </a:p>
          <a:p>
            <a:pPr marL="227965" indent="-227965"/>
            <a:r>
              <a:rPr lang="en-US" sz="2800" dirty="0"/>
              <a:t>Adding Employees to B2GNow</a:t>
            </a:r>
            <a:endParaRPr lang="en-US" sz="2800" dirty="0">
              <a:cs typeface="Arial"/>
            </a:endParaRPr>
          </a:p>
          <a:p>
            <a:pPr marL="227965" indent="-227965"/>
            <a:r>
              <a:rPr lang="en-US" sz="2800" dirty="0"/>
              <a:t>Assigning Employees to a Contract</a:t>
            </a:r>
            <a:endParaRPr lang="en-US" sz="2800" dirty="0">
              <a:cs typeface="Arial"/>
            </a:endParaRPr>
          </a:p>
          <a:p>
            <a:pPr marL="227965" indent="-227965"/>
            <a:r>
              <a:rPr lang="en-US" sz="2800" dirty="0"/>
              <a:t>Submitting Weekly Workforce Audits (PAY)</a:t>
            </a:r>
            <a:endParaRPr lang="en-US" sz="2800" dirty="0">
              <a:cs typeface="Arial"/>
            </a:endParaRPr>
          </a:p>
          <a:p>
            <a:pPr marL="227965" indent="-227965"/>
            <a:r>
              <a:rPr lang="en-US" sz="2800" dirty="0"/>
              <a:t>Filling in Weekly Hourly Audits</a:t>
            </a:r>
            <a:endParaRPr lang="en-US" sz="2800" dirty="0">
              <a:cs typeface="Arial"/>
            </a:endParaRPr>
          </a:p>
          <a:p>
            <a:pPr marL="227965" indent="-227965"/>
            <a:r>
              <a:rPr lang="en-US" sz="2800" dirty="0"/>
              <a:t>Saving and Certifying Audits</a:t>
            </a:r>
            <a:endParaRPr lang="en-US" sz="2800" dirty="0">
              <a:cs typeface="Arial"/>
            </a:endParaRPr>
          </a:p>
          <a:p>
            <a:pPr marL="227965" indent="-227965"/>
            <a:r>
              <a:rPr lang="en-US" sz="2800" dirty="0">
                <a:ea typeface="+mn-lt"/>
                <a:cs typeface="+mn-lt"/>
              </a:rPr>
              <a:t>Submitting Quarterly Workforce Audits (PLAY)</a:t>
            </a:r>
          </a:p>
          <a:p>
            <a:pPr marL="227965" indent="-227965"/>
            <a:r>
              <a:rPr lang="en-US" sz="2800" dirty="0">
                <a:ea typeface="+mn-lt"/>
                <a:cs typeface="+mn-lt"/>
              </a:rPr>
              <a:t>Uploading and Attaching documents for Audits</a:t>
            </a:r>
          </a:p>
          <a:p>
            <a:pPr marL="227965" indent="-227965"/>
            <a:endParaRPr lang="en-US" sz="2800" dirty="0">
              <a:ea typeface="+mn-lt"/>
              <a:cs typeface="+mn-lt"/>
            </a:endParaRPr>
          </a:p>
          <a:p>
            <a:pPr marL="227965" indent="-227965"/>
            <a:endParaRPr lang="en-US" sz="2800">
              <a:cs typeface="Arial"/>
            </a:endParaRPr>
          </a:p>
          <a:p>
            <a:pPr marL="227965" indent="-227965"/>
            <a:endParaRPr lang="en-US" sz="2800">
              <a:ea typeface="+mn-lt"/>
              <a:cs typeface="+mn-lt"/>
            </a:endParaRPr>
          </a:p>
          <a:p>
            <a:pPr marL="0" indent="0">
              <a:buNone/>
            </a:pPr>
            <a:r>
              <a:rPr lang="en-US" sz="2400" dirty="0">
                <a:highlight>
                  <a:srgbClr val="FFFF00"/>
                </a:highlight>
                <a:ea typeface="+mn-lt"/>
                <a:cs typeface="+mn-lt"/>
              </a:rPr>
              <a:t>Please See the POP FAQ for more information</a:t>
            </a:r>
            <a:endParaRPr lang="en-US" sz="2400" dirty="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132235" y="480511"/>
            <a:ext cx="8923131" cy="628787"/>
          </a:xfrm>
        </p:spPr>
        <p:txBody>
          <a:bodyPr>
            <a:normAutofit/>
          </a:bodyPr>
          <a:lstStyle/>
          <a:p>
            <a:r>
              <a:rPr lang="en-US" sz="3600"/>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r="6830" b="18105"/>
          <a:stretch/>
        </p:blipFill>
        <p:spPr>
          <a:xfrm>
            <a:off x="2813822" y="1484700"/>
            <a:ext cx="6869277" cy="4169866"/>
          </a:xfrm>
          <a:prstGeom prst="rect">
            <a:avLst/>
          </a:prstGeom>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794610" y="512041"/>
            <a:ext cx="8923131" cy="628787"/>
          </a:xfrm>
        </p:spPr>
        <p:txBody>
          <a:bodyPr vert="horz" lIns="91440" tIns="45720" rIns="91440" bIns="45720" rtlCol="0" anchor="t">
            <a:normAutofit/>
          </a:bodyPr>
          <a:lstStyle/>
          <a:p>
            <a:r>
              <a:rPr lang="en-US" sz="3600">
                <a:latin typeface="Arial"/>
                <a:cs typeface="Arial"/>
              </a:rPr>
              <a:t>Step 1.1 : Select POP Contract</a:t>
            </a:r>
          </a:p>
        </p:txBody>
      </p:sp>
      <p:pic>
        <p:nvPicPr>
          <p:cNvPr id="3" name="Picture 2"/>
          <p:cNvPicPr>
            <a:picLocks noChangeAspect="1"/>
          </p:cNvPicPr>
          <p:nvPr/>
        </p:nvPicPr>
        <p:blipFill>
          <a:blip r:embed="rId3"/>
          <a:stretch>
            <a:fillRect/>
          </a:stretch>
        </p:blipFill>
        <p:spPr>
          <a:xfrm>
            <a:off x="2794610" y="1503726"/>
            <a:ext cx="6851967" cy="2248467"/>
          </a:xfrm>
          <a:prstGeom prst="rect">
            <a:avLst/>
          </a:prstGeom>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68941" y="417448"/>
            <a:ext cx="8923131" cy="628787"/>
          </a:xfrm>
        </p:spPr>
        <p:txBody>
          <a:bodyPr>
            <a:normAutofit/>
          </a:bodyPr>
          <a:lstStyle/>
          <a:p>
            <a:r>
              <a:rPr lang="en-US" sz="3600"/>
              <a:t>Step 2: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2816772" y="1518895"/>
            <a:ext cx="6869323" cy="2418062"/>
          </a:xfrm>
          <a:prstGeom prst="rect">
            <a:avLst/>
          </a:prstGeom>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a:solidFill>
                  <a:schemeClr val="tx2"/>
                </a:solidFill>
                <a:latin typeface="Arial"/>
                <a:cs typeface="Arial"/>
              </a:rPr>
              <a:t>HCDD POP Coordinator</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599079" y="4818211"/>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Lakesha </a:t>
            </a:r>
            <a:r>
              <a:rPr lang="en-US" sz="1400" err="1">
                <a:solidFill>
                  <a:schemeClr val="tx2"/>
                </a:solidFill>
                <a:latin typeface="Arial"/>
                <a:cs typeface="Arial"/>
              </a:rPr>
              <a:t>Tates</a:t>
            </a:r>
            <a:endParaRPr lang="en-US" sz="1400">
              <a:solidFill>
                <a:schemeClr val="tx2"/>
              </a:solidFill>
              <a:latin typeface="Arial"/>
              <a:cs typeface="Arial"/>
            </a:endParaRPr>
          </a:p>
          <a:p>
            <a:pPr marL="0" indent="0">
              <a:spcBef>
                <a:spcPts val="0"/>
              </a:spcBef>
              <a:buClrTx/>
            </a:pPr>
            <a:r>
              <a:rPr lang="en-US" sz="1400" b="0">
                <a:solidFill>
                  <a:schemeClr val="tx2"/>
                </a:solidFill>
                <a:latin typeface="Arial"/>
                <a:cs typeface="Arial"/>
              </a:rPr>
              <a:t>Administration Manager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10E2F184-8726-064C-DB4B-7B67C8E30E85}"/>
              </a:ext>
            </a:extLst>
          </p:cNvPr>
          <p:cNvSpPr txBox="1">
            <a:spLocks/>
          </p:cNvSpPr>
          <p:nvPr/>
        </p:nvSpPr>
        <p:spPr>
          <a:xfrm>
            <a:off x="7802525" y="4818211"/>
            <a:ext cx="3521639" cy="1536623"/>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LaQuinta Burton</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LaQuinta.Burton@Houstontx.gov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832-394-5385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6" name="Picture 6">
            <a:extLst>
              <a:ext uri="{FF2B5EF4-FFF2-40B4-BE49-F238E27FC236}">
                <a16:creationId xmlns:a16="http://schemas.microsoft.com/office/drawing/2014/main" id="{E69A803F-8348-D142-E0BF-84C406A5DC11}"/>
              </a:ext>
            </a:extLst>
          </p:cNvPr>
          <p:cNvPicPr>
            <a:picLocks noChangeAspect="1"/>
          </p:cNvPicPr>
          <p:nvPr/>
        </p:nvPicPr>
        <p:blipFill>
          <a:blip r:embed="rId5"/>
          <a:stretch>
            <a:fillRect/>
          </a:stretch>
        </p:blipFill>
        <p:spPr>
          <a:xfrm>
            <a:off x="8455038" y="2449737"/>
            <a:ext cx="2074224" cy="2265811"/>
          </a:xfrm>
          <a:prstGeom prst="ellipse">
            <a:avLst/>
          </a:prstGeom>
        </p:spPr>
      </p:pic>
      <p:pic>
        <p:nvPicPr>
          <p:cNvPr id="3" name="Picture 6" descr="Leslie Joseph.PNG">
            <a:extLst>
              <a:ext uri="{FF2B5EF4-FFF2-40B4-BE49-F238E27FC236}">
                <a16:creationId xmlns:a16="http://schemas.microsoft.com/office/drawing/2014/main" id="{253AE990-1AE3-9314-B6AA-D06D03EFAE5A}"/>
              </a:ext>
            </a:extLst>
          </p:cNvPr>
          <p:cNvPicPr>
            <a:picLocks noChangeAspect="1"/>
          </p:cNvPicPr>
          <p:nvPr/>
        </p:nvPicPr>
        <p:blipFill rotWithShape="1">
          <a:blip r:embed="rId6"/>
          <a:srcRect l="3846" t="3932" r="3846" b="16836"/>
          <a:stretch/>
        </p:blipFill>
        <p:spPr>
          <a:xfrm>
            <a:off x="4909362" y="2469609"/>
            <a:ext cx="2194560" cy="2245939"/>
          </a:xfrm>
          <a:prstGeom prst="ellipse">
            <a:avLst/>
          </a:prstGeom>
        </p:spPr>
      </p:pic>
      <p:sp>
        <p:nvSpPr>
          <p:cNvPr id="7" name="Text Placeholder 2">
            <a:extLst>
              <a:ext uri="{FF2B5EF4-FFF2-40B4-BE49-F238E27FC236}">
                <a16:creationId xmlns:a16="http://schemas.microsoft.com/office/drawing/2014/main" id="{260DE06A-535E-8BC3-6382-BB0D06FC51F5}"/>
              </a:ext>
            </a:extLst>
          </p:cNvPr>
          <p:cNvSpPr txBox="1">
            <a:spLocks/>
          </p:cNvSpPr>
          <p:nvPr/>
        </p:nvSpPr>
        <p:spPr>
          <a:xfrm>
            <a:off x="4247830" y="4818211"/>
            <a:ext cx="3517624" cy="154498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Leslie Joseph</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Leslie.Joseph@Houstontx.gov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832-394-0035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58735" y="343875"/>
            <a:ext cx="8923131" cy="628787"/>
          </a:xfrm>
        </p:spPr>
        <p:txBody>
          <a:bodyPr vert="horz" lIns="91440" tIns="45720" rIns="91440" bIns="45720" rtlCol="0" anchor="t">
            <a:normAutofit/>
          </a:bodyPr>
          <a:lstStyle/>
          <a:p>
            <a:r>
              <a:rPr lang="en-US" sz="3600">
                <a:latin typeface="Arial"/>
                <a:cs typeface="Arial"/>
              </a:rPr>
              <a:t>Step 2.1: B2GNow - Add Employees</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2846849" y="1460938"/>
            <a:ext cx="6810373" cy="2248279"/>
          </a:xfrm>
          <a:prstGeom prst="rect">
            <a:avLst/>
          </a:prstGeom>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90266" y="438469"/>
            <a:ext cx="8923131" cy="628787"/>
          </a:xfrm>
        </p:spPr>
        <p:txBody>
          <a:bodyPr vert="horz" lIns="91440" tIns="45720" rIns="91440" bIns="45720" rtlCol="0" anchor="t">
            <a:normAutofit/>
          </a:bodyPr>
          <a:lstStyle/>
          <a:p>
            <a:r>
              <a:rPr lang="en-US" sz="3600">
                <a:latin typeface="Arial"/>
                <a:cs typeface="Arial"/>
              </a:rPr>
              <a:t>Step 2.2: B2GNow - Add Employees</a:t>
            </a:r>
          </a:p>
        </p:txBody>
      </p:sp>
      <p:pic>
        <p:nvPicPr>
          <p:cNvPr id="3" name="Picture 2"/>
          <p:cNvPicPr>
            <a:picLocks noChangeAspect="1"/>
          </p:cNvPicPr>
          <p:nvPr/>
        </p:nvPicPr>
        <p:blipFill>
          <a:blip r:embed="rId3"/>
          <a:stretch>
            <a:fillRect/>
          </a:stretch>
        </p:blipFill>
        <p:spPr>
          <a:xfrm>
            <a:off x="2848302" y="1523004"/>
            <a:ext cx="6810705" cy="263433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210" y="322855"/>
            <a:ext cx="8923131" cy="628787"/>
          </a:xfrm>
        </p:spPr>
        <p:txBody>
          <a:bodyPr>
            <a:normAutofit fontScale="90000"/>
          </a:bodyPr>
          <a:lstStyle/>
          <a:p>
            <a:r>
              <a:rPr lang="en-US"/>
              <a:t>Step 3: Assign Employee</a:t>
            </a:r>
          </a:p>
        </p:txBody>
      </p:sp>
      <p:pic>
        <p:nvPicPr>
          <p:cNvPr id="4" name="Picture 3">
            <a:extLst>
              <a:ext uri="{FF2B5EF4-FFF2-40B4-BE49-F238E27FC236}">
                <a16:creationId xmlns:a16="http://schemas.microsoft.com/office/drawing/2014/main" id="{297A98DD-057F-0ECD-1DFA-37D4D8150490}"/>
              </a:ext>
            </a:extLst>
          </p:cNvPr>
          <p:cNvPicPr>
            <a:picLocks noChangeAspect="1"/>
          </p:cNvPicPr>
          <p:nvPr/>
        </p:nvPicPr>
        <p:blipFill>
          <a:blip r:embed="rId3"/>
          <a:stretch>
            <a:fillRect/>
          </a:stretch>
        </p:blipFill>
        <p:spPr>
          <a:xfrm>
            <a:off x="2805055" y="1475629"/>
            <a:ext cx="6838950" cy="420052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259038" y="417448"/>
            <a:ext cx="8923131" cy="628787"/>
          </a:xfrm>
        </p:spPr>
        <p:txBody>
          <a:bodyPr vert="horz" lIns="91440" tIns="45720" rIns="91440" bIns="45720" rtlCol="0" anchor="t">
            <a:normAutofit/>
          </a:bodyPr>
          <a:lstStyle/>
          <a:p>
            <a:r>
              <a:rPr lang="en-US" sz="3600">
                <a:latin typeface="Arial"/>
                <a:cs typeface="Arial"/>
              </a:rPr>
              <a:t>Step 3.1: B2GNow - Assign Employees</a:t>
            </a:r>
          </a:p>
        </p:txBody>
      </p:sp>
      <p:pic>
        <p:nvPicPr>
          <p:cNvPr id="6" name="Picture 5">
            <a:extLst>
              <a:ext uri="{FF2B5EF4-FFF2-40B4-BE49-F238E27FC236}">
                <a16:creationId xmlns:a16="http://schemas.microsoft.com/office/drawing/2014/main" id="{A3D54294-09CF-19D4-1688-311A43E72D7D}"/>
              </a:ext>
            </a:extLst>
          </p:cNvPr>
          <p:cNvPicPr>
            <a:picLocks noChangeAspect="1"/>
          </p:cNvPicPr>
          <p:nvPr/>
        </p:nvPicPr>
        <p:blipFill>
          <a:blip r:embed="rId3"/>
          <a:stretch>
            <a:fillRect/>
          </a:stretch>
        </p:blipFill>
        <p:spPr>
          <a:xfrm>
            <a:off x="2841778" y="1503860"/>
            <a:ext cx="6838950" cy="4162425"/>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4: PAY Workforce Audits Submissions</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4.1: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5: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6: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7: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738403" y="2116945"/>
            <a:ext cx="8633791" cy="590264"/>
          </a:xfrm>
        </p:spPr>
        <p:txBody>
          <a:bodyPr/>
          <a:lstStyle/>
          <a:p>
            <a:r>
              <a:rPr lang="en-US" sz="3600">
                <a:solidFill>
                  <a:schemeClr val="bg1"/>
                </a:solidFill>
              </a:rPr>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566737" y="2802829"/>
            <a:ext cx="11058525" cy="4055169"/>
          </a:xfrm>
        </p:spPr>
        <p:txBody>
          <a:bodyPr vert="horz" lIns="91440" tIns="45720" rIns="91440" bIns="45720" rtlCol="0" anchor="t">
            <a:normAutofit/>
          </a:bodyPr>
          <a:lstStyle/>
          <a:p>
            <a:pPr algn="just"/>
            <a:r>
              <a:rPr lang="en-US" sz="2800"/>
              <a:t>POP Program Definitions</a:t>
            </a:r>
            <a:endParaRPr lang="en-US" sz="2800">
              <a:cs typeface="Arial"/>
            </a:endParaRPr>
          </a:p>
          <a:p>
            <a:pPr algn="just"/>
            <a:r>
              <a:rPr lang="en-US" sz="2800"/>
              <a:t>POP Program Requirements</a:t>
            </a:r>
            <a:endParaRPr lang="en-US" sz="2800">
              <a:cs typeface="Arial"/>
            </a:endParaRPr>
          </a:p>
          <a:p>
            <a:pPr algn="just"/>
            <a:r>
              <a:rPr lang="en-US" sz="2800"/>
              <a:t>POP Submissions in B2GNow </a:t>
            </a:r>
            <a:endParaRPr lang="en-US" sz="2800">
              <a:cs typeface="Arial"/>
            </a:endParaRPr>
          </a:p>
          <a:p>
            <a:pPr algn="just"/>
            <a:r>
              <a:rPr lang="en-US" sz="2800"/>
              <a:t>Final POP Compliance Review</a:t>
            </a:r>
            <a:endParaRPr lang="en-US" sz="2800">
              <a:cs typeface="Arial"/>
            </a:endParaRPr>
          </a:p>
          <a:p>
            <a:pPr algn="just"/>
            <a:r>
              <a:rPr lang="en-US" sz="2800"/>
              <a:t>POP FAQs</a:t>
            </a:r>
            <a:endParaRPr lang="en-US" sz="2800">
              <a:cs typeface="Arial"/>
            </a:endParaRPr>
          </a:p>
          <a:p>
            <a:pPr algn="just"/>
            <a:r>
              <a:rPr lang="en-US" sz="2800"/>
              <a:t>Additional Resources</a:t>
            </a:r>
            <a:endParaRPr lang="en-US" sz="2800">
              <a:cs typeface="Arial"/>
            </a:endParaRPr>
          </a:p>
          <a:p>
            <a:endParaRPr lang="en-US"/>
          </a:p>
          <a:p>
            <a:endParaRPr lang="en-US"/>
          </a:p>
          <a:p>
            <a:endParaRPr lang="en-US"/>
          </a:p>
          <a:p>
            <a:endParaRPr lang="en-US"/>
          </a:p>
        </p:txBody>
      </p:sp>
    </p:spTree>
    <p:extLst>
      <p:ext uri="{BB962C8B-B14F-4D97-AF65-F5344CB8AC3E}">
        <p14:creationId xmlns:p14="http://schemas.microsoft.com/office/powerpoint/2010/main" val="207014062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8: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1: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2735" y="1500384"/>
            <a:ext cx="6817832" cy="4070099"/>
          </a:xfrm>
          <a:prstGeom prst="rect">
            <a:avLst/>
          </a:prstGeom>
        </p:spPr>
      </p:pic>
      <p:sp>
        <p:nvSpPr>
          <p:cNvPr id="5" name="Rectangle 4">
            <a:extLst>
              <a:ext uri="{FF2B5EF4-FFF2-40B4-BE49-F238E27FC236}">
                <a16:creationId xmlns:a16="http://schemas.microsoft.com/office/drawing/2014/main" id="{18AB2760-4700-7952-632D-1E2688C13E63}"/>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1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164444" y="491020"/>
            <a:ext cx="8923131" cy="628787"/>
          </a:xfrm>
        </p:spPr>
        <p:txBody>
          <a:bodyPr vert="horz" lIns="91440" tIns="45720" rIns="91440" bIns="45720" rtlCol="0" anchor="t">
            <a:normAutofit/>
          </a:bodyPr>
          <a:lstStyle/>
          <a:p>
            <a:r>
              <a:rPr lang="en-US" sz="3600">
                <a:latin typeface="Arial"/>
                <a:cs typeface="Arial"/>
              </a:rPr>
              <a:t>Step 2:  PLAY: Quarterly Submission</a:t>
            </a:r>
          </a:p>
        </p:txBody>
      </p:sp>
      <p:pic>
        <p:nvPicPr>
          <p:cNvPr id="3" name="Picture 4">
            <a:extLst>
              <a:ext uri="{FF2B5EF4-FFF2-40B4-BE49-F238E27FC236}">
                <a16:creationId xmlns:a16="http://schemas.microsoft.com/office/drawing/2014/main" id="{D43AE723-233A-8CB7-5A2E-C2E6DCAEF1EF}"/>
              </a:ext>
            </a:extLst>
          </p:cNvPr>
          <p:cNvPicPr>
            <a:picLocks noChangeAspect="1"/>
          </p:cNvPicPr>
          <p:nvPr/>
        </p:nvPicPr>
        <p:blipFill rotWithShape="1">
          <a:blip r:embed="rId3"/>
          <a:srcRect l="2853" t="2462" r="-248" b="8333"/>
          <a:stretch/>
        </p:blipFill>
        <p:spPr>
          <a:xfrm>
            <a:off x="2858814" y="1454226"/>
            <a:ext cx="6913600" cy="4148963"/>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32610" y="438469"/>
            <a:ext cx="8923131" cy="628787"/>
          </a:xfrm>
        </p:spPr>
        <p:txBody>
          <a:bodyPr vert="horz" lIns="91440" tIns="45720" rIns="91440" bIns="45720" rtlCol="0" anchor="t">
            <a:normAutofit/>
          </a:bodyPr>
          <a:lstStyle/>
          <a:p>
            <a:r>
              <a:rPr lang="en-US" sz="3600">
                <a:latin typeface="Arial"/>
                <a:cs typeface="Arial"/>
              </a:rPr>
              <a:t>Step 3: PLAY: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3193357" y="1493342"/>
            <a:ext cx="6255444" cy="415132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4: PLAY: Quarterly Submission</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3856320" y="1493097"/>
            <a:ext cx="4741143" cy="4116257"/>
          </a:xfrm>
          <a:prstGeom prst="rect">
            <a:avLst/>
          </a:prstGeom>
        </p:spPr>
      </p:pic>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5: PLAY: Quarterly Submission</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3033337" y="1493893"/>
            <a:ext cx="6446993" cy="4074966"/>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6: PLAY: Quarterly Submission</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2819971" y="1485531"/>
            <a:ext cx="6844092" cy="4000870"/>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7: PLAY: Quarterly Submission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3794842" y="1506528"/>
            <a:ext cx="4771090" cy="4157060"/>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pPr algn="ctr"/>
            <a:r>
              <a:rPr lang="en-US" sz="3600">
                <a:latin typeface="Arial"/>
                <a:cs typeface="Arial"/>
              </a:rPr>
              <a:t> PLAY: Quarterly Submission</a:t>
            </a:r>
            <a:endParaRPr lang="en-US"/>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2810177" y="1454826"/>
            <a:ext cx="6853769" cy="3948347"/>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688976" y="1795669"/>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p:txBody>
          <a:bodyPr vert="horz" wrap="square" lIns="91440" tIns="45720" rIns="91440" bIns="45720" rtlCol="0" anchor="t">
            <a:normAutofit fontScale="92500" lnSpcReduction="10000"/>
          </a:bodyPr>
          <a:lstStyle/>
          <a:p>
            <a:endParaRPr lang="en-US"/>
          </a:p>
          <a:p>
            <a:r>
              <a:rPr lang="en-US" sz="2800"/>
              <a:t>Office of Business Opportunity oversees POP Program.</a:t>
            </a:r>
            <a:br>
              <a:rPr lang="en-US" sz="2800"/>
            </a:br>
            <a:endParaRPr lang="en-US" sz="2800">
              <a:cs typeface="Arial"/>
            </a:endParaRPr>
          </a:p>
          <a:p>
            <a:pPr algn="just"/>
            <a:r>
              <a:rPr lang="en-US" sz="2800"/>
              <a:t>Contractors that do not provide healthcare benefits for their workforce impose a burden on the public and private agencies.</a:t>
            </a:r>
            <a:br>
              <a:rPr lang="en-US" sz="2800"/>
            </a:br>
            <a:endParaRPr lang="en-US" sz="2800">
              <a:cs typeface="Arial"/>
            </a:endParaRPr>
          </a:p>
          <a:p>
            <a:pPr algn="just"/>
            <a:r>
              <a:rPr lang="en-US" sz="2800"/>
              <a:t>City intends to enhance fairness in the competition for contracts between bidders that choose to offer health benefits and those that do not.</a:t>
            </a:r>
            <a:br>
              <a:rPr lang="en-US" sz="2800"/>
            </a:br>
            <a:endParaRPr lang="en-US" sz="2800">
              <a:cs typeface="Arial"/>
            </a:endParaRPr>
          </a:p>
          <a:p>
            <a:r>
              <a:rPr lang="en-US" sz="2800"/>
              <a:t>See </a:t>
            </a:r>
            <a:r>
              <a:rPr lang="en-US" sz="2800" b="1"/>
              <a:t>Executive Order 1-7 </a:t>
            </a:r>
            <a:r>
              <a:rPr lang="en-US" sz="2800"/>
              <a:t>for more information.</a:t>
            </a:r>
            <a:endParaRPr lang="en-US" sz="2800">
              <a:cs typeface="Arial"/>
            </a:endParaRPr>
          </a:p>
        </p:txBody>
      </p:sp>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p:txBody>
          <a:bodyPr vert="horz" lIns="91440" tIns="45720" rIns="91440" bIns="45720" rtlCol="0" anchor="t">
            <a:normAutofit/>
          </a:bodyPr>
          <a:lstStyle/>
          <a:p>
            <a:r>
              <a:rPr lang="en-US" sz="2800">
                <a:latin typeface="Arial"/>
                <a:cs typeface="Arial"/>
              </a:rPr>
              <a:t> POP Monthly Compliance Status (CSR) Report: </a:t>
            </a:r>
            <a:endParaRPr lang="en-US"/>
          </a:p>
        </p:txBody>
      </p:sp>
      <p:pic>
        <p:nvPicPr>
          <p:cNvPr id="4" name="Content Placeholder 3">
            <a:extLst>
              <a:ext uri="{FF2B5EF4-FFF2-40B4-BE49-F238E27FC236}">
                <a16:creationId xmlns:a16="http://schemas.microsoft.com/office/drawing/2014/main" id="{C231F083-2885-0724-B6C0-35AEDD3CEE55}"/>
              </a:ext>
            </a:extLst>
          </p:cNvPr>
          <p:cNvPicPr>
            <a:picLocks noGrp="1" noChangeAspect="1"/>
          </p:cNvPicPr>
          <p:nvPr>
            <p:ph idx="10"/>
          </p:nvPr>
        </p:nvPicPr>
        <p:blipFill>
          <a:blip r:embed="rId2"/>
          <a:stretch>
            <a:fillRect/>
          </a:stretch>
        </p:blipFill>
        <p:spPr>
          <a:xfrm>
            <a:off x="2806425" y="1498929"/>
            <a:ext cx="6868125" cy="2747250"/>
          </a:xfrm>
        </p:spPr>
      </p:pic>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vert="horz" lIns="91440" tIns="45720" rIns="91440" bIns="45720" rtlCol="0" anchor="t">
            <a:noAutofit/>
          </a:bodyPr>
          <a:lstStyle/>
          <a:p>
            <a:r>
              <a:rPr lang="en-US" sz="3600" b="0">
                <a:solidFill>
                  <a:schemeClr val="bg1"/>
                </a:solidFill>
                <a:latin typeface="Arial"/>
                <a:cs typeface="Arial"/>
              </a:rPr>
              <a:t>Final POP Compliance Review</a:t>
            </a:r>
            <a:endParaRPr lang="en-US">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301698"/>
          </a:xfrm>
        </p:spPr>
        <p:txBody>
          <a:bodyPr vert="horz" lIns="91440" tIns="45720" rIns="91440" bIns="45720" rtlCol="0" anchor="t">
            <a:noAutofit/>
          </a:bodyPr>
          <a:lstStyle/>
          <a:p>
            <a:pPr marL="227965" indent="-227965"/>
            <a:endParaRPr lang="en-US" sz="1800"/>
          </a:p>
          <a:p>
            <a:pPr marL="227965" indent="-227965"/>
            <a:r>
              <a:rPr lang="en-US" sz="1800" dirty="0"/>
              <a:t>POP Vendors should submit all </a:t>
            </a:r>
            <a:r>
              <a:rPr lang="en-US" sz="1800" b="1" dirty="0"/>
              <a:t>POP documents (POP 1-3, any approved POP 8/9) </a:t>
            </a:r>
            <a:r>
              <a:rPr lang="en-US" sz="1800" dirty="0"/>
              <a:t>prior to close-out to LCP Tracker. (Follow steps in FAQ)</a:t>
            </a:r>
            <a:endParaRPr lang="en-US" sz="1800" dirty="0">
              <a:cs typeface="Arial"/>
            </a:endParaRPr>
          </a:p>
          <a:p>
            <a:pPr marL="227965" indent="-227965"/>
            <a:r>
              <a:rPr lang="en-US" sz="1800" dirty="0"/>
              <a:t>All Workforce Audit submissions and all </a:t>
            </a:r>
            <a:r>
              <a:rPr lang="en-US" sz="1800" b="1" dirty="0"/>
              <a:t>POP Invoices </a:t>
            </a:r>
            <a:r>
              <a:rPr lang="en-US" sz="1800" dirty="0"/>
              <a:t>for each POP vendor must be paid prior to close-out.</a:t>
            </a:r>
            <a:endParaRPr lang="en-US" sz="1800" dirty="0">
              <a:cs typeface="Arial"/>
            </a:endParaRPr>
          </a:p>
          <a:p>
            <a:pPr marL="227965" indent="-227965"/>
            <a:r>
              <a:rPr lang="en-US" sz="1800" b="1" dirty="0">
                <a:cs typeface="Arial"/>
              </a:rPr>
              <a:t>Retainage payments, will be held due to incomplete POP Workforce Audit submissions or unpaid invoices.</a:t>
            </a:r>
          </a:p>
          <a:p>
            <a:pPr marL="227965" indent="-227965"/>
            <a:r>
              <a:rPr lang="en-US" sz="1800" b="1" dirty="0"/>
              <a:t>SOWs and TOWs </a:t>
            </a:r>
            <a:r>
              <a:rPr lang="en-US" sz="1800" dirty="0"/>
              <a:t>should be uploaded to </a:t>
            </a:r>
            <a:r>
              <a:rPr lang="en-US" sz="1800" dirty="0" err="1"/>
              <a:t>LCPTracker</a:t>
            </a:r>
            <a:r>
              <a:rPr lang="en-US" sz="1800" dirty="0"/>
              <a:t> for each subcontractor prior to project close-out.</a:t>
            </a:r>
            <a:endParaRPr lang="en-US" sz="1800" dirty="0">
              <a:cs typeface="Arial"/>
            </a:endParaRPr>
          </a:p>
          <a:p>
            <a:pPr marL="227965" indent="-227965"/>
            <a:r>
              <a:rPr lang="en-US" sz="1800" dirty="0">
                <a:ea typeface="+mn-lt"/>
                <a:cs typeface="+mn-lt"/>
              </a:rPr>
              <a:t>Once a Prime/Subcontractor has completed their project, the last workforce audit submission should be labeled as “Final” in B2GNow. This will notify the HCDD POP Liaison to mark the vendor as “inactive” on the contract. </a:t>
            </a:r>
            <a:endParaRPr lang="en-US" sz="1800" dirty="0">
              <a:cs typeface="Arial" panose="020B0604020202020204"/>
            </a:endParaRPr>
          </a:p>
          <a:p>
            <a:pPr marL="227965" indent="-227965"/>
            <a:endParaRPr lang="en-US" sz="1800">
              <a:cs typeface="Arial" panose="020B0604020202020204"/>
            </a:endParaRPr>
          </a:p>
          <a:p>
            <a:pPr marL="227965" indent="-227965"/>
            <a:endParaRPr lang="en-US" sz="1800">
              <a:cs typeface="Arial" panose="020B0604020202020204"/>
            </a:endParaRPr>
          </a:p>
        </p:txBody>
      </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dirty="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a:t>
            </a:r>
            <a:r>
              <a:rPr lang="en-US" sz="2600">
                <a:solidFill>
                  <a:schemeClr val="tx2"/>
                </a:solidFill>
                <a:ea typeface="+mn-lt"/>
                <a:cs typeface="+mn-lt"/>
              </a:rPr>
              <a:t>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51749" y="1669008"/>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dirty="0">
                <a:ea typeface="+mn-lt"/>
                <a:cs typeface="+mn-lt"/>
              </a:rPr>
              <a:t>Yes. All subcontractors with a professional service, construction, or general service contractor whose contract amount meets or exceeds the $200,000 are required to comply with POP requirements. </a:t>
            </a:r>
            <a:r>
              <a:rPr lang="en-US" sz="2800" dirty="0">
                <a:ea typeface="+mn-lt"/>
                <a:cs typeface="+mn-lt"/>
              </a:rPr>
              <a:t> </a:t>
            </a:r>
            <a:endParaRPr lang="en-US" sz="2800" dirty="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dirty="0"/>
              <a:t>No. The POP payments are </a:t>
            </a:r>
            <a:r>
              <a:rPr lang="en-US" sz="2600"/>
              <a:t>deposited </a:t>
            </a:r>
            <a:r>
              <a:rPr lang="en-US" sz="2600">
                <a:ea typeface="+mn-lt"/>
                <a:cs typeface="+mn-lt"/>
              </a:rPr>
              <a:t>to the </a:t>
            </a:r>
            <a:r>
              <a:rPr lang="en-US" sz="2600" dirty="0">
                <a:ea typeface="+mn-lt"/>
                <a:cs typeface="+mn-lt"/>
              </a:rPr>
              <a:t>Contractor Responsibility Fund (CRF), which shall not be used for any other purpose except to assist in providing healthcare services to uninsured persons in the Houston area.</a:t>
            </a:r>
            <a:endParaRPr lang="en-US" dirty="0">
              <a:cs typeface="Arial" panose="020B0604020202020204"/>
            </a:endParaRPr>
          </a:p>
          <a:p>
            <a:pPr marL="342265" indent="-342265"/>
            <a:r>
              <a:rPr lang="en-US" sz="1800" dirty="0"/>
              <a:t>To learn more, please see the Office of Business Opportunity website at: </a:t>
            </a:r>
            <a:endParaRPr lang="en-US" sz="1800" dirty="0">
              <a:cs typeface="Arial"/>
            </a:endParaRPr>
          </a:p>
          <a:p>
            <a:pPr marL="342265" indent="-342265"/>
            <a:r>
              <a:rPr lang="en-US" sz="2600" b="1" dirty="0"/>
              <a:t>https://www.houstontx.gov/execorders/1-7.pdf</a:t>
            </a:r>
            <a:endParaRPr lang="en-US" sz="2600" b="1" dirty="0">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a:solidFill>
                  <a:schemeClr val="tx2"/>
                </a:solidFill>
                <a:ea typeface="+mn-lt"/>
                <a:cs typeface="+mn-lt"/>
              </a:rPr>
              <a:t>Do any of the POP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430699" y="888016"/>
            <a:ext cx="5115337" cy="628787"/>
          </a:xfrm>
        </p:spPr>
        <p:txBody>
          <a:bodyPr vert="horz" lIns="91440" tIns="45720" rIns="91440" bIns="45720" rtlCol="0" anchor="t"/>
          <a:lstStyle/>
          <a:p>
            <a:r>
              <a:rPr lang="en-US" sz="2000" b="0">
                <a:latin typeface="Arial"/>
                <a:cs typeface="Arial"/>
              </a:rPr>
              <a:t>If you would like to request a copy of the POP Frequently Asked Questions, please send an email to your POP Liaison. </a:t>
            </a:r>
            <a:endParaRPr lang="en-US" sz="2000"/>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430699" y="1948073"/>
            <a:ext cx="5440374" cy="4750905"/>
          </a:xfrm>
        </p:spPr>
        <p:txBody>
          <a:bodyPr vert="horz" lIns="91440" tIns="45720" rIns="91440" bIns="45720" rtlCol="0" anchor="t"/>
          <a:lstStyle/>
          <a:p>
            <a:pPr marL="0" indent="0">
              <a:buNone/>
            </a:pPr>
            <a:r>
              <a:rPr lang="en-US">
                <a:solidFill>
                  <a:schemeClr val="tx2"/>
                </a:solidFill>
              </a:rPr>
              <a:t>POP FAQ's</a:t>
            </a:r>
          </a:p>
          <a:p>
            <a:pPr marL="342265" indent="-342265"/>
            <a:r>
              <a:rPr lang="en-US" sz="1800">
                <a:solidFill>
                  <a:schemeClr val="tx2"/>
                </a:solidFill>
              </a:rPr>
              <a:t>Where should POP Forms 1-3 be submitted?</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to submit POP 8  Form (Exemption Waiver)?</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PLAY submissions?</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PAY Workforce Audit?</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can I pay my POP Invoice?</a:t>
            </a:r>
            <a:endParaRPr lang="en-US" sz="1800">
              <a:solidFill>
                <a:schemeClr val="tx2"/>
              </a:solidFill>
              <a:cs typeface="Arial"/>
            </a:endParaRPr>
          </a:p>
          <a:p>
            <a:pPr marL="0" indent="0">
              <a:buNone/>
            </a:pPr>
            <a:endParaRPr lang="en-US">
              <a:solidFill>
                <a:schemeClr val="tx2"/>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2" r="-124"/>
          <a:stretch/>
        </p:blipFill>
        <p:spPr>
          <a:xfrm>
            <a:off x="6242175" y="1120587"/>
            <a:ext cx="5624303" cy="4751295"/>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892319"/>
            <a:ext cx="8633791" cy="590264"/>
          </a:xfrm>
        </p:spPr>
        <p:txBody>
          <a:bodyPr>
            <a:noAutofit/>
          </a:bodyPr>
          <a:lstStyle/>
          <a:p>
            <a:r>
              <a:rPr lang="en-US" sz="3600">
                <a:solidFill>
                  <a:schemeClr val="bg1"/>
                </a:solidFill>
              </a:rPr>
              <a:t>POP “Covered Contracts”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564981"/>
            <a:ext cx="11058525" cy="4055169"/>
          </a:xfrm>
        </p:spPr>
        <p:txBody>
          <a:bodyPr vert="horz" lIns="91440" tIns="45720" rIns="91440" bIns="45720" rtlCol="0" anchor="t">
            <a:normAutofit/>
          </a:bodyPr>
          <a:lstStyle/>
          <a:p>
            <a:pPr marL="227965" indent="-227965"/>
            <a:r>
              <a:rPr lang="en-US" sz="2800"/>
              <a:t>Contracts valued at or above </a:t>
            </a:r>
            <a:r>
              <a:rPr lang="en-US" sz="2800" b="1"/>
              <a:t>$100,000 </a:t>
            </a:r>
            <a:r>
              <a:rPr lang="en-US" sz="2800"/>
              <a:t>(prime contractors) or </a:t>
            </a:r>
            <a:r>
              <a:rPr lang="en-US" sz="2800" b="1"/>
              <a:t>$200,000 </a:t>
            </a:r>
            <a:r>
              <a:rPr lang="en-US" sz="2800"/>
              <a:t>(subcontractors)</a:t>
            </a:r>
            <a:br>
              <a:rPr lang="en-US" sz="2800"/>
            </a:br>
            <a:endParaRPr lang="en-US" sz="2800">
              <a:cs typeface="Arial"/>
            </a:endParaRPr>
          </a:p>
          <a:p>
            <a:pPr marL="227965" indent="-227965"/>
            <a:r>
              <a:rPr lang="en-US" sz="2800"/>
              <a:t>Professional Service, Construction and Service type Contracts</a:t>
            </a:r>
            <a:br>
              <a:rPr lang="en-US" sz="2800"/>
            </a:br>
            <a:endParaRPr lang="en-US" sz="2800">
              <a:cs typeface="Arial"/>
            </a:endParaRPr>
          </a:p>
          <a:p>
            <a:pPr marL="227965" indent="-227965"/>
            <a:r>
              <a:rPr lang="en-US" sz="2800"/>
              <a:t>On-Call, Work Order and Job Order Solicitations. (</a:t>
            </a:r>
            <a:r>
              <a:rPr lang="en-US" sz="2800" b="1"/>
              <a:t>See Executive Order 1-7</a:t>
            </a:r>
            <a:r>
              <a:rPr lang="en-US" sz="2800"/>
              <a:t>)</a:t>
            </a:r>
            <a:endParaRPr lang="en-US" sz="2800">
              <a:cs typeface="Arial"/>
            </a:endParaRPr>
          </a:p>
          <a:p>
            <a:pPr marL="227965" indent="-227965"/>
            <a:endParaRPr lang="en-US">
              <a:cs typeface="Arial" panose="020B0604020202020204"/>
            </a:endParaRPr>
          </a:p>
          <a:p>
            <a:pPr marL="227965" indent="-227965"/>
            <a:endParaRPr lang="en-US">
              <a:cs typeface="Arial" panose="020B0604020202020204"/>
            </a:endParaRPr>
          </a:p>
          <a:p>
            <a:pPr marL="227965" indent="-227965"/>
            <a:endParaRPr lang="en-US">
              <a:cs typeface="Arial" panose="020B0604020202020204"/>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696815"/>
            <a:ext cx="8633791" cy="590264"/>
          </a:xfrm>
        </p:spPr>
        <p:txBody>
          <a:bodyPr>
            <a:noAutofit/>
          </a:bodyPr>
          <a:lstStyle/>
          <a:p>
            <a:r>
              <a:rPr lang="en-US" sz="360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0" indent="0">
              <a:buNone/>
            </a:pPr>
            <a:endParaRPr lang="en-US" sz="2800">
              <a:cs typeface="Arial" panose="020B0604020202020204"/>
            </a:endParaRPr>
          </a:p>
          <a:p>
            <a:pPr marL="227965" indent="-227965"/>
            <a:r>
              <a:rPr lang="en-US" sz="2800"/>
              <a:t>Supply / Procurement contracts (</a:t>
            </a:r>
            <a:r>
              <a:rPr lang="en-US" sz="2800" b="1"/>
              <a:t>51% or more rule</a:t>
            </a:r>
            <a:r>
              <a:rPr lang="en-US" sz="2800"/>
              <a:t>)</a:t>
            </a:r>
            <a:br>
              <a:rPr lang="en-US" sz="2800"/>
            </a:br>
            <a:endParaRPr lang="en-US" sz="2800">
              <a:cs typeface="Arial" panose="020B0604020202020204"/>
            </a:endParaRPr>
          </a:p>
          <a:p>
            <a:pPr marL="227965" indent="-227965"/>
            <a:r>
              <a:rPr lang="en-US" sz="2800"/>
              <a:t>Intergovernmental contracts/Interlocal agreements, bulk purchasing</a:t>
            </a:r>
            <a:br>
              <a:rPr lang="en-US" sz="2800"/>
            </a:br>
            <a:endParaRPr lang="en-US" sz="2800">
              <a:cs typeface="Arial" panose="020B0604020202020204"/>
            </a:endParaRPr>
          </a:p>
          <a:p>
            <a:pPr marL="227965" indent="-227965"/>
            <a:r>
              <a:rPr lang="en-US" sz="2800">
                <a:ea typeface="+mn-lt"/>
                <a:cs typeface="+mn-lt"/>
              </a:rPr>
              <a:t>Any contract for which the City of Houston has not expended funds, regardless of funding</a:t>
            </a:r>
            <a:r>
              <a:rPr lang="en-US" sz="2800"/>
              <a:t>.</a:t>
            </a:r>
            <a:endParaRPr lang="en-US" sz="2800">
              <a:cs typeface="Arial"/>
            </a:endParaRPr>
          </a:p>
          <a:p>
            <a:pPr marL="227965" indent="-227965"/>
            <a:endParaRPr lang="en-US" sz="2800">
              <a:cs typeface="Arial"/>
            </a:endParaRPr>
          </a:p>
          <a:p>
            <a:pPr marL="227965" indent="-227965"/>
            <a:r>
              <a:rPr lang="en-US" sz="2800"/>
              <a:t>A POP 4 form approved by OBO for Exemption</a:t>
            </a:r>
            <a:endParaRPr lang="en-US" sz="2800">
              <a:cs typeface="Arial"/>
            </a:endParaRPr>
          </a:p>
          <a:p>
            <a:pPr marL="227965" indent="-227965"/>
            <a:endParaRPr lang="en-US" sz="2800">
              <a:ea typeface="+mn-lt"/>
              <a:cs typeface="+mn-lt"/>
            </a:endParaRPr>
          </a:p>
          <a:p>
            <a:pPr marL="227965" indent="-227965" algn="just"/>
            <a:r>
              <a:rPr lang="en-US" sz="2800">
                <a:ea typeface="+mn-lt"/>
                <a:cs typeface="+mn-lt"/>
              </a:rPr>
              <a:t>Contractors that utilize self-employed, owner/operator individuals to complete services (e.g., Truck Drivers, Day Laborers, 1099, etc.) are POP exempt. </a:t>
            </a:r>
            <a:endParaRPr lang="en-US" sz="280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573247"/>
            <a:ext cx="8633791" cy="590264"/>
          </a:xfrm>
        </p:spPr>
        <p:txBody>
          <a:bodyPr>
            <a:noAutofit/>
          </a:bodyPr>
          <a:lstStyle/>
          <a:p>
            <a:r>
              <a:rPr lang="en-US">
                <a:solidFill>
                  <a:schemeClr val="bg1"/>
                </a:solidFill>
              </a:rPr>
              <a:t>POP “Covered” Employees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409568"/>
            <a:ext cx="11058525" cy="3832210"/>
          </a:xfrm>
        </p:spPr>
        <p:txBody>
          <a:bodyPr vert="horz" lIns="91440" tIns="45720" rIns="91440" bIns="45720" rtlCol="0" anchor="t">
            <a:normAutofit fontScale="92500"/>
          </a:bodyPr>
          <a:lstStyle/>
          <a:p>
            <a:r>
              <a:rPr lang="en-US" sz="2800"/>
              <a:t>All Employees of a </a:t>
            </a:r>
            <a:r>
              <a:rPr lang="en-US" sz="2800" b="1"/>
              <a:t>“covered” </a:t>
            </a:r>
            <a:r>
              <a:rPr lang="en-US" sz="2800"/>
              <a:t>contractor or subcontractor </a:t>
            </a:r>
            <a:r>
              <a:rPr lang="en-US" sz="2800">
                <a:ea typeface="+mn-lt"/>
                <a:cs typeface="+mn-lt"/>
              </a:rPr>
              <a:t>working onsite or in the office;</a:t>
            </a:r>
            <a:br>
              <a:rPr lang="en-US" sz="2800"/>
            </a:br>
            <a:endParaRPr lang="en-US" sz="2800">
              <a:ea typeface="+mn-lt"/>
              <a:cs typeface="+mn-lt"/>
            </a:endParaRPr>
          </a:p>
          <a:p>
            <a:r>
              <a:rPr lang="en-US" sz="2800"/>
              <a:t>Employees that are over </a:t>
            </a:r>
            <a:r>
              <a:rPr lang="en-US" sz="2800" b="1"/>
              <a:t>18 years </a:t>
            </a:r>
            <a:r>
              <a:rPr lang="en-US" sz="2800"/>
              <a:t>old; and</a:t>
            </a:r>
            <a:br>
              <a:rPr lang="en-US" sz="2800"/>
            </a:br>
            <a:endParaRPr lang="en-US" sz="2800">
              <a:cs typeface="Arial"/>
            </a:endParaRPr>
          </a:p>
          <a:p>
            <a:r>
              <a:rPr lang="en-US" sz="2800">
                <a:latin typeface="Arial" panose="020B0604020202020204"/>
                <a:cs typeface="Arial"/>
              </a:rPr>
              <a:t>All Employees that </a:t>
            </a:r>
            <a:r>
              <a:rPr lang="en-US" sz="2800" b="1">
                <a:latin typeface="Arial" panose="020B0604020202020204"/>
                <a:cs typeface="Arial"/>
              </a:rPr>
              <a:t>work at least 30 hours per week</a:t>
            </a:r>
            <a:r>
              <a:rPr lang="en-US" sz="2800">
                <a:latin typeface="Arial" panose="020B0604020202020204"/>
                <a:cs typeface="Arial"/>
              </a:rPr>
              <a:t> with </a:t>
            </a:r>
            <a:r>
              <a:rPr lang="en-US" sz="2800" b="1" i="1" u="sng">
                <a:latin typeface="Arial" panose="020B0604020202020204"/>
                <a:cs typeface="Arial"/>
              </a:rPr>
              <a:t>any amount </a:t>
            </a:r>
            <a:r>
              <a:rPr lang="en-US" sz="2800">
                <a:latin typeface="Arial" panose="020B0604020202020204"/>
                <a:cs typeface="Arial"/>
              </a:rPr>
              <a:t>of time on the “</a:t>
            </a:r>
            <a:r>
              <a:rPr lang="en-US" sz="2800" b="1">
                <a:latin typeface="Arial"/>
                <a:cs typeface="Arial"/>
              </a:rPr>
              <a:t>covered”</a:t>
            </a:r>
            <a:r>
              <a:rPr lang="en-US" sz="2800">
                <a:latin typeface="Arial"/>
                <a:cs typeface="Arial"/>
              </a:rPr>
              <a:t> contract</a:t>
            </a:r>
            <a:r>
              <a:rPr lang="en-US" sz="2800"/>
              <a:t>.</a:t>
            </a:r>
            <a:br>
              <a:rPr lang="en-US" sz="2800"/>
            </a:br>
            <a:endParaRPr lang="en-US" sz="2800">
              <a:cs typeface="Arial"/>
            </a:endParaRPr>
          </a:p>
          <a:p>
            <a:r>
              <a:rPr lang="en-US" sz="2800" b="1"/>
              <a:t>All Section 3 </a:t>
            </a:r>
            <a:r>
              <a:rPr lang="en-US" sz="2800"/>
              <a:t>employees on </a:t>
            </a:r>
            <a:r>
              <a:rPr lang="en-US" sz="2800" b="1"/>
              <a:t>DR-17 projects </a:t>
            </a:r>
            <a:r>
              <a:rPr lang="en-US" sz="2800">
                <a:latin typeface="Arial" panose="020B0604020202020204"/>
                <a:cs typeface="Arial"/>
              </a:rPr>
              <a:t>must offer POP benefits.</a:t>
            </a:r>
          </a:p>
        </p:txBody>
      </p:sp>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SharedWithUsers xmlns="cff70267-8640-46e6-a663-87c68ca84757">
      <UserInfo>
        <DisplayName>Joseph, Leslie - HCD</DisplayName>
        <AccountId>780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0" ma:contentTypeDescription="Create a new document." ma:contentTypeScope="" ma:versionID="eb41d25b37f3a486fd69f6cb21529c4e">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0384c15c2c3a86b2efff6fccaf97616e"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BDDBAF-BF89-432D-8F9F-FB1D793504B3}">
  <ds:schemaRefs>
    <ds:schemaRef ds:uri="http://www.w3.org/XML/1998/namespac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30978db-9002-42a3-b053-398f32afd2c2"/>
    <ds:schemaRef ds:uri="cff70267-8640-46e6-a663-87c68ca8475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E70B504-67E9-44ED-A8DD-203F85BC4E89}">
  <ds:schemaRefs>
    <ds:schemaRef ds:uri="http://schemas.microsoft.com/sharepoint/v3/contenttype/forms"/>
  </ds:schemaRefs>
</ds:datastoreItem>
</file>

<file path=customXml/itemProps3.xml><?xml version="1.0" encoding="utf-8"?>
<ds:datastoreItem xmlns:ds="http://schemas.openxmlformats.org/officeDocument/2006/customXml" ds:itemID="{DE59B441-6C71-4244-9FD4-D928AC16E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2476</Words>
  <Application>Microsoft Office PowerPoint</Application>
  <PresentationFormat>Widescreen</PresentationFormat>
  <Paragraphs>324</Paragraphs>
  <Slides>62</Slides>
  <Notes>55</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2_Office Theme</vt:lpstr>
      <vt:lpstr>PowerPoint Presentation</vt:lpstr>
      <vt:lpstr>Division Contact Information</vt:lpstr>
      <vt:lpstr>HCDD POP Coordinator</vt:lpstr>
      <vt:lpstr>Discussion Topics </vt:lpstr>
      <vt:lpstr>Pay or Play Program Overview</vt:lpstr>
      <vt:lpstr>PowerPoint Presentation</vt:lpstr>
      <vt:lpstr>POP “Covered Contracts”</vt:lpstr>
      <vt:lpstr>POP – Program Does Not Apply</vt:lpstr>
      <vt:lpstr>POP “Covered” Employees</vt:lpstr>
      <vt:lpstr>Pre-Construction Meeting</vt:lpstr>
      <vt:lpstr>POP 2 Form (Required by Prime and Sub)</vt:lpstr>
      <vt:lpstr>PowerPoint Presentation</vt:lpstr>
      <vt:lpstr>PAY - Weekly Workforce Audit Submissions</vt:lpstr>
      <vt:lpstr>PAY - Weekly Work Force Submissions </vt:lpstr>
      <vt:lpstr>How to Submit PAY: Total and Work Hours</vt:lpstr>
      <vt:lpstr>POP 8 Form - Employee Waiver Request</vt:lpstr>
      <vt:lpstr>POP 8 Employee Waiver Request</vt:lpstr>
      <vt:lpstr>POP 9 Form - Self- Insured Contractor Request  </vt:lpstr>
      <vt:lpstr>PLAY - Quarterly Work Force Submissions </vt:lpstr>
      <vt:lpstr>PLAY - Quarterly Work Force Submissions  </vt:lpstr>
      <vt:lpstr>PLAY – Quarterly Workforce Submissions </vt:lpstr>
      <vt:lpstr>How to Submit PLAY: Quarterly Submission</vt:lpstr>
      <vt:lpstr>POP  7 Quarterly Play Option Report </vt:lpstr>
      <vt:lpstr>PowerPoint Presentation</vt:lpstr>
      <vt:lpstr>B2GNow </vt:lpstr>
      <vt:lpstr>B2GNow Overview  </vt:lpstr>
      <vt:lpstr>Step 1: Select POP Contract </vt:lpstr>
      <vt:lpstr>Step 1.1 : Select POP Contract</vt:lpstr>
      <vt:lpstr>Step 2: B2GNow - Add Employees</vt:lpstr>
      <vt:lpstr>Step 2.1: B2GNow - Add Employees</vt:lpstr>
      <vt:lpstr>Step 2.2: B2GNow - Add Employees</vt:lpstr>
      <vt:lpstr>Step 3: Assign Employee</vt:lpstr>
      <vt:lpstr>Step 3.1: B2GNow - Assign Employees</vt:lpstr>
      <vt:lpstr>PowerPoint Presentation</vt:lpstr>
      <vt:lpstr> Step 4: PAY Workforce Audits Submissions</vt:lpstr>
      <vt:lpstr>Step 4.1: PAY Workforce Audits Submissions</vt:lpstr>
      <vt:lpstr>Step 5: Fill In PAY Workforce Audit</vt:lpstr>
      <vt:lpstr>Step 6: Add Total and Work Hours</vt:lpstr>
      <vt:lpstr>Step 7: Edit, Save, or Certify Audit</vt:lpstr>
      <vt:lpstr>Step 8: Certify, Review Certification </vt:lpstr>
      <vt:lpstr>PowerPoint Presentation</vt:lpstr>
      <vt:lpstr>Step 1: PLAY: Quarterly Submission</vt:lpstr>
      <vt:lpstr>Step 2:  PLAY: Quarterly Submission</vt:lpstr>
      <vt:lpstr>Step 3: PLAY: Quarterly Submission</vt:lpstr>
      <vt:lpstr>Step 4: PLAY: Quarterly Submission</vt:lpstr>
      <vt:lpstr>Step 5: PLAY: Quarterly Submission</vt:lpstr>
      <vt:lpstr>Step 6: PLAY: Quarterly Submission</vt:lpstr>
      <vt:lpstr>Step 7: PLAY: Quarterly Submission</vt:lpstr>
      <vt:lpstr> PLAY: Quarterly Submission</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Burton, LaQuinta - HCD</cp:lastModifiedBy>
  <cp:revision>280</cp:revision>
  <cp:lastPrinted>2023-04-18T21:51:33Z</cp:lastPrinted>
  <dcterms:created xsi:type="dcterms:W3CDTF">2022-01-17T22:33:15Z</dcterms:created>
  <dcterms:modified xsi:type="dcterms:W3CDTF">2024-05-13T14:25:33Z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