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47"/>
  </p:notesMasterIdLst>
  <p:sldIdLst>
    <p:sldId id="973" r:id="rId5"/>
    <p:sldId id="977" r:id="rId6"/>
    <p:sldId id="256" r:id="rId7"/>
    <p:sldId id="978" r:id="rId8"/>
    <p:sldId id="935" r:id="rId9"/>
    <p:sldId id="808" r:id="rId10"/>
    <p:sldId id="615" r:id="rId11"/>
    <p:sldId id="944" r:id="rId12"/>
    <p:sldId id="945" r:id="rId13"/>
    <p:sldId id="970" r:id="rId14"/>
    <p:sldId id="811" r:id="rId15"/>
    <p:sldId id="812" r:id="rId16"/>
    <p:sldId id="906" r:id="rId17"/>
    <p:sldId id="907" r:id="rId18"/>
    <p:sldId id="908" r:id="rId19"/>
    <p:sldId id="941" r:id="rId20"/>
    <p:sldId id="824" r:id="rId21"/>
    <p:sldId id="909" r:id="rId22"/>
    <p:sldId id="912" r:id="rId23"/>
    <p:sldId id="913" r:id="rId24"/>
    <p:sldId id="846" r:id="rId25"/>
    <p:sldId id="813" r:id="rId26"/>
    <p:sldId id="924" r:id="rId27"/>
    <p:sldId id="925" r:id="rId28"/>
    <p:sldId id="926" r:id="rId29"/>
    <p:sldId id="928" r:id="rId30"/>
    <p:sldId id="929" r:id="rId31"/>
    <p:sldId id="997" r:id="rId32"/>
    <p:sldId id="998" r:id="rId33"/>
    <p:sldId id="999" r:id="rId34"/>
    <p:sldId id="1000" r:id="rId35"/>
    <p:sldId id="933" r:id="rId36"/>
    <p:sldId id="936" r:id="rId37"/>
    <p:sldId id="930" r:id="rId38"/>
    <p:sldId id="971" r:id="rId39"/>
    <p:sldId id="932" r:id="rId40"/>
    <p:sldId id="842" r:id="rId41"/>
    <p:sldId id="844" r:id="rId42"/>
    <p:sldId id="614" r:id="rId43"/>
    <p:sldId id="972" r:id="rId44"/>
    <p:sldId id="902" r:id="rId45"/>
    <p:sldId id="100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EAB157-CB58-4280-B746-95B342E3D5E3}" v="9" dt="2025-04-22T18:31:50.271"/>
  </p1510:revLst>
</p1510:revInfo>
</file>

<file path=ppt/tableStyles.xml><?xml version="1.0" encoding="utf-8"?>
<a:tblStyleLst xmlns:a="http://schemas.openxmlformats.org/drawingml/2006/main" def="{793D81CF-94F2-401A-BA57-92F5A7B2D0C5}">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tes, Lakesha - HCD" userId="641e747f-24e5-4f62-8bf2-c552344a3258" providerId="ADAL" clId="{08EAB157-CB58-4280-B746-95B342E3D5E3}"/>
    <pc:docChg chg="undo custSel addSld delSld modSld sldOrd">
      <pc:chgData name="Tates, Lakesha - HCD" userId="641e747f-24e5-4f62-8bf2-c552344a3258" providerId="ADAL" clId="{08EAB157-CB58-4280-B746-95B342E3D5E3}" dt="2025-04-22T19:06:02.783" v="32" actId="47"/>
      <pc:docMkLst>
        <pc:docMk/>
      </pc:docMkLst>
      <pc:sldChg chg="addSp delSp modSp add del ord setBg modAnim delDesignElem">
        <pc:chgData name="Tates, Lakesha - HCD" userId="641e747f-24e5-4f62-8bf2-c552344a3258" providerId="ADAL" clId="{08EAB157-CB58-4280-B746-95B342E3D5E3}" dt="2025-04-22T19:06:02.783" v="32" actId="47"/>
        <pc:sldMkLst>
          <pc:docMk/>
          <pc:sldMk cId="2704093068" sldId="257"/>
        </pc:sldMkLst>
        <pc:spChg chg="del">
          <ac:chgData name="Tates, Lakesha - HCD" userId="641e747f-24e5-4f62-8bf2-c552344a3258" providerId="ADAL" clId="{08EAB157-CB58-4280-B746-95B342E3D5E3}" dt="2025-04-22T18:30:51.096" v="25"/>
          <ac:spMkLst>
            <pc:docMk/>
            <pc:sldMk cId="2704093068" sldId="257"/>
            <ac:spMk id="10" creationId="{8361A410-E88A-35F3-D8CC-BAAE80EDDDBB}"/>
          </ac:spMkLst>
        </pc:spChg>
        <pc:picChg chg="add mod">
          <ac:chgData name="Tates, Lakesha - HCD" userId="641e747f-24e5-4f62-8bf2-c552344a3258" providerId="ADAL" clId="{08EAB157-CB58-4280-B746-95B342E3D5E3}" dt="2025-04-22T18:31:43.211" v="28"/>
          <ac:picMkLst>
            <pc:docMk/>
            <pc:sldMk cId="2704093068" sldId="257"/>
            <ac:picMk id="6" creationId="{1821A5BC-3B1F-B986-4FA5-8629A8CAF0D0}"/>
          </ac:picMkLst>
        </pc:picChg>
      </pc:sldChg>
      <pc:sldChg chg="modSp mod">
        <pc:chgData name="Tates, Lakesha - HCD" userId="641e747f-24e5-4f62-8bf2-c552344a3258" providerId="ADAL" clId="{08EAB157-CB58-4280-B746-95B342E3D5E3}" dt="2025-04-22T13:41:22.100" v="11" actId="20577"/>
        <pc:sldMkLst>
          <pc:docMk/>
          <pc:sldMk cId="2308898855" sldId="932"/>
        </pc:sldMkLst>
        <pc:spChg chg="mod">
          <ac:chgData name="Tates, Lakesha - HCD" userId="641e747f-24e5-4f62-8bf2-c552344a3258" providerId="ADAL" clId="{08EAB157-CB58-4280-B746-95B342E3D5E3}" dt="2025-04-22T13:41:22.100" v="11" actId="20577"/>
          <ac:spMkLst>
            <pc:docMk/>
            <pc:sldMk cId="2308898855" sldId="932"/>
            <ac:spMk id="3" creationId="{C0B4430D-4656-7E44-AC58-0440828AC886}"/>
          </ac:spMkLst>
        </pc:spChg>
      </pc:sldChg>
      <pc:sldChg chg="add del">
        <pc:chgData name="Tates, Lakesha - HCD" userId="641e747f-24e5-4f62-8bf2-c552344a3258" providerId="ADAL" clId="{08EAB157-CB58-4280-B746-95B342E3D5E3}" dt="2025-04-22T18:32:04.605" v="31" actId="47"/>
        <pc:sldMkLst>
          <pc:docMk/>
          <pc:sldMk cId="1955304399" sldId="1002"/>
        </pc:sldMkLst>
      </pc:sldChg>
      <pc:sldChg chg="addSp new del">
        <pc:chgData name="Tates, Lakesha - HCD" userId="641e747f-24e5-4f62-8bf2-c552344a3258" providerId="ADAL" clId="{08EAB157-CB58-4280-B746-95B342E3D5E3}" dt="2025-04-22T14:55:03.677" v="17" actId="47"/>
        <pc:sldMkLst>
          <pc:docMk/>
          <pc:sldMk cId="1556528701" sldId="1003"/>
        </pc:sldMkLst>
        <pc:picChg chg="add">
          <ac:chgData name="Tates, Lakesha - HCD" userId="641e747f-24e5-4f62-8bf2-c552344a3258" providerId="ADAL" clId="{08EAB157-CB58-4280-B746-95B342E3D5E3}" dt="2025-04-22T13:42:01.820" v="13"/>
          <ac:picMkLst>
            <pc:docMk/>
            <pc:sldMk cId="1556528701" sldId="1003"/>
            <ac:picMk id="5" creationId="{30DA254D-7392-0582-368E-FD90233328E9}"/>
          </ac:picMkLst>
        </pc:picChg>
      </pc:sldChg>
      <pc:sldChg chg="add del ord">
        <pc:chgData name="Tates, Lakesha - HCD" userId="641e747f-24e5-4f62-8bf2-c552344a3258" providerId="ADAL" clId="{08EAB157-CB58-4280-B746-95B342E3D5E3}" dt="2025-04-22T18:32:03.547" v="30" actId="47"/>
        <pc:sldMkLst>
          <pc:docMk/>
          <pc:sldMk cId="510549879" sldId="1004"/>
        </pc:sldMkLst>
      </pc:sldChg>
      <pc:sldChg chg="addSp delSp modSp add ord setBg modAnim delDesignElem">
        <pc:chgData name="Tates, Lakesha - HCD" userId="641e747f-24e5-4f62-8bf2-c552344a3258" providerId="ADAL" clId="{08EAB157-CB58-4280-B746-95B342E3D5E3}" dt="2025-04-22T18:31:50.271" v="29"/>
        <pc:sldMkLst>
          <pc:docMk/>
          <pc:sldMk cId="2056294489" sldId="1005"/>
        </pc:sldMkLst>
        <pc:spChg chg="del">
          <ac:chgData name="Tates, Lakesha - HCD" userId="641e747f-24e5-4f62-8bf2-c552344a3258" providerId="ADAL" clId="{08EAB157-CB58-4280-B746-95B342E3D5E3}" dt="2025-04-22T18:29:42.648" v="19"/>
          <ac:spMkLst>
            <pc:docMk/>
            <pc:sldMk cId="2056294489" sldId="1005"/>
            <ac:spMk id="10" creationId="{42A4FC2C-047E-45A5-965D-8E1E3BF09BC6}"/>
          </ac:spMkLst>
        </pc:spChg>
        <pc:picChg chg="add mod">
          <ac:chgData name="Tates, Lakesha - HCD" userId="641e747f-24e5-4f62-8bf2-c552344a3258" providerId="ADAL" clId="{08EAB157-CB58-4280-B746-95B342E3D5E3}" dt="2025-04-22T18:31:50.271" v="29"/>
          <ac:picMkLst>
            <pc:docMk/>
            <pc:sldMk cId="2056294489" sldId="1005"/>
            <ac:picMk id="3" creationId="{08B5C171-F74C-74DE-29E7-E5042D37217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43C53-A465-EF4B-A0FF-60D833E9238A}"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9BF64-155B-134B-BBA2-DBD57FA605BB}" type="slidenum">
              <a:rPr lang="en-US" smtClean="0"/>
              <a:t>‹#›</a:t>
            </a:fld>
            <a:endParaRPr lang="en-US"/>
          </a:p>
        </p:txBody>
      </p:sp>
    </p:spTree>
    <p:extLst>
      <p:ext uri="{BB962C8B-B14F-4D97-AF65-F5344CB8AC3E}">
        <p14:creationId xmlns:p14="http://schemas.microsoft.com/office/powerpoint/2010/main" val="178160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r>
              <a:rPr lang="en-US"/>
              <a:t>Kennisha London is the Deputy Director for the Compliance &amp; Grants Administration Division, while Chrystal Boyce is the Division Manager for Contract Compliance. </a:t>
            </a:r>
          </a:p>
          <a:p>
            <a:pPr algn="just"/>
            <a:endParaRPr lang="en-US"/>
          </a:p>
          <a:p>
            <a:pPr algn="just"/>
            <a:r>
              <a:rPr lang="en-US"/>
              <a:t>Chrystal oversees Pre-Award Services and leads a team of professionals who administer Affordable Rental Housing Compliance, Section 3, Pay or Play, and the Minority Women Owned Small Business Enterprise (MWSBE) programs.</a:t>
            </a:r>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a:t>
            </a:fld>
            <a:endParaRPr lang="en-US"/>
          </a:p>
        </p:txBody>
      </p:sp>
    </p:spTree>
    <p:extLst>
      <p:ext uri="{BB962C8B-B14F-4D97-AF65-F5344CB8AC3E}">
        <p14:creationId xmlns:p14="http://schemas.microsoft.com/office/powerpoint/2010/main" val="246953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p>
          <a:p>
            <a:pPr algn="just"/>
            <a:endParaRPr lang="en-US"/>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a:t>
            </a:fld>
            <a:endParaRPr lang="en-US"/>
          </a:p>
        </p:txBody>
      </p:sp>
    </p:spTree>
    <p:extLst>
      <p:ext uri="{BB962C8B-B14F-4D97-AF65-F5344CB8AC3E}">
        <p14:creationId xmlns:p14="http://schemas.microsoft.com/office/powerpoint/2010/main" val="3618672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Pay or Play Program (POP Program) creates a more</a:t>
            </a:r>
          </a:p>
          <a:p>
            <a:r>
              <a:rPr lang="en-US"/>
              <a:t>level playing field and enhances fairness in the bid process between competing contractors</a:t>
            </a:r>
          </a:p>
          <a:p>
            <a:r>
              <a:rPr lang="en-US"/>
              <a:t>that choose to offer health benefits to their workforce and those who do not. The program also</a:t>
            </a:r>
          </a:p>
          <a:p>
            <a:r>
              <a:rPr lang="en-US"/>
              <a:t>recognizes and accounts for the fact that there are cost associated with health care of the</a:t>
            </a:r>
          </a:p>
          <a:p>
            <a:r>
              <a:rPr lang="en-US"/>
              <a:t>uninsured citizens of the Houston and Harris County area. Contracts valued at or above $100,000.00 (contract) and $200,000.00 (sub-contract)</a:t>
            </a:r>
          </a:p>
          <a:p>
            <a:r>
              <a:rPr lang="en-US"/>
              <a:t>including contingencies, amendments, supplemental terms and/or change orders are require to comply with POP requirements.</a:t>
            </a:r>
          </a:p>
        </p:txBody>
      </p:sp>
      <p:sp>
        <p:nvSpPr>
          <p:cNvPr id="4" name="Slide Number Placeholder 3"/>
          <p:cNvSpPr>
            <a:spLocks noGrp="1"/>
          </p:cNvSpPr>
          <p:nvPr>
            <p:ph type="sldNum" sz="quarter" idx="10"/>
          </p:nvPr>
        </p:nvSpPr>
        <p:spPr/>
        <p:txBody>
          <a:bodyPr/>
          <a:lstStyle/>
          <a:p>
            <a:fld id="{6746C664-6F0F-47A9-A954-113EE617D5DF}" type="slidenum">
              <a:rPr lang="en-US" smtClean="0"/>
              <a:pPr/>
              <a:t>22</a:t>
            </a:fld>
            <a:endParaRPr lang="en-US"/>
          </a:p>
        </p:txBody>
      </p:sp>
    </p:spTree>
    <p:extLst>
      <p:ext uri="{BB962C8B-B14F-4D97-AF65-F5344CB8AC3E}">
        <p14:creationId xmlns:p14="http://schemas.microsoft.com/office/powerpoint/2010/main" val="1816824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41</a:t>
            </a:fld>
            <a:endParaRPr lang="en-US"/>
          </a:p>
        </p:txBody>
      </p:sp>
    </p:spTree>
    <p:extLst>
      <p:ext uri="{BB962C8B-B14F-4D97-AF65-F5344CB8AC3E}">
        <p14:creationId xmlns:p14="http://schemas.microsoft.com/office/powerpoint/2010/main" val="475737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F26D8-E48A-0A4E-B326-9F6854CBE774}" type="slidenum">
              <a:rPr lang="en-US" smtClean="0"/>
              <a:t>42</a:t>
            </a:fld>
            <a:endParaRPr lang="en-US"/>
          </a:p>
        </p:txBody>
      </p:sp>
    </p:spTree>
    <p:extLst>
      <p:ext uri="{BB962C8B-B14F-4D97-AF65-F5344CB8AC3E}">
        <p14:creationId xmlns:p14="http://schemas.microsoft.com/office/powerpoint/2010/main" val="70510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3.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5.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6.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7.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8.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blue and orange sign with white text&#10;&#10;Description automatically generated">
            <a:extLst>
              <a:ext uri="{FF2B5EF4-FFF2-40B4-BE49-F238E27FC236}">
                <a16:creationId xmlns:a16="http://schemas.microsoft.com/office/drawing/2014/main" id="{A700B0E6-CA9F-7A53-8A05-1A8A3508A6E0}"/>
              </a:ext>
            </a:extLst>
          </p:cNvPr>
          <p:cNvPicPr>
            <a:picLocks noChangeAspect="1"/>
          </p:cNvPicPr>
          <p:nvPr userDrawn="1"/>
        </p:nvPicPr>
        <p:blipFill>
          <a:blip r:embed="rId2"/>
          <a:stretch>
            <a:fillRect/>
          </a:stretch>
        </p:blipFill>
        <p:spPr>
          <a:xfrm>
            <a:off x="0" y="-6625"/>
            <a:ext cx="12192000" cy="6864626"/>
          </a:xfrm>
          <a:prstGeom prst="rect">
            <a:avLst/>
          </a:prstGeom>
        </p:spPr>
      </p:pic>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1809612" y="2782956"/>
            <a:ext cx="8056631" cy="1739422"/>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074100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6" name="Picture 5" descr="A white background with circles&#10;&#10;Description automatically generated">
            <a:extLst>
              <a:ext uri="{FF2B5EF4-FFF2-40B4-BE49-F238E27FC236}">
                <a16:creationId xmlns:a16="http://schemas.microsoft.com/office/drawing/2014/main" id="{C5EB686A-9136-6322-ABAA-EB6530E1FEB7}"/>
              </a:ext>
            </a:extLst>
          </p:cNvPr>
          <p:cNvPicPr>
            <a:picLocks noChangeAspect="1"/>
          </p:cNvPicPr>
          <p:nvPr userDrawn="1"/>
        </p:nvPicPr>
        <p:blipFill>
          <a:blip r:embed="rId2"/>
          <a:stretch>
            <a:fillRect/>
          </a:stretch>
        </p:blipFill>
        <p:spPr>
          <a:xfrm>
            <a:off x="0" y="9941"/>
            <a:ext cx="12192000" cy="6858000"/>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2511286" y="301834"/>
            <a:ext cx="892313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2281030" y="1212572"/>
            <a:ext cx="7923160" cy="5174626"/>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2809460" y="1451113"/>
            <a:ext cx="6870869" cy="4194315"/>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1439446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4" name="Picture 3" descr="A close-up of a red and white background&#10;&#10;Description automatically generated">
            <a:extLst>
              <a:ext uri="{FF2B5EF4-FFF2-40B4-BE49-F238E27FC236}">
                <a16:creationId xmlns:a16="http://schemas.microsoft.com/office/drawing/2014/main" id="{263882DB-A79F-A523-A229-E3A74AB179BA}"/>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115337"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9" y="1948073"/>
            <a:ext cx="5284302" cy="4750905"/>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329569" y="593728"/>
            <a:ext cx="5431732" cy="584683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3620068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A074F43-B91A-D1C3-769C-E356919D6AC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30485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42C53E9B-FEB0-25DD-9752-9FB18D141FF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BD032773-228B-2747-BF7F-F064050D1245}"/>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6C9E7675-822D-BE43-BD47-5044A337123B}"/>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21" name="TextBox 20">
            <a:extLst>
              <a:ext uri="{FF2B5EF4-FFF2-40B4-BE49-F238E27FC236}">
                <a16:creationId xmlns:a16="http://schemas.microsoft.com/office/drawing/2014/main" id="{92BAEABA-7DD5-004A-A866-ADA00AC32738}"/>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22" name="TextBox 21">
            <a:extLst>
              <a:ext uri="{FF2B5EF4-FFF2-40B4-BE49-F238E27FC236}">
                <a16:creationId xmlns:a16="http://schemas.microsoft.com/office/drawing/2014/main" id="{7C38CA06-E130-A144-BA99-74308B25A54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23" name="TextBox 22">
            <a:extLst>
              <a:ext uri="{FF2B5EF4-FFF2-40B4-BE49-F238E27FC236}">
                <a16:creationId xmlns:a16="http://schemas.microsoft.com/office/drawing/2014/main" id="{741613DF-0F72-D048-B68E-8EA60ABFC74A}"/>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5" name="Text Placeholder 24">
            <a:extLst>
              <a:ext uri="{FF2B5EF4-FFF2-40B4-BE49-F238E27FC236}">
                <a16:creationId xmlns:a16="http://schemas.microsoft.com/office/drawing/2014/main" id="{9C9C1A34-654E-2C40-AD58-24EEDB70C17E}"/>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6" name="Text Placeholder 24">
            <a:extLst>
              <a:ext uri="{FF2B5EF4-FFF2-40B4-BE49-F238E27FC236}">
                <a16:creationId xmlns:a16="http://schemas.microsoft.com/office/drawing/2014/main" id="{A548377A-94E8-984A-B56A-2C0B9C6F2B6D}"/>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7" name="Text Placeholder 24">
            <a:extLst>
              <a:ext uri="{FF2B5EF4-FFF2-40B4-BE49-F238E27FC236}">
                <a16:creationId xmlns:a16="http://schemas.microsoft.com/office/drawing/2014/main" id="{E06ADF28-EAEC-164F-9F9A-8A5644D3DDA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8" name="Text Placeholder 24">
            <a:extLst>
              <a:ext uri="{FF2B5EF4-FFF2-40B4-BE49-F238E27FC236}">
                <a16:creationId xmlns:a16="http://schemas.microsoft.com/office/drawing/2014/main" id="{200CCF54-04D0-D241-AADD-4BAC92B1D85F}"/>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2" name="Family Feud Theme Song.mp3" descr="Family Feud Theme Song.mp3">
            <a:hlinkClick r:id="" action="ppaction://media"/>
            <a:extLst>
              <a:ext uri="{FF2B5EF4-FFF2-40B4-BE49-F238E27FC236}">
                <a16:creationId xmlns:a16="http://schemas.microsoft.com/office/drawing/2014/main" id="{583AC79A-BB69-2244-B66E-8BC0D7B181F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396632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4AD5801-8AAD-4F7D-CA41-E080F6CD5600}"/>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0" name="Text Placeholder 10">
            <a:extLst>
              <a:ext uri="{FF2B5EF4-FFF2-40B4-BE49-F238E27FC236}">
                <a16:creationId xmlns:a16="http://schemas.microsoft.com/office/drawing/2014/main" id="{CCF02D4D-C3D6-2E42-AD0C-0052B6137DBB}"/>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0E480E7-47C5-A142-BC1E-2BA46C3B3719}"/>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2" name="TextBox 11">
            <a:extLst>
              <a:ext uri="{FF2B5EF4-FFF2-40B4-BE49-F238E27FC236}">
                <a16:creationId xmlns:a16="http://schemas.microsoft.com/office/drawing/2014/main" id="{20A8D032-F72A-D446-B61C-8949742DBCA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3" name="TextBox 12">
            <a:extLst>
              <a:ext uri="{FF2B5EF4-FFF2-40B4-BE49-F238E27FC236}">
                <a16:creationId xmlns:a16="http://schemas.microsoft.com/office/drawing/2014/main" id="{6B5E7C0A-5598-D44D-B9AE-7D9F25C1CF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4" name="TextBox 13">
            <a:extLst>
              <a:ext uri="{FF2B5EF4-FFF2-40B4-BE49-F238E27FC236}">
                <a16:creationId xmlns:a16="http://schemas.microsoft.com/office/drawing/2014/main" id="{FBF396B3-1DEA-6043-AE35-76EFCF7F46F5}"/>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0" name="Text Placeholder 24">
            <a:extLst>
              <a:ext uri="{FF2B5EF4-FFF2-40B4-BE49-F238E27FC236}">
                <a16:creationId xmlns:a16="http://schemas.microsoft.com/office/drawing/2014/main" id="{3DF3516E-D1B2-2A48-A361-25309F83E781}"/>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1" name="Text Placeholder 24">
            <a:extLst>
              <a:ext uri="{FF2B5EF4-FFF2-40B4-BE49-F238E27FC236}">
                <a16:creationId xmlns:a16="http://schemas.microsoft.com/office/drawing/2014/main" id="{97203ECE-D0D0-CB48-A510-FBC7FB5311DA}"/>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2" name="Text Placeholder 24">
            <a:extLst>
              <a:ext uri="{FF2B5EF4-FFF2-40B4-BE49-F238E27FC236}">
                <a16:creationId xmlns:a16="http://schemas.microsoft.com/office/drawing/2014/main" id="{0F77331B-30D3-7E4C-8532-1D9744E0DF7D}"/>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3" name="Text Placeholder 24">
            <a:extLst>
              <a:ext uri="{FF2B5EF4-FFF2-40B4-BE49-F238E27FC236}">
                <a16:creationId xmlns:a16="http://schemas.microsoft.com/office/drawing/2014/main" id="{8C53E10C-5C9B-C945-B632-3071C7B40047}"/>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67BBD614-D45C-F341-8DD7-54F067496A4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85645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E769444-75E1-7FCE-EA05-DEB6027E35A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B0896F28-3F1B-D14B-AE91-198BE40BEDE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598E60B-D1F3-EF41-A2B7-5F63B4C98B8A}"/>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7309CCB6-55E9-694C-A5BA-F161E8C4590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6646423E-0F82-3647-A167-7BFE1125D5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1FB2E11A-DC3A-574E-94A2-EA812F07E8A7}"/>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4A586A5D-5DF4-D04C-983E-8E4FFF78E16D}"/>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F9727731-0D3B-224E-9539-895E398F9762}"/>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957BCAE9-380A-B240-8754-6B135CFF4103}"/>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63D8B5A5-D70B-E045-8841-4D6AFA31C0D0}"/>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7210D89C-C527-6040-8874-202DCAC5C7B5}"/>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345257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6177B43-0005-79AE-5EEF-D84186EAD124}"/>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06EF498C-10F4-F443-9BCF-B525E42E45F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62A4C08-2448-C243-BEA3-F2AA2AB7BA5F}"/>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A6AC1DC6-DBDF-AF47-B742-CCE098F3F217}"/>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D0355477-AD12-FC42-8BEA-6ED34BAB14BE}"/>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E1C50511-38C5-BB47-8955-34B468265E0E}"/>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EC2056EE-C0F3-9E4A-B1FF-1BE272DE9E70}"/>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1515F629-C4EF-EA4C-845D-E3078BAA0004}"/>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F1339AC2-6309-A544-9145-69AFF265A055}"/>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B53E4435-0D40-334A-A18E-FA09D620E67C}"/>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3716741E-4C82-124A-9266-6FE6CCF08E6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83068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F280A484-1949-70C1-27F9-F83E4CAF34F9}"/>
              </a:ext>
            </a:extLst>
          </p:cNvPr>
          <p:cNvPicPr>
            <a:picLocks noChangeAspect="1"/>
          </p:cNvPicPr>
          <p:nvPr userDrawn="1"/>
        </p:nvPicPr>
        <p:blipFill>
          <a:blip r:embed="rId4"/>
          <a:stretch>
            <a:fillRect/>
          </a:stretch>
        </p:blipFill>
        <p:spPr>
          <a:xfrm>
            <a:off x="2" y="-727"/>
            <a:ext cx="12193292" cy="6858727"/>
          </a:xfrm>
          <a:prstGeom prst="rect">
            <a:avLst/>
          </a:prstGeom>
        </p:spPr>
      </p:pic>
      <p:sp>
        <p:nvSpPr>
          <p:cNvPr id="5" name="Text Placeholder 10">
            <a:extLst>
              <a:ext uri="{FF2B5EF4-FFF2-40B4-BE49-F238E27FC236}">
                <a16:creationId xmlns:a16="http://schemas.microsoft.com/office/drawing/2014/main" id="{01380A0F-B970-F948-9C88-EAC6F141FAC4}"/>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3233A9C9-964C-DA4E-957C-6BC487183E35}"/>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7" name="TextBox 6">
            <a:extLst>
              <a:ext uri="{FF2B5EF4-FFF2-40B4-BE49-F238E27FC236}">
                <a16:creationId xmlns:a16="http://schemas.microsoft.com/office/drawing/2014/main" id="{7FB582A1-E503-434B-9E65-632BDDC09CD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9" name="TextBox 8">
            <a:extLst>
              <a:ext uri="{FF2B5EF4-FFF2-40B4-BE49-F238E27FC236}">
                <a16:creationId xmlns:a16="http://schemas.microsoft.com/office/drawing/2014/main" id="{C79A2BAC-C183-E04A-8BFA-6F6FEC839881}"/>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0" name="TextBox 9">
            <a:extLst>
              <a:ext uri="{FF2B5EF4-FFF2-40B4-BE49-F238E27FC236}">
                <a16:creationId xmlns:a16="http://schemas.microsoft.com/office/drawing/2014/main" id="{546041FB-977E-9145-A5E6-C431CE471254}"/>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1" name="Text Placeholder 24">
            <a:extLst>
              <a:ext uri="{FF2B5EF4-FFF2-40B4-BE49-F238E27FC236}">
                <a16:creationId xmlns:a16="http://schemas.microsoft.com/office/drawing/2014/main" id="{D2BEA3EE-3AFF-7845-B252-883C31CBF61B}"/>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2" name="Text Placeholder 24">
            <a:extLst>
              <a:ext uri="{FF2B5EF4-FFF2-40B4-BE49-F238E27FC236}">
                <a16:creationId xmlns:a16="http://schemas.microsoft.com/office/drawing/2014/main" id="{D5EB62B3-BED4-6F4E-8793-F42650BA2CE7}"/>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845293C8-F5B1-2A44-A1C6-CC77E3AB9A7B}"/>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B84ECFD3-EADE-C94E-BDBC-632F0DA23E29}"/>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C83ED8DC-DD87-9547-8B1C-00BD26CC953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424031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3" name="Picture 2" descr="A picture containing polygon&#10;&#10;Description automatically generated">
            <a:extLst>
              <a:ext uri="{FF2B5EF4-FFF2-40B4-BE49-F238E27FC236}">
                <a16:creationId xmlns:a16="http://schemas.microsoft.com/office/drawing/2014/main" id="{C767FB0F-12C8-CB68-15E2-B48DD28CD0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Text Placeholder 10">
            <a:extLst>
              <a:ext uri="{FF2B5EF4-FFF2-40B4-BE49-F238E27FC236}">
                <a16:creationId xmlns:a16="http://schemas.microsoft.com/office/drawing/2014/main" id="{89FAB236-F78D-D34F-9715-AF55BF2F907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D697C78F-01E6-0A48-BBF2-CE36A9ED672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10" name="TextBox 9">
            <a:extLst>
              <a:ext uri="{FF2B5EF4-FFF2-40B4-BE49-F238E27FC236}">
                <a16:creationId xmlns:a16="http://schemas.microsoft.com/office/drawing/2014/main" id="{7BAEAB7F-C814-624B-91F0-B6781D285085}"/>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12" name="Text Placeholder 24">
            <a:extLst>
              <a:ext uri="{FF2B5EF4-FFF2-40B4-BE49-F238E27FC236}">
                <a16:creationId xmlns:a16="http://schemas.microsoft.com/office/drawing/2014/main" id="{DD65C5BB-289B-674F-8E39-EB3DE093D6EB}"/>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CB899627-A619-C244-B731-8042584C02B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8" name="Family Feud Theme Song.mp3" descr="Family Feud Theme Song.mp3">
            <a:hlinkClick r:id="" action="ppaction://media"/>
            <a:extLst>
              <a:ext uri="{FF2B5EF4-FFF2-40B4-BE49-F238E27FC236}">
                <a16:creationId xmlns:a16="http://schemas.microsoft.com/office/drawing/2014/main" id="{05B6FE72-EF4C-FE4F-9350-BAB728FF8A7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77141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10" name="Picture 9" descr="A picture containing chart&#10;&#10;Description automatically generated">
            <a:extLst>
              <a:ext uri="{FF2B5EF4-FFF2-40B4-BE49-F238E27FC236}">
                <a16:creationId xmlns:a16="http://schemas.microsoft.com/office/drawing/2014/main" id="{10BA91FC-C746-5214-8730-4DD62B2B37A7}"/>
              </a:ext>
            </a:extLst>
          </p:cNvPr>
          <p:cNvPicPr>
            <a:picLocks noChangeAspect="1"/>
          </p:cNvPicPr>
          <p:nvPr userDrawn="1"/>
        </p:nvPicPr>
        <p:blipFill>
          <a:blip r:embed="rId4"/>
          <a:stretch>
            <a:fillRect/>
          </a:stretch>
        </p:blipFill>
        <p:spPr>
          <a:xfrm>
            <a:off x="0" y="-21949"/>
            <a:ext cx="12192000" cy="6858000"/>
          </a:xfrm>
          <a:prstGeom prst="rect">
            <a:avLst/>
          </a:prstGeom>
        </p:spPr>
      </p:pic>
      <p:sp>
        <p:nvSpPr>
          <p:cNvPr id="4" name="Text Placeholder 10">
            <a:extLst>
              <a:ext uri="{FF2B5EF4-FFF2-40B4-BE49-F238E27FC236}">
                <a16:creationId xmlns:a16="http://schemas.microsoft.com/office/drawing/2014/main" id="{E770A2F0-F138-5C46-8801-C4949A81699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02479DCD-4258-7E48-9092-CE18B35B3DDB}"/>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EEB538DE-C5C1-B640-90C5-299916CFB428}"/>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26E55115-9728-2A41-AAA7-033545725DEF}"/>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1650228F-D666-7148-B387-4871136A6CA8}"/>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16A264BC-3BF9-7D47-830B-57CC0585F08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09133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spTree>
    <p:extLst>
      <p:ext uri="{BB962C8B-B14F-4D97-AF65-F5344CB8AC3E}">
        <p14:creationId xmlns:p14="http://schemas.microsoft.com/office/powerpoint/2010/main" val="3958158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EAC4C029-72F3-E7B7-9564-DC6BDF4847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4" name="Text Placeholder 10">
            <a:extLst>
              <a:ext uri="{FF2B5EF4-FFF2-40B4-BE49-F238E27FC236}">
                <a16:creationId xmlns:a16="http://schemas.microsoft.com/office/drawing/2014/main" id="{EC2E3BBE-0F7C-FC4A-B2CC-88FDE782B55C}"/>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8F18374-35D7-7442-AA13-A681C1D7C5FD}"/>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0419BF7F-6ADC-D04A-AED5-0D376F662003}"/>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DF58F1D0-6196-C040-B77A-49E8E793F169}"/>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D33285BC-C08E-9048-8DD6-7A5D33A1C7A7}"/>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8CC23744-82EE-B348-8FD9-92797255F1F6}"/>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415211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pic>
        <p:nvPicPr>
          <p:cNvPr id="4" name="Picture 3" descr="A blue business card with white text&#10;&#10;Description automatically generated">
            <a:extLst>
              <a:ext uri="{FF2B5EF4-FFF2-40B4-BE49-F238E27FC236}">
                <a16:creationId xmlns:a16="http://schemas.microsoft.com/office/drawing/2014/main" id="{7AA2DF9D-2711-2A4E-0C6C-96613A129192}"/>
              </a:ext>
            </a:extLst>
          </p:cNvPr>
          <p:cNvPicPr>
            <a:picLocks noChangeAspect="1"/>
          </p:cNvPicPr>
          <p:nvPr userDrawn="1"/>
        </p:nvPicPr>
        <p:blipFill>
          <a:blip r:embed="rId2"/>
          <a:stretch>
            <a:fillRect/>
          </a:stretch>
        </p:blipFill>
        <p:spPr>
          <a:xfrm>
            <a:off x="0" y="0"/>
            <a:ext cx="12192000" cy="6864626"/>
          </a:xfrm>
          <a:prstGeom prst="rect">
            <a:avLst/>
          </a:prstGeom>
        </p:spPr>
      </p:pic>
    </p:spTree>
    <p:extLst>
      <p:ext uri="{BB962C8B-B14F-4D97-AF65-F5344CB8AC3E}">
        <p14:creationId xmlns:p14="http://schemas.microsoft.com/office/powerpoint/2010/main" val="2793834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696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pic>
        <p:nvPicPr>
          <p:cNvPr id="3" name="Picture 2" descr="A white background with circles&#10;&#10;Description automatically generated">
            <a:extLst>
              <a:ext uri="{FF2B5EF4-FFF2-40B4-BE49-F238E27FC236}">
                <a16:creationId xmlns:a16="http://schemas.microsoft.com/office/drawing/2014/main" id="{D7121137-9E1C-B7D6-100E-4A8B9B0526D3}"/>
              </a:ext>
            </a:extLst>
          </p:cNvPr>
          <p:cNvPicPr>
            <a:picLocks noChangeAspect="1"/>
          </p:cNvPicPr>
          <p:nvPr userDrawn="1"/>
        </p:nvPicPr>
        <p:blipFill>
          <a:blip r:embed="rId3"/>
          <a:stretch>
            <a:fillRect/>
          </a:stretch>
        </p:blipFill>
        <p:spPr>
          <a:xfrm>
            <a:off x="247150" y="135843"/>
            <a:ext cx="11697699" cy="6586313"/>
          </a:xfrm>
          <a:prstGeom prst="rect">
            <a:avLst/>
          </a:prstGeom>
        </p:spPr>
      </p:pic>
    </p:spTree>
    <p:extLst>
      <p:ext uri="{BB962C8B-B14F-4D97-AF65-F5344CB8AC3E}">
        <p14:creationId xmlns:p14="http://schemas.microsoft.com/office/powerpoint/2010/main" val="423820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23B2-7392-22AB-7371-F6AD7F406A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1D4422-5CC9-70A5-CAA7-67FF392F24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11CDE9-D5DE-67D9-3AFE-29DE783248E7}"/>
              </a:ext>
            </a:extLst>
          </p:cNvPr>
          <p:cNvSpPr>
            <a:spLocks noGrp="1"/>
          </p:cNvSpPr>
          <p:nvPr>
            <p:ph type="dt" sz="half" idx="10"/>
          </p:nvPr>
        </p:nvSpPr>
        <p:spPr/>
        <p:txBody>
          <a:bodyPr/>
          <a:lstStyle/>
          <a:p>
            <a:fld id="{AF4195A5-5A0B-EA45-A5AE-E08E3BBA35F2}" type="datetimeFigureOut">
              <a:rPr lang="en-US" smtClean="0"/>
              <a:t>4/23/2025</a:t>
            </a:fld>
            <a:endParaRPr lang="en-US"/>
          </a:p>
        </p:txBody>
      </p:sp>
      <p:sp>
        <p:nvSpPr>
          <p:cNvPr id="5" name="Footer Placeholder 4">
            <a:extLst>
              <a:ext uri="{FF2B5EF4-FFF2-40B4-BE49-F238E27FC236}">
                <a16:creationId xmlns:a16="http://schemas.microsoft.com/office/drawing/2014/main" id="{9FEA52AE-FAC7-7849-9990-46B885F85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5A7E3-41D3-64C3-BE6D-6F1578A1FFB2}"/>
              </a:ext>
            </a:extLst>
          </p:cNvPr>
          <p:cNvSpPr>
            <a:spLocks noGrp="1"/>
          </p:cNvSpPr>
          <p:nvPr>
            <p:ph type="sldNum" sz="quarter" idx="12"/>
          </p:nvPr>
        </p:nvSpPr>
        <p:spPr/>
        <p:txBody>
          <a:bodyPr/>
          <a:lstStyle/>
          <a:p>
            <a:fld id="{B2DCDEE8-7CA6-3A46-B3CB-E30FC9F11EC2}" type="slidenum">
              <a:rPr lang="en-US" smtClean="0"/>
              <a:t>‹#›</a:t>
            </a:fld>
            <a:endParaRPr lang="en-US"/>
          </a:p>
        </p:txBody>
      </p:sp>
    </p:spTree>
    <p:extLst>
      <p:ext uri="{BB962C8B-B14F-4D97-AF65-F5344CB8AC3E}">
        <p14:creationId xmlns:p14="http://schemas.microsoft.com/office/powerpoint/2010/main" val="2462939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blue background with white text&#10;&#10;Description automatically generated">
            <a:extLst>
              <a:ext uri="{FF2B5EF4-FFF2-40B4-BE49-F238E27FC236}">
                <a16:creationId xmlns:a16="http://schemas.microsoft.com/office/drawing/2014/main" id="{4A8418C8-60E7-0E13-0DF7-D9E668283C54}"/>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2032024" y="1022497"/>
            <a:ext cx="863379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766182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C5CA9AB5-7799-BFA5-6F4F-591CF81D3D85}"/>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95921DC8-934C-D343-8075-AF48250B93B1}"/>
              </a:ext>
            </a:extLst>
          </p:cNvPr>
          <p:cNvSpPr>
            <a:spLocks noGrp="1"/>
          </p:cNvSpPr>
          <p:nvPr>
            <p:ph type="title"/>
          </p:nvPr>
        </p:nvSpPr>
        <p:spPr>
          <a:xfrm>
            <a:off x="688976" y="1437323"/>
            <a:ext cx="8633791" cy="590264"/>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24F2E60C-7A3B-7D42-BD06-2F6B17FB85A4}"/>
              </a:ext>
            </a:extLst>
          </p:cNvPr>
          <p:cNvSpPr>
            <a:spLocks noGrp="1"/>
          </p:cNvSpPr>
          <p:nvPr>
            <p:ph type="body" sz="quarter" idx="10"/>
          </p:nvPr>
        </p:nvSpPr>
        <p:spPr>
          <a:xfrm>
            <a:off x="688976" y="2186609"/>
            <a:ext cx="11058525" cy="4055169"/>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2052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C4576E8E-A501-8EC1-1123-1CC0F7426F77}"/>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1941446" y="1022497"/>
            <a:ext cx="863379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101847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3" descr="A blue and orange background&#10;&#10;Description automatically generated">
            <a:extLst>
              <a:ext uri="{FF2B5EF4-FFF2-40B4-BE49-F238E27FC236}">
                <a16:creationId xmlns:a16="http://schemas.microsoft.com/office/drawing/2014/main" id="{928D538F-537F-BFD3-4FDC-36B9CF24D2E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562598"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8" y="1948074"/>
            <a:ext cx="5665301" cy="4422910"/>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418197" y="593727"/>
            <a:ext cx="5451605" cy="5916402"/>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412947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3" descr="A blue and white flag&#10;&#10;Description automatically generated">
            <a:extLst>
              <a:ext uri="{FF2B5EF4-FFF2-40B4-BE49-F238E27FC236}">
                <a16:creationId xmlns:a16="http://schemas.microsoft.com/office/drawing/2014/main" id="{EBA37594-DD4D-BB9A-50B2-E7A9EF059D8F}"/>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6301409" y="684557"/>
            <a:ext cx="547646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2">
            <a:extLst>
              <a:ext uri="{FF2B5EF4-FFF2-40B4-BE49-F238E27FC236}">
                <a16:creationId xmlns:a16="http://schemas.microsoft.com/office/drawing/2014/main" id="{84B661CC-3A6F-4C40-87B4-71E36647F450}"/>
              </a:ext>
            </a:extLst>
          </p:cNvPr>
          <p:cNvSpPr>
            <a:spLocks noGrp="1"/>
          </p:cNvSpPr>
          <p:nvPr>
            <p:ph type="body" sz="half" idx="1"/>
          </p:nvPr>
        </p:nvSpPr>
        <p:spPr>
          <a:xfrm>
            <a:off x="6301409" y="1828804"/>
            <a:ext cx="5476461" cy="4601813"/>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9027EAA-B98C-EF4B-9810-3D125E17A7A5}"/>
              </a:ext>
            </a:extLst>
          </p:cNvPr>
          <p:cNvSpPr>
            <a:spLocks noGrp="1"/>
          </p:cNvSpPr>
          <p:nvPr>
            <p:ph idx="22" hasCustomPrompt="1"/>
          </p:nvPr>
        </p:nvSpPr>
        <p:spPr>
          <a:xfrm>
            <a:off x="375115" y="684557"/>
            <a:ext cx="5715001" cy="574606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4245431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3D73DF93-F4D3-174A-A033-8D0151AC85D6}"/>
              </a:ext>
            </a:extLst>
          </p:cNvPr>
          <p:cNvSpPr>
            <a:spLocks noGrp="1"/>
          </p:cNvSpPr>
          <p:nvPr>
            <p:ph type="title"/>
          </p:nvPr>
        </p:nvSpPr>
        <p:spPr>
          <a:xfrm>
            <a:off x="347871" y="1597230"/>
            <a:ext cx="11668540"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C1ECC511-C260-C44A-B3D8-D1B7716EDD77}"/>
              </a:ext>
            </a:extLst>
          </p:cNvPr>
          <p:cNvSpPr>
            <a:spLocks noGrp="1"/>
          </p:cNvSpPr>
          <p:nvPr>
            <p:ph type="body" sz="half" idx="1"/>
          </p:nvPr>
        </p:nvSpPr>
        <p:spPr>
          <a:xfrm>
            <a:off x="347871" y="2345634"/>
            <a:ext cx="11668540" cy="4084982"/>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971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2" name="Picture 1" descr="A close-up of a white and blue rectangle&#10;&#10;Description automatically generated">
            <a:extLst>
              <a:ext uri="{FF2B5EF4-FFF2-40B4-BE49-F238E27FC236}">
                <a16:creationId xmlns:a16="http://schemas.microsoft.com/office/drawing/2014/main" id="{F4BE0E7A-B881-FC35-DF3F-67DC3DAADD4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747644" y="1538287"/>
            <a:ext cx="2666999"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4162286" y="1469852"/>
            <a:ext cx="7595705" cy="4960765"/>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4737653" y="1667884"/>
            <a:ext cx="6548331" cy="3997422"/>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74606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64233"/>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www.houstontx.gov/obo/popforms.html"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mailto:Jesse.Ortiz@Houstontx.gov" TargetMode="External"/></Relationships>
</file>

<file path=ppt/slides/_rels/slide40.xml.rels><?xml version="1.0" encoding="UTF-8" standalone="yes"?>
<Relationships xmlns="http://schemas.openxmlformats.org/package/2006/relationships"><Relationship Id="rId2" Type="http://schemas.openxmlformats.org/officeDocument/2006/relationships/hyperlink" Target="https://www.houstontx.gov/obo/docsandforms/goodfaithefforts"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8" Type="http://schemas.openxmlformats.org/officeDocument/2006/relationships/hyperlink" Target="https://houston.mwdbe.com/" TargetMode="External"/><Relationship Id="rId3" Type="http://schemas.openxmlformats.org/officeDocument/2006/relationships/slideLayout" Target="../slideLayouts/slideLayout24.xml"/><Relationship Id="rId7" Type="http://schemas.openxmlformats.org/officeDocument/2006/relationships/hyperlink" Target="https://hcddsection3.gob2g.com/"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survey123.arcgis.com/share/8a4170ec1a4c43e488fa547c41d2a291" TargetMode="External"/><Relationship Id="rId5" Type="http://schemas.openxmlformats.org/officeDocument/2006/relationships/image" Target="../media/image41.jpg"/><Relationship Id="rId10" Type="http://schemas.openxmlformats.org/officeDocument/2006/relationships/image" Target="../media/image22.png"/><Relationship Id="rId4" Type="http://schemas.openxmlformats.org/officeDocument/2006/relationships/notesSlide" Target="../notesSlides/notesSlide5.xml"/><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E98720-054F-2C0D-134E-F6A4C878D3B3}"/>
              </a:ext>
            </a:extLst>
          </p:cNvPr>
          <p:cNvSpPr>
            <a:spLocks noGrp="1"/>
          </p:cNvSpPr>
          <p:nvPr>
            <p:ph type="title"/>
          </p:nvPr>
        </p:nvSpPr>
        <p:spPr>
          <a:xfrm>
            <a:off x="494384" y="2563399"/>
            <a:ext cx="5476461" cy="628787"/>
          </a:xfrm>
        </p:spPr>
        <p:txBody>
          <a:bodyPr/>
          <a:lstStyle/>
          <a:p>
            <a:r>
              <a:rPr lang="en-US" sz="7200"/>
              <a:t>WELCOME!</a:t>
            </a:r>
          </a:p>
        </p:txBody>
      </p:sp>
      <p:sp>
        <p:nvSpPr>
          <p:cNvPr id="6" name="Text Placeholder 5">
            <a:extLst>
              <a:ext uri="{FF2B5EF4-FFF2-40B4-BE49-F238E27FC236}">
                <a16:creationId xmlns:a16="http://schemas.microsoft.com/office/drawing/2014/main" id="{90BB2F5D-F20B-4E2A-CDC9-58DADF40E26C}"/>
              </a:ext>
            </a:extLst>
          </p:cNvPr>
          <p:cNvSpPr>
            <a:spLocks noGrp="1"/>
          </p:cNvSpPr>
          <p:nvPr>
            <p:ph type="body" sz="half" idx="1"/>
          </p:nvPr>
        </p:nvSpPr>
        <p:spPr>
          <a:xfrm>
            <a:off x="6221157" y="1128093"/>
            <a:ext cx="5476461" cy="4601813"/>
          </a:xfrm>
        </p:spPr>
        <p:txBody>
          <a:bodyPr lIns="91440" tIns="45720" rIns="91440" bIns="45720" anchor="t"/>
          <a:lstStyle/>
          <a:p>
            <a:pPr algn="ctr"/>
            <a:r>
              <a:rPr lang="en-US" sz="2400" b="1"/>
              <a:t>Pre-Award</a:t>
            </a:r>
            <a:endParaRPr lang="en-US" sz="2400" b="1">
              <a:solidFill>
                <a:schemeClr val="bg2"/>
              </a:solidFill>
              <a:cs typeface="Arial"/>
            </a:endParaRPr>
          </a:p>
          <a:p>
            <a:pPr algn="ctr"/>
            <a:r>
              <a:rPr lang="en-US" sz="2400" b="1">
                <a:latin typeface="+mj-lt"/>
              </a:rPr>
              <a:t>8:30 AM – 9:20 AM</a:t>
            </a:r>
            <a:br>
              <a:rPr lang="en-US" sz="2400" b="1">
                <a:latin typeface="+mj-lt"/>
              </a:rPr>
            </a:br>
            <a:endParaRPr lang="en-US" sz="2400">
              <a:latin typeface="+mj-lt"/>
            </a:endParaRPr>
          </a:p>
          <a:p>
            <a:pPr algn="ctr"/>
            <a:r>
              <a:rPr lang="en-US" sz="2400" b="1"/>
              <a:t>MWSBE</a:t>
            </a:r>
            <a:endParaRPr lang="en-US" sz="2400" b="1">
              <a:solidFill>
                <a:schemeClr val="bg2"/>
              </a:solidFill>
              <a:cs typeface="Arial"/>
            </a:endParaRPr>
          </a:p>
          <a:p>
            <a:pPr algn="ctr"/>
            <a:r>
              <a:rPr lang="en-US" sz="2400" b="1">
                <a:latin typeface="+mj-lt"/>
              </a:rPr>
              <a:t>9:30 AM – 10:20 AM</a:t>
            </a:r>
            <a:br>
              <a:rPr lang="en-US" sz="2400" b="1">
                <a:latin typeface="+mj-lt"/>
              </a:rPr>
            </a:br>
            <a:endParaRPr lang="en-US" sz="2400">
              <a:latin typeface="+mj-lt"/>
            </a:endParaRPr>
          </a:p>
          <a:p>
            <a:pPr algn="ctr"/>
            <a:r>
              <a:rPr lang="en-US" sz="2400" b="1">
                <a:solidFill>
                  <a:srgbClr val="003160"/>
                </a:solidFill>
                <a:cs typeface="Arial"/>
              </a:rPr>
              <a:t>Pay or Play</a:t>
            </a:r>
          </a:p>
          <a:p>
            <a:pPr algn="ctr"/>
            <a:r>
              <a:rPr lang="en-US" sz="2400" b="1"/>
              <a:t>10:30 AM – 11:20 AM</a:t>
            </a:r>
            <a:br>
              <a:rPr lang="en-US" sz="2400" b="1"/>
            </a:br>
            <a:endParaRPr lang="en-US" sz="2400"/>
          </a:p>
          <a:p>
            <a:pPr algn="ctr"/>
            <a:endParaRPr lang="en-US" sz="2400" b="1">
              <a:cs typeface="Arial"/>
            </a:endParaRPr>
          </a:p>
          <a:p>
            <a:endParaRPr lang="en-US"/>
          </a:p>
          <a:p>
            <a:endParaRPr lang="en-US"/>
          </a:p>
        </p:txBody>
      </p:sp>
      <p:sp>
        <p:nvSpPr>
          <p:cNvPr id="7" name="Text Placeholder 6">
            <a:extLst>
              <a:ext uri="{FF2B5EF4-FFF2-40B4-BE49-F238E27FC236}">
                <a16:creationId xmlns:a16="http://schemas.microsoft.com/office/drawing/2014/main" id="{86036D85-6C0E-803F-D98A-8EC242F31519}"/>
              </a:ext>
            </a:extLst>
          </p:cNvPr>
          <p:cNvSpPr>
            <a:spLocks noGrp="1"/>
          </p:cNvSpPr>
          <p:nvPr>
            <p:ph idx="22"/>
          </p:nvPr>
        </p:nvSpPr>
        <p:spPr>
          <a:xfrm>
            <a:off x="785018" y="3665815"/>
            <a:ext cx="5715001" cy="628787"/>
          </a:xfrm>
        </p:spPr>
        <p:txBody>
          <a:bodyPr/>
          <a:lstStyle/>
          <a:p>
            <a:r>
              <a:rPr lang="en-US" sz="3600">
                <a:solidFill>
                  <a:schemeClr val="tx2"/>
                </a:solidFill>
              </a:rPr>
              <a:t>We Will Begin Shortly. </a:t>
            </a:r>
          </a:p>
          <a:p>
            <a:endParaRPr lang="en-US" sz="3600">
              <a:solidFill>
                <a:schemeClr val="tx2"/>
              </a:solidFill>
            </a:endParaRPr>
          </a:p>
        </p:txBody>
      </p:sp>
      <p:pic>
        <p:nvPicPr>
          <p:cNvPr id="8" name="ElevatorMusic">
            <a:hlinkClick r:id="" action="ppaction://media"/>
            <a:extLst>
              <a:ext uri="{FF2B5EF4-FFF2-40B4-BE49-F238E27FC236}">
                <a16:creationId xmlns:a16="http://schemas.microsoft.com/office/drawing/2014/main" id="{442A525A-259E-4BD0-DB89-5CC01282C0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7739" y="6055382"/>
            <a:ext cx="406400" cy="406400"/>
          </a:xfrm>
          <a:prstGeom prst="rect">
            <a:avLst/>
          </a:prstGeom>
        </p:spPr>
      </p:pic>
    </p:spTree>
    <p:extLst>
      <p:ext uri="{BB962C8B-B14F-4D97-AF65-F5344CB8AC3E}">
        <p14:creationId xmlns:p14="http://schemas.microsoft.com/office/powerpoint/2010/main" val="162896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4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2BDCE-7534-1DC7-A94C-3631688D4902}"/>
              </a:ext>
            </a:extLst>
          </p:cNvPr>
          <p:cNvSpPr>
            <a:spLocks noGrp="1"/>
          </p:cNvSpPr>
          <p:nvPr>
            <p:ph type="title"/>
          </p:nvPr>
        </p:nvSpPr>
        <p:spPr>
          <a:xfrm>
            <a:off x="803995" y="1422946"/>
            <a:ext cx="8633791" cy="590264"/>
          </a:xfrm>
        </p:spPr>
        <p:txBody>
          <a:bodyPr lIns="91440" tIns="45720" rIns="91440" bIns="45720" anchor="t"/>
          <a:lstStyle/>
          <a:p>
            <a:r>
              <a:rPr lang="en-US" sz="3600">
                <a:solidFill>
                  <a:schemeClr val="bg1"/>
                </a:solidFill>
                <a:latin typeface="Arial"/>
                <a:cs typeface="Arial"/>
              </a:rPr>
              <a:t>HCD Categorical Goals </a:t>
            </a:r>
            <a:endParaRPr lang="en-US" sz="3600">
              <a:solidFill>
                <a:schemeClr val="bg1"/>
              </a:solidFill>
            </a:endParaRPr>
          </a:p>
        </p:txBody>
      </p:sp>
      <p:sp>
        <p:nvSpPr>
          <p:cNvPr id="3" name="Text Placeholder 2">
            <a:extLst>
              <a:ext uri="{FF2B5EF4-FFF2-40B4-BE49-F238E27FC236}">
                <a16:creationId xmlns:a16="http://schemas.microsoft.com/office/drawing/2014/main" id="{55BF076D-1C14-1269-70C7-D7DFE2992ABB}"/>
              </a:ext>
            </a:extLst>
          </p:cNvPr>
          <p:cNvSpPr>
            <a:spLocks noGrp="1"/>
          </p:cNvSpPr>
          <p:nvPr>
            <p:ph type="body" sz="quarter" idx="10"/>
          </p:nvPr>
        </p:nvSpPr>
        <p:spPr>
          <a:xfrm>
            <a:off x="688976" y="2027587"/>
            <a:ext cx="11058525" cy="4055169"/>
          </a:xfrm>
        </p:spPr>
        <p:txBody>
          <a:bodyPr lIns="91440" tIns="45720" rIns="91440" bIns="45720" anchor="t"/>
          <a:lstStyle/>
          <a:p>
            <a:pPr marL="0" indent="0">
              <a:buNone/>
            </a:pPr>
            <a:r>
              <a:rPr lang="en-US" sz="1800">
                <a:ea typeface="+mn-lt"/>
                <a:cs typeface="+mn-lt"/>
              </a:rPr>
              <a:t>Effective immediately, any new procurement initiated by HCDD for goal-oriented contracts of any type must contain a contract-specific M/WBE goal or utilize HCDD approved categorical goals.  HCDD approved (categorical goals) will only be applicable for construction related activities on Multifamily, Public Facilities and Single-Family awards .</a:t>
            </a:r>
          </a:p>
          <a:p>
            <a:pPr marL="227965" indent="-227965">
              <a:buFont typeface="Wingdings,Sans-Serif" panose="020B0604020202020204" pitchFamily="34" charset="0"/>
              <a:buChar char="Ø"/>
            </a:pPr>
            <a:r>
              <a:rPr lang="en-US" sz="1800" b="1">
                <a:ea typeface="+mn-lt"/>
                <a:cs typeface="+mn-lt"/>
              </a:rPr>
              <a:t>Implementation Timeline:</a:t>
            </a:r>
            <a:r>
              <a:rPr lang="en-US" sz="1800">
                <a:ea typeface="+mn-lt"/>
                <a:cs typeface="+mn-lt"/>
              </a:rPr>
              <a:t> Language for the application of this new policy will be explicitly included in new City solicitations.  Existing contracts or solidifications already advertised will not be affected by this new policy.</a:t>
            </a:r>
            <a:endParaRPr lang="en-US" sz="1800">
              <a:cs typeface="Arial" panose="020B0604020202020204"/>
            </a:endParaRPr>
          </a:p>
          <a:p>
            <a:pPr marL="0" indent="0">
              <a:buNone/>
            </a:pPr>
            <a:endParaRPr lang="en-US" sz="1800">
              <a:ea typeface="+mn-lt"/>
              <a:cs typeface="+mn-lt"/>
            </a:endParaRPr>
          </a:p>
        </p:txBody>
      </p:sp>
      <p:pic>
        <p:nvPicPr>
          <p:cNvPr id="4" name="Picture 4">
            <a:extLst>
              <a:ext uri="{FF2B5EF4-FFF2-40B4-BE49-F238E27FC236}">
                <a16:creationId xmlns:a16="http://schemas.microsoft.com/office/drawing/2014/main" id="{27DF674B-87A9-606E-0EE1-E4193AFA74FA}"/>
              </a:ext>
            </a:extLst>
          </p:cNvPr>
          <p:cNvPicPr>
            <a:picLocks noChangeAspect="1"/>
          </p:cNvPicPr>
          <p:nvPr/>
        </p:nvPicPr>
        <p:blipFill>
          <a:blip r:embed="rId2"/>
          <a:stretch>
            <a:fillRect/>
          </a:stretch>
        </p:blipFill>
        <p:spPr>
          <a:xfrm>
            <a:off x="2293822" y="4049257"/>
            <a:ext cx="7614212" cy="2321838"/>
          </a:xfrm>
          <a:prstGeom prst="rect">
            <a:avLst/>
          </a:prstGeom>
        </p:spPr>
      </p:pic>
    </p:spTree>
    <p:extLst>
      <p:ext uri="{BB962C8B-B14F-4D97-AF65-F5344CB8AC3E}">
        <p14:creationId xmlns:p14="http://schemas.microsoft.com/office/powerpoint/2010/main" val="1021784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sz="3600">
                <a:solidFill>
                  <a:schemeClr val="bg1"/>
                </a:solidFill>
              </a:rPr>
              <a:t>Minority Women Owned Small Business Enterprise (MWSBE)</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2607024"/>
            <a:ext cx="11058525" cy="2416922"/>
          </a:xfrm>
        </p:spPr>
        <p:txBody>
          <a:bodyPr lIns="91440" tIns="45720" rIns="91440" bIns="45720" anchor="t">
            <a:normAutofit/>
          </a:bodyPr>
          <a:lstStyle/>
          <a:p>
            <a:r>
              <a:rPr lang="en-US"/>
              <a:t>MWSBE Participation Plan w/ Letters of Intent;</a:t>
            </a:r>
          </a:p>
          <a:p>
            <a:r>
              <a:rPr lang="en-US"/>
              <a:t>MUST complete Form 470 AND/OR FORM(S) 471 and 472.</a:t>
            </a:r>
            <a:br>
              <a:rPr lang="en-US"/>
            </a:br>
            <a:endParaRPr lang="en-US"/>
          </a:p>
          <a:p>
            <a:pPr marL="0" indent="0">
              <a:buNone/>
            </a:pPr>
            <a:r>
              <a:rPr lang="en-US" b="1" i="1"/>
              <a:t>*Only firms certified through the City of Houston, Office of Business Opportunity can be utilized towards goal achievement*</a:t>
            </a:r>
          </a:p>
        </p:txBody>
      </p:sp>
    </p:spTree>
    <p:extLst>
      <p:ext uri="{BB962C8B-B14F-4D97-AF65-F5344CB8AC3E}">
        <p14:creationId xmlns:p14="http://schemas.microsoft.com/office/powerpoint/2010/main" val="403634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solidFill>
                  <a:schemeClr val="bg1"/>
                </a:solidFill>
              </a:rPr>
              <a:t>Achievement Of Goal</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2027587"/>
            <a:ext cx="11058525" cy="4055169"/>
          </a:xfrm>
        </p:spPr>
        <p:txBody>
          <a:bodyPr lIns="91440" tIns="45720" rIns="91440" bIns="45720" anchor="t">
            <a:noAutofit/>
          </a:bodyPr>
          <a:lstStyle/>
          <a:p>
            <a:r>
              <a:rPr lang="en-US" sz="1300"/>
              <a:t>MBE and WBE goals are separate subcontracting goals to be met individually.</a:t>
            </a:r>
            <a:endParaRPr lang="en-US" sz="1300">
              <a:cs typeface="Arial"/>
            </a:endParaRPr>
          </a:p>
          <a:p>
            <a:r>
              <a:rPr lang="en-US" sz="1300"/>
              <a:t>Any excess of the MBE or WBE Goal cannot be used to meet a deficient MBE or WBE goal.</a:t>
            </a:r>
            <a:endParaRPr lang="en-US" sz="1300">
              <a:cs typeface="Arial"/>
            </a:endParaRPr>
          </a:p>
          <a:p>
            <a:r>
              <a:rPr lang="en-US" sz="1300"/>
              <a:t>Only 4% SBE can be used to meet either the MBE and/or WBE Goal, but both cannot get 4% each.</a:t>
            </a:r>
            <a:endParaRPr lang="en-US" sz="1300">
              <a:cs typeface="Arial"/>
            </a:endParaRPr>
          </a:p>
          <a:p>
            <a:r>
              <a:rPr lang="en-US" sz="1300">
                <a:ea typeface="+mn-lt"/>
                <a:cs typeface="+mn-lt"/>
              </a:rPr>
              <a:t>A MBE or WBE certified Prime may count its self-performance for up to 50% of the overall advertised goal. The certified MWBE Prime may count only the work in which the MWBE has performed a Commercially Useful Function. The use of a certified MWBE Prime’s self-performance to meet multiple goals (e.g., MBE and WBE) on a contract is prohibited.</a:t>
            </a:r>
            <a:endParaRPr lang="en-US" sz="1300">
              <a:cs typeface="Arial"/>
            </a:endParaRPr>
          </a:p>
          <a:p>
            <a:r>
              <a:rPr lang="en-US" sz="1300">
                <a:ea typeface="+mn-lt"/>
                <a:cs typeface="+mn-lt"/>
              </a:rPr>
              <a:t>Once a firm is certified as a MWSBE firm, the total dollar value of the subcontract awarded to the MWSBE firm is counted toward the Contract Goals, counting only the work in which the MWSBE has performed a Commercially Useful Function. The use of one MWSBE certified firm to meet multiple goals (e.g., MBE, WBE, SBE goals) on a contract is prohibited, unless expressly approved by OBO.</a:t>
            </a:r>
            <a:endParaRPr lang="en-US" sz="1300">
              <a:cs typeface="Arial"/>
            </a:endParaRPr>
          </a:p>
          <a:p>
            <a:r>
              <a:rPr lang="en-US" sz="1300"/>
              <a:t>Only City of Houston Certified firms may be used to meet either the MBE Goal or WBE Goal. Visit the City’s Office of Business Opportunity Website at http://</a:t>
            </a:r>
            <a:r>
              <a:rPr lang="en-US" sz="1300" err="1"/>
              <a:t>www.houstontx.gov</a:t>
            </a:r>
            <a:r>
              <a:rPr lang="en-US" sz="1300"/>
              <a:t>/obo/ and click on directory link to search for COH certified vendors.</a:t>
            </a:r>
            <a:endParaRPr lang="en-US" sz="1300">
              <a:cs typeface="Arial"/>
            </a:endParaRPr>
          </a:p>
          <a:p>
            <a:r>
              <a:rPr lang="en-US" sz="1300"/>
              <a:t>Contractor must fill in each box COMPLETELY and SIGN the document</a:t>
            </a:r>
            <a:endParaRPr lang="en-US" sz="1300">
              <a:cs typeface="Arial"/>
            </a:endParaRPr>
          </a:p>
          <a:p>
            <a:r>
              <a:rPr lang="en-US" sz="1300"/>
              <a:t>MWSBE Participation Plan must be accompanied with Signed Letters of Intent for goal achievement.</a:t>
            </a:r>
            <a:endParaRPr lang="en-US" sz="1300">
              <a:cs typeface="Arial"/>
            </a:endParaRPr>
          </a:p>
          <a:p>
            <a:r>
              <a:rPr lang="en-US" sz="1300"/>
              <a:t>You either turn in ONE document if you meet the Contract Goals: (Document 00470); OR</a:t>
            </a:r>
            <a:endParaRPr lang="en-US" sz="1300">
              <a:cs typeface="Arial"/>
            </a:endParaRPr>
          </a:p>
          <a:p>
            <a:r>
              <a:rPr lang="en-US" sz="1300"/>
              <a:t> You turn in THREE documents if you cannot meet the Contract Goals: (Documents 00470, 00471, &amp;  00472</a:t>
            </a:r>
            <a:endParaRPr lang="en-US" sz="1300">
              <a:cs typeface="Arial"/>
            </a:endParaRPr>
          </a:p>
          <a:p>
            <a:pPr marL="0" indent="0">
              <a:buNone/>
            </a:pPr>
            <a:endParaRPr lang="en-US" sz="1300">
              <a:cs typeface="Arial"/>
            </a:endParaRPr>
          </a:p>
          <a:p>
            <a:pPr marL="0" indent="0">
              <a:buNone/>
            </a:pPr>
            <a:r>
              <a:rPr lang="en-US" sz="1300" i="1"/>
              <a:t>All information must be provided in order to be deemed responsive</a:t>
            </a:r>
            <a:endParaRPr lang="en-US" sz="1300" i="1">
              <a:cs typeface="Arial"/>
            </a:endParaRPr>
          </a:p>
        </p:txBody>
      </p:sp>
    </p:spTree>
    <p:extLst>
      <p:ext uri="{BB962C8B-B14F-4D97-AF65-F5344CB8AC3E}">
        <p14:creationId xmlns:p14="http://schemas.microsoft.com/office/powerpoint/2010/main" val="257725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3132-61C7-A54D-AC35-BCB27E131D21}"/>
              </a:ext>
            </a:extLst>
          </p:cNvPr>
          <p:cNvSpPr>
            <a:spLocks noGrp="1"/>
          </p:cNvSpPr>
          <p:nvPr>
            <p:ph type="title"/>
          </p:nvPr>
        </p:nvSpPr>
        <p:spPr/>
        <p:txBody>
          <a:bodyPr>
            <a:noAutofit/>
          </a:bodyPr>
          <a:lstStyle/>
          <a:p>
            <a:r>
              <a:rPr lang="en-US" sz="3600"/>
              <a:t>MWSBE Participation Plan</a:t>
            </a:r>
            <a:br>
              <a:rPr lang="en-US" sz="4000"/>
            </a:br>
            <a:r>
              <a:rPr lang="en-US" sz="2667"/>
              <a:t>Document 470</a:t>
            </a:r>
            <a:endParaRPr lang="en-US" sz="4000"/>
          </a:p>
        </p:txBody>
      </p:sp>
      <p:sp>
        <p:nvSpPr>
          <p:cNvPr id="4" name="Text Placeholder 3">
            <a:extLst>
              <a:ext uri="{FF2B5EF4-FFF2-40B4-BE49-F238E27FC236}">
                <a16:creationId xmlns:a16="http://schemas.microsoft.com/office/drawing/2014/main" id="{D64ABCCF-3FF7-454E-B94A-4A83B66C9040}"/>
              </a:ext>
            </a:extLst>
          </p:cNvPr>
          <p:cNvSpPr>
            <a:spLocks noGrp="1"/>
          </p:cNvSpPr>
          <p:nvPr>
            <p:ph type="body" sz="half" idx="1"/>
          </p:nvPr>
        </p:nvSpPr>
        <p:spPr>
          <a:xfrm>
            <a:off x="430698" y="2107095"/>
            <a:ext cx="5284302" cy="4750905"/>
          </a:xfrm>
        </p:spPr>
        <p:txBody>
          <a:bodyPr lIns="91440" tIns="45720" rIns="91440" bIns="45720" anchor="t">
            <a:normAutofit/>
          </a:bodyPr>
          <a:lstStyle/>
          <a:p>
            <a:r>
              <a:rPr lang="en-US">
                <a:solidFill>
                  <a:schemeClr val="tx2"/>
                </a:solidFill>
              </a:rPr>
              <a:t>Captures MWSBE Participation that the Contractor commits to achieve for the contract. </a:t>
            </a:r>
          </a:p>
          <a:p>
            <a:endParaRPr lang="en-US">
              <a:solidFill>
                <a:schemeClr val="tx2"/>
              </a:solidFill>
            </a:endParaRPr>
          </a:p>
          <a:p>
            <a:r>
              <a:rPr lang="en-US">
                <a:solidFill>
                  <a:schemeClr val="tx2"/>
                </a:solidFill>
              </a:rPr>
              <a:t>Helps Pre-Award Administration Manager determines whether the Contractor has a plan to actually meet the goal.</a:t>
            </a:r>
            <a:endParaRPr lang="en-US">
              <a:solidFill>
                <a:schemeClr val="tx2"/>
              </a:solidFill>
              <a:cs typeface="Arial"/>
            </a:endParaRPr>
          </a:p>
          <a:p>
            <a:endParaRPr lang="en-US">
              <a:solidFill>
                <a:schemeClr val="tx2"/>
              </a:solidFill>
            </a:endParaRPr>
          </a:p>
          <a:p>
            <a:r>
              <a:rPr lang="en-US">
                <a:solidFill>
                  <a:schemeClr val="tx2"/>
                </a:solidFill>
              </a:rPr>
              <a:t>Contractor is required to submit Document 470 with MWSBE Signed Letters of Intent</a:t>
            </a:r>
            <a:endParaRPr lang="en-US">
              <a:solidFill>
                <a:schemeClr val="tx2"/>
              </a:solidFill>
              <a:cs typeface="Arial"/>
            </a:endParaRPr>
          </a:p>
          <a:p>
            <a:endParaRPr lang="en-US">
              <a:solidFill>
                <a:schemeClr val="tx2"/>
              </a:solidFill>
            </a:endParaRPr>
          </a:p>
        </p:txBody>
      </p:sp>
      <p:pic>
        <p:nvPicPr>
          <p:cNvPr id="3" name="Picture 4">
            <a:extLst>
              <a:ext uri="{FF2B5EF4-FFF2-40B4-BE49-F238E27FC236}">
                <a16:creationId xmlns:a16="http://schemas.microsoft.com/office/drawing/2014/main" id="{2A543C87-8CB9-219A-2048-3C6BFE11A31F}"/>
              </a:ext>
            </a:extLst>
          </p:cNvPr>
          <p:cNvPicPr>
            <a:picLocks noChangeAspect="1"/>
          </p:cNvPicPr>
          <p:nvPr/>
        </p:nvPicPr>
        <p:blipFill>
          <a:blip r:embed="rId2"/>
          <a:stretch>
            <a:fillRect/>
          </a:stretch>
        </p:blipFill>
        <p:spPr>
          <a:xfrm>
            <a:off x="6952784" y="554518"/>
            <a:ext cx="4293273" cy="5748964"/>
          </a:xfrm>
          <a:prstGeom prst="rect">
            <a:avLst/>
          </a:prstGeom>
        </p:spPr>
      </p:pic>
    </p:spTree>
    <p:extLst>
      <p:ext uri="{BB962C8B-B14F-4D97-AF65-F5344CB8AC3E}">
        <p14:creationId xmlns:p14="http://schemas.microsoft.com/office/powerpoint/2010/main" val="70702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3132-61C7-A54D-AC35-BCB27E131D21}"/>
              </a:ext>
            </a:extLst>
          </p:cNvPr>
          <p:cNvSpPr>
            <a:spLocks noGrp="1"/>
          </p:cNvSpPr>
          <p:nvPr>
            <p:ph type="title"/>
          </p:nvPr>
        </p:nvSpPr>
        <p:spPr/>
        <p:txBody>
          <a:bodyPr>
            <a:noAutofit/>
          </a:bodyPr>
          <a:lstStyle/>
          <a:p>
            <a:r>
              <a:rPr lang="en-US" sz="3600"/>
              <a:t>Pre-Bid Good Faith Efforts</a:t>
            </a:r>
            <a:endParaRPr lang="en-US" sz="3600">
              <a:solidFill>
                <a:srgbClr val="009FDA"/>
              </a:solidFill>
            </a:endParaRPr>
          </a:p>
        </p:txBody>
      </p:sp>
      <p:sp>
        <p:nvSpPr>
          <p:cNvPr id="4" name="Text Placeholder 3">
            <a:extLst>
              <a:ext uri="{FF2B5EF4-FFF2-40B4-BE49-F238E27FC236}">
                <a16:creationId xmlns:a16="http://schemas.microsoft.com/office/drawing/2014/main" id="{D64ABCCF-3FF7-454E-B94A-4A83B66C9040}"/>
              </a:ext>
            </a:extLst>
          </p:cNvPr>
          <p:cNvSpPr>
            <a:spLocks noGrp="1"/>
          </p:cNvSpPr>
          <p:nvPr>
            <p:ph type="body" sz="half" idx="1"/>
          </p:nvPr>
        </p:nvSpPr>
        <p:spPr>
          <a:xfrm>
            <a:off x="430698" y="1790418"/>
            <a:ext cx="5284302" cy="4750905"/>
          </a:xfrm>
        </p:spPr>
        <p:txBody>
          <a:bodyPr>
            <a:normAutofit/>
          </a:bodyPr>
          <a:lstStyle/>
          <a:p>
            <a:r>
              <a:rPr lang="en-US">
                <a:solidFill>
                  <a:schemeClr val="tx2"/>
                </a:solidFill>
              </a:rPr>
              <a:t>Allows the Contractor to document Good Faith Efforts to meet the advertised MWSBE goals.</a:t>
            </a:r>
          </a:p>
          <a:p>
            <a:endParaRPr lang="en-US">
              <a:solidFill>
                <a:schemeClr val="tx2"/>
              </a:solidFill>
            </a:endParaRPr>
          </a:p>
          <a:p>
            <a:r>
              <a:rPr lang="en-US">
                <a:solidFill>
                  <a:schemeClr val="tx2"/>
                </a:solidFill>
              </a:rPr>
              <a:t>Allows the Administrating Department to see Contractor’s efforts made to find MWSBE firms.</a:t>
            </a:r>
          </a:p>
          <a:p>
            <a:endParaRPr lang="en-US">
              <a:solidFill>
                <a:schemeClr val="tx2"/>
              </a:solidFill>
            </a:endParaRPr>
          </a:p>
          <a:p>
            <a:r>
              <a:rPr lang="en-US">
                <a:solidFill>
                  <a:schemeClr val="tx2"/>
                </a:solidFill>
              </a:rPr>
              <a:t>Contractor must fully complete the bottom portion of the document.</a:t>
            </a:r>
          </a:p>
          <a:p>
            <a:endParaRPr lang="en-US">
              <a:solidFill>
                <a:schemeClr val="tx2"/>
              </a:solidFill>
            </a:endParaRPr>
          </a:p>
          <a:p>
            <a:r>
              <a:rPr lang="en-US">
                <a:solidFill>
                  <a:schemeClr val="tx2"/>
                </a:solidFill>
              </a:rPr>
              <a:t>Certified Firm Name, Address, Contact Name, Phone Number and E-mail</a:t>
            </a:r>
          </a:p>
        </p:txBody>
      </p:sp>
      <p:pic>
        <p:nvPicPr>
          <p:cNvPr id="3" name="Picture 5">
            <a:extLst>
              <a:ext uri="{FF2B5EF4-FFF2-40B4-BE49-F238E27FC236}">
                <a16:creationId xmlns:a16="http://schemas.microsoft.com/office/drawing/2014/main" id="{F49AF472-A238-9BE8-5BCE-AB905C30471D}"/>
              </a:ext>
            </a:extLst>
          </p:cNvPr>
          <p:cNvPicPr>
            <a:picLocks noChangeAspect="1"/>
          </p:cNvPicPr>
          <p:nvPr/>
        </p:nvPicPr>
        <p:blipFill>
          <a:blip r:embed="rId2"/>
          <a:stretch>
            <a:fillRect/>
          </a:stretch>
        </p:blipFill>
        <p:spPr>
          <a:xfrm>
            <a:off x="6841713" y="470740"/>
            <a:ext cx="4567830" cy="5916520"/>
          </a:xfrm>
          <a:prstGeom prst="rect">
            <a:avLst/>
          </a:prstGeom>
        </p:spPr>
      </p:pic>
    </p:spTree>
    <p:extLst>
      <p:ext uri="{BB962C8B-B14F-4D97-AF65-F5344CB8AC3E}">
        <p14:creationId xmlns:p14="http://schemas.microsoft.com/office/powerpoint/2010/main" val="205729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3132-61C7-A54D-AC35-BCB27E131D21}"/>
              </a:ext>
            </a:extLst>
          </p:cNvPr>
          <p:cNvSpPr>
            <a:spLocks noGrp="1"/>
          </p:cNvSpPr>
          <p:nvPr>
            <p:ph type="title"/>
          </p:nvPr>
        </p:nvSpPr>
        <p:spPr/>
        <p:txBody>
          <a:bodyPr>
            <a:noAutofit/>
          </a:bodyPr>
          <a:lstStyle/>
          <a:p>
            <a:r>
              <a:rPr lang="en-US" sz="3600"/>
              <a:t>Contractor Deviation Goal Request</a:t>
            </a:r>
            <a:endParaRPr lang="en-US" sz="3600">
              <a:solidFill>
                <a:srgbClr val="009FDA"/>
              </a:solidFill>
            </a:endParaRPr>
          </a:p>
        </p:txBody>
      </p:sp>
      <p:sp>
        <p:nvSpPr>
          <p:cNvPr id="4" name="Text Placeholder 3">
            <a:extLst>
              <a:ext uri="{FF2B5EF4-FFF2-40B4-BE49-F238E27FC236}">
                <a16:creationId xmlns:a16="http://schemas.microsoft.com/office/drawing/2014/main" id="{D64ABCCF-3FF7-454E-B94A-4A83B66C9040}"/>
              </a:ext>
            </a:extLst>
          </p:cNvPr>
          <p:cNvSpPr>
            <a:spLocks noGrp="1"/>
          </p:cNvSpPr>
          <p:nvPr>
            <p:ph type="body" sz="half" idx="1"/>
          </p:nvPr>
        </p:nvSpPr>
        <p:spPr>
          <a:xfrm>
            <a:off x="430698" y="1779907"/>
            <a:ext cx="5284302" cy="4750905"/>
          </a:xfrm>
        </p:spPr>
        <p:txBody>
          <a:bodyPr>
            <a:normAutofit/>
          </a:bodyPr>
          <a:lstStyle/>
          <a:p>
            <a:pPr marL="0" indent="0">
              <a:buNone/>
            </a:pPr>
            <a:r>
              <a:rPr lang="en-US">
                <a:solidFill>
                  <a:schemeClr val="tx2"/>
                </a:solidFill>
              </a:rPr>
              <a:t>Allows Contractor to explain two things:</a:t>
            </a:r>
            <a:br>
              <a:rPr lang="en-US">
                <a:solidFill>
                  <a:schemeClr val="tx2"/>
                </a:solidFill>
              </a:rPr>
            </a:br>
            <a:endParaRPr lang="en-US">
              <a:solidFill>
                <a:schemeClr val="tx2"/>
              </a:solidFill>
            </a:endParaRPr>
          </a:p>
          <a:p>
            <a:r>
              <a:rPr lang="en-US">
                <a:solidFill>
                  <a:schemeClr val="tx2"/>
                </a:solidFill>
              </a:rPr>
              <a:t>Why the Contractor was unable to meet the advertised MWSBE goals; AND</a:t>
            </a:r>
            <a:br>
              <a:rPr lang="en-US">
                <a:solidFill>
                  <a:schemeClr val="tx2"/>
                </a:solidFill>
              </a:rPr>
            </a:br>
            <a:endParaRPr lang="en-US">
              <a:solidFill>
                <a:schemeClr val="tx2"/>
              </a:solidFill>
            </a:endParaRPr>
          </a:p>
          <a:p>
            <a:r>
              <a:rPr lang="en-US">
                <a:solidFill>
                  <a:schemeClr val="tx2"/>
                </a:solidFill>
              </a:rPr>
              <a:t>What good faith efforts the Contractor made that were not captured on Document 471 and provide additional justification.</a:t>
            </a:r>
            <a:br>
              <a:rPr lang="en-US">
                <a:solidFill>
                  <a:schemeClr val="tx2"/>
                </a:solidFill>
              </a:rPr>
            </a:br>
            <a:endParaRPr lang="en-US">
              <a:solidFill>
                <a:schemeClr val="tx2"/>
              </a:solidFill>
            </a:endParaRPr>
          </a:p>
          <a:p>
            <a:r>
              <a:rPr lang="en-US">
                <a:solidFill>
                  <a:schemeClr val="tx2"/>
                </a:solidFill>
              </a:rPr>
              <a:t>Contractor must fully complete the bottom of the form.</a:t>
            </a:r>
            <a:br>
              <a:rPr lang="en-US">
                <a:solidFill>
                  <a:schemeClr val="tx2"/>
                </a:solidFill>
              </a:rPr>
            </a:br>
            <a:endParaRPr lang="en-US">
              <a:solidFill>
                <a:schemeClr val="tx2"/>
              </a:solidFill>
            </a:endParaRPr>
          </a:p>
          <a:p>
            <a:r>
              <a:rPr lang="en-US">
                <a:solidFill>
                  <a:schemeClr val="tx2"/>
                </a:solidFill>
              </a:rPr>
              <a:t>Certified Firm Name, Address, Contact Name, Phone Number and E-mail</a:t>
            </a:r>
          </a:p>
        </p:txBody>
      </p:sp>
      <p:pic>
        <p:nvPicPr>
          <p:cNvPr id="5" name="Picture 6">
            <a:extLst>
              <a:ext uri="{FF2B5EF4-FFF2-40B4-BE49-F238E27FC236}">
                <a16:creationId xmlns:a16="http://schemas.microsoft.com/office/drawing/2014/main" id="{69D1C177-F776-F70F-A6E5-FDA9E8EC513D}"/>
              </a:ext>
            </a:extLst>
          </p:cNvPr>
          <p:cNvPicPr>
            <a:picLocks noChangeAspect="1"/>
          </p:cNvPicPr>
          <p:nvPr/>
        </p:nvPicPr>
        <p:blipFill>
          <a:blip r:embed="rId2"/>
          <a:stretch>
            <a:fillRect/>
          </a:stretch>
        </p:blipFill>
        <p:spPr>
          <a:xfrm>
            <a:off x="6974694" y="736877"/>
            <a:ext cx="4085208" cy="5384245"/>
          </a:xfrm>
          <a:prstGeom prst="rect">
            <a:avLst/>
          </a:prstGeom>
        </p:spPr>
      </p:pic>
    </p:spTree>
    <p:extLst>
      <p:ext uri="{BB962C8B-B14F-4D97-AF65-F5344CB8AC3E}">
        <p14:creationId xmlns:p14="http://schemas.microsoft.com/office/powerpoint/2010/main" val="217684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A59FA-5873-4B7C-9CC9-F6E7F8ADEF94}"/>
              </a:ext>
            </a:extLst>
          </p:cNvPr>
          <p:cNvSpPr>
            <a:spLocks noGrp="1"/>
          </p:cNvSpPr>
          <p:nvPr>
            <p:ph type="title"/>
          </p:nvPr>
        </p:nvSpPr>
        <p:spPr/>
        <p:txBody>
          <a:bodyPr/>
          <a:lstStyle/>
          <a:p>
            <a:r>
              <a:rPr lang="en-US" sz="3600"/>
              <a:t>MWSBE Letter of Intent</a:t>
            </a:r>
          </a:p>
        </p:txBody>
      </p:sp>
      <p:sp>
        <p:nvSpPr>
          <p:cNvPr id="3" name="Text Placeholder 2">
            <a:extLst>
              <a:ext uri="{FF2B5EF4-FFF2-40B4-BE49-F238E27FC236}">
                <a16:creationId xmlns:a16="http://schemas.microsoft.com/office/drawing/2014/main" id="{2DD050FB-F782-440C-901C-8AE633FE061D}"/>
              </a:ext>
            </a:extLst>
          </p:cNvPr>
          <p:cNvSpPr>
            <a:spLocks noGrp="1"/>
          </p:cNvSpPr>
          <p:nvPr>
            <p:ph type="body" sz="half" idx="1"/>
          </p:nvPr>
        </p:nvSpPr>
        <p:spPr>
          <a:xfrm>
            <a:off x="430698" y="1667790"/>
            <a:ext cx="5284302" cy="4750905"/>
          </a:xfrm>
        </p:spPr>
        <p:txBody>
          <a:bodyPr/>
          <a:lstStyle/>
          <a:p>
            <a:r>
              <a:rPr lang="en-US" sz="1800">
                <a:solidFill>
                  <a:schemeClr val="tx2"/>
                </a:solidFill>
              </a:rPr>
              <a:t>MWSBE Letter of Intent must be accompanied with the MWSBE Participation Plan.</a:t>
            </a:r>
          </a:p>
          <a:p>
            <a:r>
              <a:rPr lang="en-US" sz="1800">
                <a:solidFill>
                  <a:schemeClr val="tx2"/>
                </a:solidFill>
              </a:rPr>
              <a:t>MWSBE Letter of Intent must be completed entirely.</a:t>
            </a:r>
          </a:p>
          <a:p>
            <a:r>
              <a:rPr lang="en-US" sz="1800">
                <a:solidFill>
                  <a:schemeClr val="tx2"/>
                </a:solidFill>
              </a:rPr>
              <a:t>The Bid Amount on MWSBE Letter of Intent should be direct construction amount from COH funding..</a:t>
            </a:r>
          </a:p>
          <a:p>
            <a:r>
              <a:rPr lang="en-US" sz="1800">
                <a:solidFill>
                  <a:schemeClr val="tx2"/>
                </a:solidFill>
              </a:rPr>
              <a:t>The MWSBE Letter of Intent  for the MWSBE can include the estimated amount the GC intent to utilize for that the sub or the percentage you listed on the MWSBE Participation Plan for the certified firm.</a:t>
            </a:r>
          </a:p>
          <a:p>
            <a:r>
              <a:rPr lang="en-US" sz="1800">
                <a:solidFill>
                  <a:schemeClr val="tx2"/>
                </a:solidFill>
              </a:rPr>
              <a:t>The MWSBE Letter of Intent must be signed by the General Contractor and the MWSBE subcontractor or supplier. </a:t>
            </a:r>
          </a:p>
          <a:p>
            <a:r>
              <a:rPr lang="en-US" sz="1800">
                <a:solidFill>
                  <a:schemeClr val="tx2"/>
                </a:solidFill>
              </a:rPr>
              <a:t>All information must be provided in order to be deemed responsive</a:t>
            </a:r>
          </a:p>
          <a:p>
            <a:endParaRPr lang="en-US" sz="1800">
              <a:solidFill>
                <a:schemeClr val="tx2"/>
              </a:solidFill>
            </a:endParaRPr>
          </a:p>
        </p:txBody>
      </p:sp>
      <p:pic>
        <p:nvPicPr>
          <p:cNvPr id="4" name="Picture 4">
            <a:extLst>
              <a:ext uri="{FF2B5EF4-FFF2-40B4-BE49-F238E27FC236}">
                <a16:creationId xmlns:a16="http://schemas.microsoft.com/office/drawing/2014/main" id="{EF0BD43E-07CD-249B-1930-54439C4E4009}"/>
              </a:ext>
            </a:extLst>
          </p:cNvPr>
          <p:cNvPicPr>
            <a:picLocks noChangeAspect="1"/>
          </p:cNvPicPr>
          <p:nvPr/>
        </p:nvPicPr>
        <p:blipFill>
          <a:blip r:embed="rId2"/>
          <a:stretch>
            <a:fillRect/>
          </a:stretch>
        </p:blipFill>
        <p:spPr>
          <a:xfrm>
            <a:off x="6752734" y="439304"/>
            <a:ext cx="4579670" cy="5979391"/>
          </a:xfrm>
          <a:prstGeom prst="rect">
            <a:avLst/>
          </a:prstGeom>
        </p:spPr>
      </p:pic>
    </p:spTree>
    <p:extLst>
      <p:ext uri="{BB962C8B-B14F-4D97-AF65-F5344CB8AC3E}">
        <p14:creationId xmlns:p14="http://schemas.microsoft.com/office/powerpoint/2010/main" val="177009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C055-C929-4B4C-97AD-A9C1BB6E45E3}"/>
              </a:ext>
            </a:extLst>
          </p:cNvPr>
          <p:cNvSpPr>
            <a:spLocks noGrp="1"/>
          </p:cNvSpPr>
          <p:nvPr>
            <p:ph type="title"/>
          </p:nvPr>
        </p:nvSpPr>
        <p:spPr>
          <a:xfrm>
            <a:off x="822894" y="2538140"/>
            <a:ext cx="5115337" cy="628787"/>
          </a:xfrm>
        </p:spPr>
        <p:txBody>
          <a:bodyPr>
            <a:noAutofit/>
          </a:bodyPr>
          <a:lstStyle/>
          <a:p>
            <a:r>
              <a:rPr lang="en-US" sz="3600"/>
              <a:t>MWSBE </a:t>
            </a:r>
            <a:br>
              <a:rPr lang="en-US" sz="3600"/>
            </a:br>
            <a:r>
              <a:rPr lang="en-US" sz="3600"/>
              <a:t>Participation Plan Example #1</a:t>
            </a:r>
          </a:p>
        </p:txBody>
      </p:sp>
      <p:pic>
        <p:nvPicPr>
          <p:cNvPr id="3" name="Picture 3">
            <a:extLst>
              <a:ext uri="{FF2B5EF4-FFF2-40B4-BE49-F238E27FC236}">
                <a16:creationId xmlns:a16="http://schemas.microsoft.com/office/drawing/2014/main" id="{D31AA0B6-9CEF-BF73-0B52-B10B6D42CC74}"/>
              </a:ext>
            </a:extLst>
          </p:cNvPr>
          <p:cNvPicPr>
            <a:picLocks noChangeAspect="1"/>
          </p:cNvPicPr>
          <p:nvPr/>
        </p:nvPicPr>
        <p:blipFill>
          <a:blip r:embed="rId2"/>
          <a:stretch>
            <a:fillRect/>
          </a:stretch>
        </p:blipFill>
        <p:spPr>
          <a:xfrm>
            <a:off x="6628771" y="354592"/>
            <a:ext cx="4828048" cy="6148816"/>
          </a:xfrm>
          <a:prstGeom prst="rect">
            <a:avLst/>
          </a:prstGeom>
        </p:spPr>
      </p:pic>
    </p:spTree>
    <p:extLst>
      <p:ext uri="{BB962C8B-B14F-4D97-AF65-F5344CB8AC3E}">
        <p14:creationId xmlns:p14="http://schemas.microsoft.com/office/powerpoint/2010/main" val="301978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81D0-EF98-7C43-A2C0-63C4C0463FF6}"/>
              </a:ext>
            </a:extLst>
          </p:cNvPr>
          <p:cNvSpPr>
            <a:spLocks noGrp="1"/>
          </p:cNvSpPr>
          <p:nvPr>
            <p:ph type="title"/>
          </p:nvPr>
        </p:nvSpPr>
        <p:spPr>
          <a:xfrm>
            <a:off x="688976" y="1437323"/>
            <a:ext cx="11225481" cy="590264"/>
          </a:xfrm>
        </p:spPr>
        <p:txBody>
          <a:bodyPr>
            <a:noAutofit/>
          </a:bodyPr>
          <a:lstStyle/>
          <a:p>
            <a:r>
              <a:rPr lang="en-US" sz="3200">
                <a:solidFill>
                  <a:schemeClr val="bg1"/>
                </a:solidFill>
              </a:rPr>
              <a:t>Calculating MWSBE Participation Example #1</a:t>
            </a:r>
            <a:endParaRPr lang="en-US" sz="3200" b="0">
              <a:solidFill>
                <a:schemeClr val="bg1"/>
              </a:solidFill>
            </a:endParaRPr>
          </a:p>
        </p:txBody>
      </p:sp>
      <p:sp>
        <p:nvSpPr>
          <p:cNvPr id="3" name="Text Placeholder 2">
            <a:extLst>
              <a:ext uri="{FF2B5EF4-FFF2-40B4-BE49-F238E27FC236}">
                <a16:creationId xmlns:a16="http://schemas.microsoft.com/office/drawing/2014/main" id="{CC4BF4D3-6CE6-DE48-8060-F1E0EC201E22}"/>
              </a:ext>
            </a:extLst>
          </p:cNvPr>
          <p:cNvSpPr>
            <a:spLocks noGrp="1"/>
          </p:cNvSpPr>
          <p:nvPr>
            <p:ph type="body" sz="quarter" idx="10"/>
          </p:nvPr>
        </p:nvSpPr>
        <p:spPr>
          <a:xfrm>
            <a:off x="688977" y="2186609"/>
            <a:ext cx="5123244" cy="4055169"/>
          </a:xfrm>
        </p:spPr>
        <p:txBody>
          <a:bodyPr>
            <a:normAutofit lnSpcReduction="10000"/>
          </a:bodyPr>
          <a:lstStyle/>
          <a:p>
            <a:pPr marL="0" indent="0">
              <a:buNone/>
            </a:pPr>
            <a:r>
              <a:rPr lang="en-US"/>
              <a:t>Advertised Goals:</a:t>
            </a:r>
            <a:br>
              <a:rPr lang="en-US"/>
            </a:br>
            <a:r>
              <a:rPr lang="en-US"/>
              <a:t>23% MBE and 11% WBE</a:t>
            </a:r>
          </a:p>
          <a:p>
            <a:pPr marL="0" indent="0">
              <a:buNone/>
            </a:pPr>
            <a:br>
              <a:rPr lang="en-US"/>
            </a:br>
            <a:br>
              <a:rPr lang="en-US"/>
            </a:br>
            <a:br>
              <a:rPr lang="en-US"/>
            </a:br>
            <a:endParaRPr lang="en-US"/>
          </a:p>
          <a:p>
            <a:pPr marL="0" indent="0">
              <a:buNone/>
            </a:pPr>
            <a:r>
              <a:rPr lang="en-US"/>
              <a:t>Contractor Proposed Participation Plan:</a:t>
            </a:r>
          </a:p>
          <a:p>
            <a:pPr marL="0" indent="0">
              <a:buNone/>
            </a:pPr>
            <a:br>
              <a:rPr lang="en-US"/>
            </a:br>
            <a:br>
              <a:rPr lang="en-US"/>
            </a:br>
            <a:br>
              <a:rPr lang="en-US"/>
            </a:br>
            <a:br>
              <a:rPr lang="en-US"/>
            </a:br>
            <a:endParaRPr lang="en-US"/>
          </a:p>
          <a:p>
            <a:pPr marL="0" indent="0">
              <a:buNone/>
            </a:pPr>
            <a:r>
              <a:rPr lang="en-US"/>
              <a:t>Does this MWSBE Participation Plan meet the minimum goal requirement?</a:t>
            </a:r>
          </a:p>
        </p:txBody>
      </p:sp>
      <p:sp>
        <p:nvSpPr>
          <p:cNvPr id="4" name="Text Placeholder 2">
            <a:extLst>
              <a:ext uri="{FF2B5EF4-FFF2-40B4-BE49-F238E27FC236}">
                <a16:creationId xmlns:a16="http://schemas.microsoft.com/office/drawing/2014/main" id="{AFE9AD07-F010-8C45-9657-4D015234F6C9}"/>
              </a:ext>
            </a:extLst>
          </p:cNvPr>
          <p:cNvSpPr txBox="1">
            <a:spLocks/>
          </p:cNvSpPr>
          <p:nvPr/>
        </p:nvSpPr>
        <p:spPr>
          <a:xfrm>
            <a:off x="5994397" y="2243882"/>
            <a:ext cx="5920059" cy="1015999"/>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a:solidFill>
                  <a:schemeClr val="bg1"/>
                </a:solidFill>
              </a:rPr>
              <a:t>These are separate goals to be met individually!</a:t>
            </a:r>
          </a:p>
        </p:txBody>
      </p:sp>
      <p:sp>
        <p:nvSpPr>
          <p:cNvPr id="5" name="Rectangle 4">
            <a:extLst>
              <a:ext uri="{FF2B5EF4-FFF2-40B4-BE49-F238E27FC236}">
                <a16:creationId xmlns:a16="http://schemas.microsoft.com/office/drawing/2014/main" id="{9389B5F8-A80F-204F-9B75-DB8B6F711192}"/>
              </a:ext>
            </a:extLst>
          </p:cNvPr>
          <p:cNvSpPr/>
          <p:nvPr/>
        </p:nvSpPr>
        <p:spPr>
          <a:xfrm>
            <a:off x="5994397" y="3426351"/>
            <a:ext cx="5204433" cy="1405641"/>
          </a:xfrm>
          <a:prstGeom prst="rect">
            <a:avLst/>
          </a:prstGeom>
        </p:spPr>
        <p:txBody>
          <a:bodyPr wrap="square">
            <a:spAutoFit/>
          </a:bodyPr>
          <a:lstStyle/>
          <a:p>
            <a:r>
              <a:rPr lang="en-US" sz="1600">
                <a:solidFill>
                  <a:schemeClr val="bg1"/>
                </a:solidFill>
                <a:latin typeface="Arial" panose="020B0604020202020204" pitchFamily="34" charset="0"/>
                <a:cs typeface="Arial" panose="020B0604020202020204" pitchFamily="34" charset="0"/>
              </a:rPr>
              <a:t>SBE: 4%      </a:t>
            </a:r>
            <a:r>
              <a:rPr lang="en-US" sz="1600" b="1">
                <a:solidFill>
                  <a:schemeClr val="bg1"/>
                </a:solidFill>
                <a:latin typeface="Arial" panose="020B0604020202020204" pitchFamily="34" charset="0"/>
                <a:cs typeface="Arial" panose="020B0604020202020204" pitchFamily="34" charset="0"/>
              </a:rPr>
              <a:t>4% of the SBE may be used to meet the 	    MBE and/or WBE goal</a:t>
            </a:r>
          </a:p>
          <a:p>
            <a:endParaRPr lang="en-US" sz="1067">
              <a:solidFill>
                <a:schemeClr val="bg1"/>
              </a:solidFill>
              <a:latin typeface="Arial" panose="020B0604020202020204" pitchFamily="34" charset="0"/>
              <a:cs typeface="Arial" panose="020B0604020202020204" pitchFamily="34" charset="0"/>
            </a:endParaRPr>
          </a:p>
          <a:p>
            <a:r>
              <a:rPr lang="en-US" sz="1600">
                <a:solidFill>
                  <a:schemeClr val="bg1"/>
                </a:solidFill>
                <a:latin typeface="Arial" panose="020B0604020202020204" pitchFamily="34" charset="0"/>
                <a:cs typeface="Arial" panose="020B0604020202020204" pitchFamily="34" charset="0"/>
              </a:rPr>
              <a:t>MBE: 19%    </a:t>
            </a:r>
            <a:r>
              <a:rPr lang="en-US" sz="1600" b="1">
                <a:solidFill>
                  <a:schemeClr val="bg1"/>
                </a:solidFill>
                <a:latin typeface="Arial" panose="020B0604020202020204" pitchFamily="34" charset="0"/>
                <a:cs typeface="Arial" panose="020B0604020202020204" pitchFamily="34" charset="0"/>
              </a:rPr>
              <a:t>+ 4% (from SBE) = 23%</a:t>
            </a:r>
          </a:p>
          <a:p>
            <a:endParaRPr lang="en-US" sz="1067">
              <a:solidFill>
                <a:schemeClr val="bg1"/>
              </a:solidFill>
              <a:latin typeface="Arial" panose="020B0604020202020204" pitchFamily="34" charset="0"/>
              <a:cs typeface="Arial" panose="020B0604020202020204" pitchFamily="34" charset="0"/>
            </a:endParaRPr>
          </a:p>
          <a:p>
            <a:r>
              <a:rPr lang="en-US" sz="1600">
                <a:solidFill>
                  <a:schemeClr val="bg1"/>
                </a:solidFill>
                <a:latin typeface="Arial" panose="020B0604020202020204" pitchFamily="34" charset="0"/>
                <a:cs typeface="Arial" panose="020B0604020202020204" pitchFamily="34" charset="0"/>
              </a:rPr>
              <a:t>WBE: 11%    </a:t>
            </a:r>
            <a:r>
              <a:rPr lang="en-US" sz="1600" b="1">
                <a:solidFill>
                  <a:schemeClr val="bg1"/>
                </a:solidFill>
                <a:latin typeface="Arial" panose="020B0604020202020204" pitchFamily="34" charset="0"/>
                <a:cs typeface="Arial" panose="020B0604020202020204" pitchFamily="34" charset="0"/>
              </a:rPr>
              <a:t>+ 23% = 34%</a:t>
            </a:r>
            <a:endParaRPr lang="en-US" sz="1867" b="1">
              <a:solidFill>
                <a:schemeClr val="bg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6F6C065F-1577-7B4D-8AEF-DC25F0D1F948}"/>
              </a:ext>
            </a:extLst>
          </p:cNvPr>
          <p:cNvSpPr txBox="1">
            <a:spLocks/>
          </p:cNvSpPr>
          <p:nvPr/>
        </p:nvSpPr>
        <p:spPr>
          <a:xfrm>
            <a:off x="5994398" y="5654901"/>
            <a:ext cx="5920059" cy="1015999"/>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a:solidFill>
                  <a:schemeClr val="bg1"/>
                </a:solidFill>
              </a:rPr>
              <a:t>Yes!</a:t>
            </a:r>
          </a:p>
        </p:txBody>
      </p:sp>
      <p:cxnSp>
        <p:nvCxnSpPr>
          <p:cNvPr id="8" name="Straight Connector 7">
            <a:extLst>
              <a:ext uri="{FF2B5EF4-FFF2-40B4-BE49-F238E27FC236}">
                <a16:creationId xmlns:a16="http://schemas.microsoft.com/office/drawing/2014/main" id="{644ED8BD-C072-4125-AC07-F295C794DB40}"/>
              </a:ext>
            </a:extLst>
          </p:cNvPr>
          <p:cNvCxnSpPr>
            <a:cxnSpLocks/>
          </p:cNvCxnSpPr>
          <p:nvPr/>
        </p:nvCxnSpPr>
        <p:spPr>
          <a:xfrm>
            <a:off x="917575" y="3184805"/>
            <a:ext cx="10568932" cy="1"/>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14" name="Straight Connector 13">
            <a:extLst>
              <a:ext uri="{FF2B5EF4-FFF2-40B4-BE49-F238E27FC236}">
                <a16:creationId xmlns:a16="http://schemas.microsoft.com/office/drawing/2014/main" id="{2FA04283-8A24-4A75-AB55-3514424A7916}"/>
              </a:ext>
            </a:extLst>
          </p:cNvPr>
          <p:cNvCxnSpPr>
            <a:cxnSpLocks/>
          </p:cNvCxnSpPr>
          <p:nvPr/>
        </p:nvCxnSpPr>
        <p:spPr>
          <a:xfrm>
            <a:off x="917575" y="5073538"/>
            <a:ext cx="10568932" cy="1"/>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00078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12920-D8EF-FA4F-9AD1-0FB49EDAEC14}"/>
              </a:ext>
            </a:extLst>
          </p:cNvPr>
          <p:cNvSpPr>
            <a:spLocks noGrp="1"/>
          </p:cNvSpPr>
          <p:nvPr>
            <p:ph type="title"/>
          </p:nvPr>
        </p:nvSpPr>
        <p:spPr>
          <a:xfrm>
            <a:off x="688976" y="1437323"/>
            <a:ext cx="10367907" cy="590264"/>
          </a:xfrm>
        </p:spPr>
        <p:txBody>
          <a:bodyPr>
            <a:noAutofit/>
          </a:bodyPr>
          <a:lstStyle/>
          <a:p>
            <a:r>
              <a:rPr lang="en-US" sz="3600">
                <a:solidFill>
                  <a:schemeClr val="bg1"/>
                </a:solidFill>
              </a:rPr>
              <a:t>MWSBE Participation Plan Assessment</a:t>
            </a:r>
          </a:p>
        </p:txBody>
      </p:sp>
      <p:sp>
        <p:nvSpPr>
          <p:cNvPr id="3" name="Text Placeholder 2">
            <a:extLst>
              <a:ext uri="{FF2B5EF4-FFF2-40B4-BE49-F238E27FC236}">
                <a16:creationId xmlns:a16="http://schemas.microsoft.com/office/drawing/2014/main" id="{010C9C79-B2AC-1249-A79F-3EEDA486C60C}"/>
              </a:ext>
            </a:extLst>
          </p:cNvPr>
          <p:cNvSpPr>
            <a:spLocks noGrp="1"/>
          </p:cNvSpPr>
          <p:nvPr>
            <p:ph type="body" sz="quarter" idx="10"/>
          </p:nvPr>
        </p:nvSpPr>
        <p:spPr/>
        <p:txBody>
          <a:bodyPr>
            <a:normAutofit fontScale="85000" lnSpcReduction="20000"/>
          </a:bodyPr>
          <a:lstStyle/>
          <a:p>
            <a:r>
              <a:rPr lang="en-US"/>
              <a:t>Contractor MUST submit Document 470 along with Signed Letter of Intent for each subcontractor or supplier listed for MWSBE goal achievement.</a:t>
            </a:r>
          </a:p>
          <a:p>
            <a:endParaRPr lang="en-US"/>
          </a:p>
          <a:p>
            <a:r>
              <a:rPr lang="en-US"/>
              <a:t>Prime Contractor must fill in each box COMPLETELY and SIGN the document.</a:t>
            </a:r>
          </a:p>
          <a:p>
            <a:endParaRPr lang="en-US"/>
          </a:p>
          <a:p>
            <a:r>
              <a:rPr lang="en-US"/>
              <a:t>All required documents must be provided and MWSBE Participation Plan must demonstrate meeting the minimum goal requirements in order to be deemed responsive</a:t>
            </a:r>
          </a:p>
          <a:p>
            <a:endParaRPr lang="en-US"/>
          </a:p>
          <a:p>
            <a:r>
              <a:rPr lang="en-US"/>
              <a:t>If MWSBE Participation Plan and Letters of Intent are deemed responsive an approval email will be disseminated to the Owner Developer, Prime Contractor and Relations Manager recommending to proceed with scheduling of Pre-Construction Meeting </a:t>
            </a:r>
          </a:p>
          <a:p>
            <a:endParaRPr lang="en-US"/>
          </a:p>
          <a:p>
            <a:r>
              <a:rPr lang="en-US"/>
              <a:t>If the Prime Contractor failed to demonstrate meeting the minimum MWSBE minimum goal requirements an email will be sent to the Owner Developer/Contractor and Relations Manager notifying them that the MWSBE Participation Plan is non-responsive and did not meet the minimum goal requirements.</a:t>
            </a:r>
          </a:p>
        </p:txBody>
      </p:sp>
    </p:spTree>
    <p:extLst>
      <p:ext uri="{BB962C8B-B14F-4D97-AF65-F5344CB8AC3E}">
        <p14:creationId xmlns:p14="http://schemas.microsoft.com/office/powerpoint/2010/main" val="139528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DF34-A488-374E-98F9-97071A1A9226}"/>
              </a:ext>
            </a:extLst>
          </p:cNvPr>
          <p:cNvSpPr>
            <a:spLocks noGrp="1"/>
          </p:cNvSpPr>
          <p:nvPr>
            <p:ph type="title"/>
          </p:nvPr>
        </p:nvSpPr>
        <p:spPr>
          <a:xfrm>
            <a:off x="2810500" y="1022496"/>
            <a:ext cx="8633791" cy="628787"/>
          </a:xfrm>
        </p:spPr>
        <p:txBody>
          <a:bodyPr/>
          <a:lstStyle/>
          <a:p>
            <a:r>
              <a:rPr lang="en-US">
                <a:solidFill>
                  <a:schemeClr val="tx2"/>
                </a:solidFill>
              </a:rPr>
              <a:t>Division Contact Information</a:t>
            </a:r>
          </a:p>
        </p:txBody>
      </p:sp>
      <p:sp>
        <p:nvSpPr>
          <p:cNvPr id="3" name="Text Placeholder 2">
            <a:extLst>
              <a:ext uri="{FF2B5EF4-FFF2-40B4-BE49-F238E27FC236}">
                <a16:creationId xmlns:a16="http://schemas.microsoft.com/office/drawing/2014/main" id="{AF59200E-FB9B-AD45-9C9E-4CE3738933CD}"/>
              </a:ext>
            </a:extLst>
          </p:cNvPr>
          <p:cNvSpPr>
            <a:spLocks noGrp="1"/>
          </p:cNvSpPr>
          <p:nvPr>
            <p:ph type="body" idx="1"/>
          </p:nvPr>
        </p:nvSpPr>
        <p:spPr>
          <a:xfrm>
            <a:off x="4001913" y="4144574"/>
            <a:ext cx="2362200" cy="1090750"/>
          </a:xfrm>
        </p:spPr>
        <p:txBody>
          <a:bodyPr vert="horz" lIns="91440" tIns="45720" rIns="91440" bIns="45720" numCol="1" rtlCol="0" anchor="t">
            <a:normAutofit/>
          </a:bodyPr>
          <a:lstStyle/>
          <a:p>
            <a:pPr marL="0" indent="0">
              <a:spcBef>
                <a:spcPts val="0"/>
              </a:spcBef>
              <a:buClrTx/>
            </a:pPr>
            <a:r>
              <a:rPr lang="en-US">
                <a:solidFill>
                  <a:schemeClr val="tx2"/>
                </a:solidFill>
                <a:cs typeface="Arial"/>
              </a:rPr>
              <a:t>Kennisha London</a:t>
            </a:r>
          </a:p>
          <a:p>
            <a:pPr marL="0" indent="0">
              <a:spcBef>
                <a:spcPts val="0"/>
              </a:spcBef>
              <a:buClrTx/>
            </a:pPr>
            <a:r>
              <a:rPr lang="en-US" sz="1400" b="0">
                <a:solidFill>
                  <a:schemeClr val="tx2"/>
                </a:solidFill>
                <a:cs typeface="Arial"/>
              </a:rPr>
              <a:t>Deputy Director</a:t>
            </a:r>
          </a:p>
          <a:p>
            <a:endParaRPr lang="en-US"/>
          </a:p>
        </p:txBody>
      </p:sp>
      <p:sp>
        <p:nvSpPr>
          <p:cNvPr id="4" name="Text Placeholder 3">
            <a:extLst>
              <a:ext uri="{FF2B5EF4-FFF2-40B4-BE49-F238E27FC236}">
                <a16:creationId xmlns:a16="http://schemas.microsoft.com/office/drawing/2014/main" id="{813F7566-AA79-FD4A-BF63-5FD3B093A12C}"/>
              </a:ext>
            </a:extLst>
          </p:cNvPr>
          <p:cNvSpPr>
            <a:spLocks noGrp="1"/>
          </p:cNvSpPr>
          <p:nvPr>
            <p:ph type="body" idx="12"/>
          </p:nvPr>
        </p:nvSpPr>
        <p:spPr>
          <a:xfrm>
            <a:off x="6675600" y="4144574"/>
            <a:ext cx="2362200" cy="1090750"/>
          </a:xfrm>
        </p:spPr>
        <p:txBody>
          <a:bodyPr/>
          <a:lstStyle/>
          <a:p>
            <a:pPr marL="0" indent="0">
              <a:spcBef>
                <a:spcPts val="0"/>
              </a:spcBef>
              <a:buClrTx/>
            </a:pPr>
            <a:r>
              <a:rPr lang="en-US">
                <a:solidFill>
                  <a:schemeClr val="tx2"/>
                </a:solidFill>
                <a:latin typeface="Arial" panose="020B0604020202020204" pitchFamily="34" charset="0"/>
                <a:cs typeface="Arial" panose="020B0604020202020204" pitchFamily="34" charset="0"/>
              </a:rPr>
              <a:t>Chrystal Boyce </a:t>
            </a:r>
            <a:r>
              <a:rPr lang="en-US" sz="1400" b="0">
                <a:solidFill>
                  <a:schemeClr val="tx2"/>
                </a:solidFill>
                <a:latin typeface="Arial" panose="020B0604020202020204" pitchFamily="34" charset="0"/>
                <a:cs typeface="Arial" panose="020B0604020202020204" pitchFamily="34" charset="0"/>
              </a:rPr>
              <a:t>Division Manager</a:t>
            </a:r>
          </a:p>
          <a:p>
            <a:endParaRPr lang="en-US"/>
          </a:p>
        </p:txBody>
      </p:sp>
      <p:pic>
        <p:nvPicPr>
          <p:cNvPr id="12" name="Picture Placeholder 11" descr="Kennisha London.PNG">
            <a:extLst>
              <a:ext uri="{FF2B5EF4-FFF2-40B4-BE49-F238E27FC236}">
                <a16:creationId xmlns:a16="http://schemas.microsoft.com/office/drawing/2014/main" id="{3C70E774-D27D-634B-9000-582589935414}"/>
              </a:ext>
            </a:extLst>
          </p:cNvPr>
          <p:cNvPicPr>
            <a:picLocks noGrp="1" noChangeAspect="1"/>
          </p:cNvPicPr>
          <p:nvPr>
            <p:ph type="pic" sz="quarter" idx="18"/>
          </p:nvPr>
        </p:nvPicPr>
        <p:blipFill rotWithShape="1">
          <a:blip r:embed="rId3"/>
          <a:srcRect l="1923" t="13021" r="9615" b="13021"/>
          <a:stretch/>
        </p:blipFill>
        <p:spPr>
          <a:xfrm>
            <a:off x="4114800" y="1936922"/>
            <a:ext cx="2103120" cy="2096441"/>
          </a:xfrm>
          <a:ln>
            <a:solidFill>
              <a:schemeClr val="accent1"/>
            </a:solidFill>
          </a:ln>
        </p:spPr>
      </p:pic>
      <p:pic>
        <p:nvPicPr>
          <p:cNvPr id="14" name="Picture Placeholder 13" descr="A person smiling for the camera&#10;&#10;Description automatically generated with medium confidence">
            <a:extLst>
              <a:ext uri="{FF2B5EF4-FFF2-40B4-BE49-F238E27FC236}">
                <a16:creationId xmlns:a16="http://schemas.microsoft.com/office/drawing/2014/main" id="{FBF6E603-888C-5A4A-8A9F-8C12845A3F51}"/>
              </a:ext>
            </a:extLst>
          </p:cNvPr>
          <p:cNvPicPr>
            <a:picLocks noGrp="1" noChangeAspect="1"/>
          </p:cNvPicPr>
          <p:nvPr>
            <p:ph type="pic" sz="quarter" idx="19"/>
          </p:nvPr>
        </p:nvPicPr>
        <p:blipFill rotWithShape="1">
          <a:blip r:embed="rId4"/>
          <a:srcRect l="1918" t="10213" r="1918" b="10213"/>
          <a:stretch/>
        </p:blipFill>
        <p:spPr>
          <a:xfrm>
            <a:off x="6791571" y="1936922"/>
            <a:ext cx="2110383" cy="2110107"/>
          </a:xfrm>
        </p:spPr>
      </p:pic>
      <p:sp>
        <p:nvSpPr>
          <p:cNvPr id="15" name="Text Placeholder 4">
            <a:extLst>
              <a:ext uri="{FF2B5EF4-FFF2-40B4-BE49-F238E27FC236}">
                <a16:creationId xmlns:a16="http://schemas.microsoft.com/office/drawing/2014/main" id="{01B02ADB-B630-1B4F-B0D4-D9C8A5FFD1D3}"/>
              </a:ext>
            </a:extLst>
          </p:cNvPr>
          <p:cNvSpPr txBox="1">
            <a:spLocks/>
          </p:cNvSpPr>
          <p:nvPr/>
        </p:nvSpPr>
        <p:spPr>
          <a:xfrm>
            <a:off x="2340748" y="5385039"/>
            <a:ext cx="8304419" cy="7047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a:solidFill>
                  <a:schemeClr val="tx2"/>
                </a:solidFill>
              </a:rPr>
              <a:t>2100 Travis, 9th Floor, Houston, TX 77002</a:t>
            </a:r>
          </a:p>
          <a:p>
            <a:pPr marL="0" indent="0" algn="ctr">
              <a:buNone/>
            </a:pPr>
            <a:r>
              <a:rPr lang="en-US" sz="1800" b="1" err="1">
                <a:solidFill>
                  <a:schemeClr val="tx2"/>
                </a:solidFill>
              </a:rPr>
              <a:t>www.houstontx.gov</a:t>
            </a:r>
            <a:r>
              <a:rPr lang="en-US" sz="1800" b="1">
                <a:solidFill>
                  <a:schemeClr val="tx2"/>
                </a:solidFill>
              </a:rPr>
              <a:t>/housing</a:t>
            </a:r>
          </a:p>
        </p:txBody>
      </p:sp>
    </p:spTree>
    <p:extLst>
      <p:ext uri="{BB962C8B-B14F-4D97-AF65-F5344CB8AC3E}">
        <p14:creationId xmlns:p14="http://schemas.microsoft.com/office/powerpoint/2010/main" val="90877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12920-D8EF-FA4F-9AD1-0FB49EDAEC14}"/>
              </a:ext>
            </a:extLst>
          </p:cNvPr>
          <p:cNvSpPr>
            <a:spLocks noGrp="1"/>
          </p:cNvSpPr>
          <p:nvPr>
            <p:ph type="title"/>
          </p:nvPr>
        </p:nvSpPr>
        <p:spPr>
          <a:xfrm>
            <a:off x="688976" y="1437323"/>
            <a:ext cx="11166693" cy="590264"/>
          </a:xfrm>
        </p:spPr>
        <p:txBody>
          <a:bodyPr>
            <a:noAutofit/>
          </a:bodyPr>
          <a:lstStyle/>
          <a:p>
            <a:r>
              <a:rPr lang="en-US" sz="3600">
                <a:solidFill>
                  <a:schemeClr val="bg1"/>
                </a:solidFill>
              </a:rPr>
              <a:t>MWSBE Participation Plan Assessment</a:t>
            </a:r>
          </a:p>
        </p:txBody>
      </p:sp>
      <p:sp>
        <p:nvSpPr>
          <p:cNvPr id="3" name="Text Placeholder 2">
            <a:extLst>
              <a:ext uri="{FF2B5EF4-FFF2-40B4-BE49-F238E27FC236}">
                <a16:creationId xmlns:a16="http://schemas.microsoft.com/office/drawing/2014/main" id="{010C9C79-B2AC-1249-A79F-3EEDA486C60C}"/>
              </a:ext>
            </a:extLst>
          </p:cNvPr>
          <p:cNvSpPr>
            <a:spLocks noGrp="1"/>
          </p:cNvSpPr>
          <p:nvPr>
            <p:ph type="body" sz="quarter" idx="10"/>
          </p:nvPr>
        </p:nvSpPr>
        <p:spPr>
          <a:xfrm>
            <a:off x="688976" y="2417837"/>
            <a:ext cx="11058525" cy="4055169"/>
          </a:xfrm>
        </p:spPr>
        <p:txBody>
          <a:bodyPr lIns="91440" tIns="45720" rIns="91440" bIns="45720" anchor="t">
            <a:normAutofit fontScale="92500" lnSpcReduction="20000"/>
          </a:bodyPr>
          <a:lstStyle/>
          <a:p>
            <a:r>
              <a:rPr lang="en-US"/>
              <a:t>If MWSBE Participation Plan does not meet the minimum goal requirements the MWSBE Participation Plan (470), Pre-Bid Good Faith Efforts (471) and MWSBE Goal Deviation (472) will be forwarded over to the Office of Business Opportunity (OBO) to evaluate your Good Faith Efforts along with any other supporting documentation. </a:t>
            </a:r>
          </a:p>
          <a:p>
            <a:endParaRPr lang="en-US"/>
          </a:p>
          <a:p>
            <a:r>
              <a:rPr lang="en-US"/>
              <a:t>Office of Business Opportunity standard processing time is 7-10 business days provided all information is submitted.  Each time new information is requested and submitted the days restart.</a:t>
            </a:r>
            <a:endParaRPr lang="en-US">
              <a:cs typeface="Arial"/>
            </a:endParaRPr>
          </a:p>
          <a:p>
            <a:endParaRPr lang="en-US"/>
          </a:p>
          <a:p>
            <a:r>
              <a:rPr lang="en-US"/>
              <a:t>Pre-Award Services is excluded in the evaluation of the non-responsive MWSBE Participation Plan submitted to OBO. OBO will be in contact with the Contractor and provide Pre-Award Services with the final recommendations.</a:t>
            </a:r>
            <a:endParaRPr lang="en-US">
              <a:cs typeface="Arial"/>
            </a:endParaRPr>
          </a:p>
          <a:p>
            <a:endParaRPr lang="en-US"/>
          </a:p>
          <a:p>
            <a:r>
              <a:rPr lang="en-US"/>
              <a:t>Pre-Award required documents must be reviewed and approved prior to recommending Pre-Construction Meeting and Notice to Proceed. </a:t>
            </a:r>
            <a:endParaRPr lang="en-US">
              <a:cs typeface="Arial"/>
            </a:endParaRPr>
          </a:p>
        </p:txBody>
      </p:sp>
    </p:spTree>
    <p:extLst>
      <p:ext uri="{BB962C8B-B14F-4D97-AF65-F5344CB8AC3E}">
        <p14:creationId xmlns:p14="http://schemas.microsoft.com/office/powerpoint/2010/main" val="55104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F65299-F928-6DE5-96A8-F8905CB4E45B}"/>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CAFB7EA-3D28-BD48-B5F9-6094FBD5AD5D}"/>
              </a:ext>
            </a:extLst>
          </p:cNvPr>
          <p:cNvSpPr>
            <a:spLocks noGrp="1"/>
          </p:cNvSpPr>
          <p:nvPr>
            <p:ph type="body" sz="quarter" idx="10"/>
          </p:nvPr>
        </p:nvSpPr>
        <p:spPr>
          <a:xfrm>
            <a:off x="3769677" y="2614498"/>
            <a:ext cx="4892675" cy="1844466"/>
          </a:xfrm>
        </p:spPr>
        <p:txBody>
          <a:bodyPr/>
          <a:lstStyle/>
          <a:p>
            <a:r>
              <a:rPr lang="en-US"/>
              <a:t>PAY OR PLAY </a:t>
            </a:r>
          </a:p>
        </p:txBody>
      </p:sp>
    </p:spTree>
    <p:extLst>
      <p:ext uri="{BB962C8B-B14F-4D97-AF65-F5344CB8AC3E}">
        <p14:creationId xmlns:p14="http://schemas.microsoft.com/office/powerpoint/2010/main" val="132049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3822701" y="2906210"/>
            <a:ext cx="4892675" cy="2584247"/>
          </a:xfrm>
        </p:spPr>
        <p:txBody>
          <a:bodyPr vert="horz" lIns="91440" tIns="45720" rIns="91440" bIns="45720" rtlCol="0">
            <a:normAutofit/>
          </a:bodyPr>
          <a:lstStyle/>
          <a:p>
            <a:pPr marL="0" indent="0">
              <a:buNone/>
            </a:pPr>
            <a:r>
              <a:rPr lang="en-US" sz="2400" b="0"/>
              <a:t>Article VI, Section 7a, of the City Charter of the City of Houston; and City of Houston Code of Ordinance, Chapter 15 Executive Order 1-7</a:t>
            </a:r>
          </a:p>
        </p:txBody>
      </p:sp>
      <p:sp>
        <p:nvSpPr>
          <p:cNvPr id="2" name="Title 1">
            <a:extLst>
              <a:ext uri="{FF2B5EF4-FFF2-40B4-BE49-F238E27FC236}">
                <a16:creationId xmlns:a16="http://schemas.microsoft.com/office/drawing/2014/main" id="{E1710FF1-0430-3243-A8DE-8C6B28CE2B09}"/>
              </a:ext>
            </a:extLst>
          </p:cNvPr>
          <p:cNvSpPr>
            <a:spLocks noGrp="1"/>
          </p:cNvSpPr>
          <p:nvPr>
            <p:ph type="title" idx="4294967295"/>
          </p:nvPr>
        </p:nvSpPr>
        <p:spPr>
          <a:xfrm>
            <a:off x="4627618" y="1796502"/>
            <a:ext cx="3822700" cy="1254125"/>
          </a:xfrm>
          <a:prstGeom prst="rect">
            <a:avLst/>
          </a:prstGeom>
        </p:spPr>
        <p:txBody>
          <a:bodyPr vert="horz" lIns="91440" tIns="45720" rIns="91440" bIns="45720" rtlCol="0" anchor="ctr">
            <a:normAutofit/>
          </a:bodyPr>
          <a:lstStyle/>
          <a:p>
            <a:r>
              <a:rPr lang="en-US">
                <a:solidFill>
                  <a:schemeClr val="tx2"/>
                </a:solidFill>
                <a:latin typeface="+mj-lt"/>
                <a:cs typeface="+mj-cs"/>
              </a:rPr>
              <a:t>Pay or Play</a:t>
            </a:r>
          </a:p>
        </p:txBody>
      </p:sp>
    </p:spTree>
    <p:extLst>
      <p:ext uri="{BB962C8B-B14F-4D97-AF65-F5344CB8AC3E}">
        <p14:creationId xmlns:p14="http://schemas.microsoft.com/office/powerpoint/2010/main" val="117817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sz="3600">
                <a:solidFill>
                  <a:schemeClr val="bg1"/>
                </a:solidFill>
              </a:rPr>
              <a:t>Pay or Play Pre-Award Documents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p:txBody>
          <a:bodyPr>
            <a:normAutofit/>
          </a:bodyPr>
          <a:lstStyle/>
          <a:p>
            <a:r>
              <a:rPr lang="en-US"/>
              <a:t>POP-1 Pay or Play Acknowledge Form;</a:t>
            </a:r>
            <a:br>
              <a:rPr lang="en-US"/>
            </a:br>
            <a:endParaRPr lang="en-US"/>
          </a:p>
          <a:p>
            <a:r>
              <a:rPr lang="en-US"/>
              <a:t>POP-2 Pay or Play Certification of Compliance with Pay or Play Program</a:t>
            </a:r>
            <a:br>
              <a:rPr lang="en-US"/>
            </a:br>
            <a:endParaRPr lang="en-US"/>
          </a:p>
          <a:p>
            <a:r>
              <a:rPr lang="en-US"/>
              <a:t>POP-3 Pay or Play Program List of Subcontractors</a:t>
            </a:r>
            <a:br>
              <a:rPr lang="en-US"/>
            </a:br>
            <a:endParaRPr lang="en-US"/>
          </a:p>
          <a:p>
            <a:r>
              <a:rPr lang="en-US"/>
              <a:t>B2GNOW Management System Access Form</a:t>
            </a:r>
            <a:br>
              <a:rPr lang="en-US"/>
            </a:br>
            <a:endParaRPr lang="en-US"/>
          </a:p>
          <a:p>
            <a:pPr marL="0" indent="0">
              <a:buNone/>
            </a:pPr>
            <a:r>
              <a:rPr lang="en-US"/>
              <a:t>*Pay or Play Pre-Award documents must be submitted for reviewal and approval prior to scheduling of Pre-Construction Meeting and Notice to Proceed.</a:t>
            </a:r>
          </a:p>
        </p:txBody>
      </p:sp>
    </p:spTree>
    <p:extLst>
      <p:ext uri="{BB962C8B-B14F-4D97-AF65-F5344CB8AC3E}">
        <p14:creationId xmlns:p14="http://schemas.microsoft.com/office/powerpoint/2010/main" val="121776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sz="3600"/>
              <a:t>Form POP-1 Pay or Play Acknowledgement</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half" idx="1"/>
          </p:nvPr>
        </p:nvSpPr>
        <p:spPr>
          <a:xfrm>
            <a:off x="430698" y="2463080"/>
            <a:ext cx="5284302" cy="4750905"/>
          </a:xfrm>
        </p:spPr>
        <p:txBody>
          <a:bodyPr>
            <a:normAutofit/>
          </a:bodyPr>
          <a:lstStyle/>
          <a:p>
            <a:r>
              <a:rPr lang="en-US">
                <a:solidFill>
                  <a:schemeClr val="tx2"/>
                </a:solidFill>
              </a:rPr>
              <a:t>Contractor acknowledges POP Program and agrees to comply if they are the successful contractor. </a:t>
            </a:r>
            <a:br>
              <a:rPr lang="en-US">
                <a:solidFill>
                  <a:schemeClr val="tx2"/>
                </a:solidFill>
              </a:rPr>
            </a:br>
            <a:endParaRPr lang="en-US">
              <a:solidFill>
                <a:schemeClr val="tx2"/>
              </a:solidFill>
            </a:endParaRPr>
          </a:p>
          <a:p>
            <a:r>
              <a:rPr lang="en-US">
                <a:solidFill>
                  <a:schemeClr val="tx2"/>
                </a:solidFill>
              </a:rPr>
              <a:t>Contractor must complete and submit with Pre-Award required documents.</a:t>
            </a:r>
          </a:p>
        </p:txBody>
      </p:sp>
      <p:pic>
        <p:nvPicPr>
          <p:cNvPr id="5" name="Picture 4">
            <a:extLst>
              <a:ext uri="{FF2B5EF4-FFF2-40B4-BE49-F238E27FC236}">
                <a16:creationId xmlns:a16="http://schemas.microsoft.com/office/drawing/2014/main" id="{D5485A26-D8F6-4484-AEF0-B38DA8207B01}"/>
              </a:ext>
            </a:extLst>
          </p:cNvPr>
          <p:cNvPicPr>
            <a:picLocks noChangeAspect="1"/>
          </p:cNvPicPr>
          <p:nvPr/>
        </p:nvPicPr>
        <p:blipFill>
          <a:blip r:embed="rId2"/>
          <a:stretch>
            <a:fillRect/>
          </a:stretch>
        </p:blipFill>
        <p:spPr>
          <a:xfrm>
            <a:off x="6964361" y="911530"/>
            <a:ext cx="4564707" cy="5034937"/>
          </a:xfrm>
          <a:prstGeom prst="rect">
            <a:avLst/>
          </a:prstGeom>
        </p:spPr>
      </p:pic>
    </p:spTree>
    <p:extLst>
      <p:ext uri="{BB962C8B-B14F-4D97-AF65-F5344CB8AC3E}">
        <p14:creationId xmlns:p14="http://schemas.microsoft.com/office/powerpoint/2010/main" val="296042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sz="3600"/>
              <a:t>Form POP-2 Certification of Compliance</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half" idx="1"/>
          </p:nvPr>
        </p:nvSpPr>
        <p:spPr>
          <a:xfrm>
            <a:off x="430698" y="2273894"/>
            <a:ext cx="5284302" cy="4750905"/>
          </a:xfrm>
        </p:spPr>
        <p:txBody>
          <a:bodyPr>
            <a:normAutofit/>
          </a:bodyPr>
          <a:lstStyle/>
          <a:p>
            <a:r>
              <a:rPr lang="en-US">
                <a:solidFill>
                  <a:schemeClr val="tx2"/>
                </a:solidFill>
              </a:rPr>
              <a:t>Contractor chooses how they will participate in the POP Program.</a:t>
            </a:r>
            <a:br>
              <a:rPr lang="en-US">
                <a:solidFill>
                  <a:schemeClr val="tx2"/>
                </a:solidFill>
              </a:rPr>
            </a:br>
            <a:endParaRPr lang="en-US">
              <a:solidFill>
                <a:schemeClr val="tx2"/>
              </a:solidFill>
            </a:endParaRPr>
          </a:p>
          <a:p>
            <a:r>
              <a:rPr lang="en-US">
                <a:solidFill>
                  <a:schemeClr val="tx2"/>
                </a:solidFill>
              </a:rPr>
              <a:t>POP-2 must be completed and submitted by the Contractor.</a:t>
            </a:r>
          </a:p>
        </p:txBody>
      </p:sp>
      <p:pic>
        <p:nvPicPr>
          <p:cNvPr id="4" name="Picture 3">
            <a:extLst>
              <a:ext uri="{FF2B5EF4-FFF2-40B4-BE49-F238E27FC236}">
                <a16:creationId xmlns:a16="http://schemas.microsoft.com/office/drawing/2014/main" id="{225BF070-9EC4-4FF6-8004-6B8765168B65}"/>
              </a:ext>
            </a:extLst>
          </p:cNvPr>
          <p:cNvPicPr>
            <a:picLocks noChangeAspect="1"/>
          </p:cNvPicPr>
          <p:nvPr/>
        </p:nvPicPr>
        <p:blipFill>
          <a:blip r:embed="rId2"/>
          <a:stretch>
            <a:fillRect/>
          </a:stretch>
        </p:blipFill>
        <p:spPr>
          <a:xfrm>
            <a:off x="6752825" y="835025"/>
            <a:ext cx="4706278" cy="5187949"/>
          </a:xfrm>
          <a:prstGeom prst="rect">
            <a:avLst/>
          </a:prstGeom>
        </p:spPr>
      </p:pic>
    </p:spTree>
    <p:extLst>
      <p:ext uri="{BB962C8B-B14F-4D97-AF65-F5344CB8AC3E}">
        <p14:creationId xmlns:p14="http://schemas.microsoft.com/office/powerpoint/2010/main" val="374941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sz="3600"/>
              <a:t>Form POP-3 List of all subcontractors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half" idx="1"/>
          </p:nvPr>
        </p:nvSpPr>
        <p:spPr/>
        <p:txBody>
          <a:bodyPr>
            <a:normAutofit/>
          </a:bodyPr>
          <a:lstStyle/>
          <a:p>
            <a:r>
              <a:rPr lang="en-US">
                <a:solidFill>
                  <a:schemeClr val="tx2"/>
                </a:solidFill>
              </a:rPr>
              <a:t>List of all subs participating on the project.</a:t>
            </a:r>
            <a:br>
              <a:rPr lang="en-US">
                <a:solidFill>
                  <a:schemeClr val="tx2"/>
                </a:solidFill>
              </a:rPr>
            </a:br>
            <a:endParaRPr lang="en-US">
              <a:solidFill>
                <a:schemeClr val="tx2"/>
              </a:solidFill>
            </a:endParaRPr>
          </a:p>
          <a:p>
            <a:r>
              <a:rPr lang="en-US">
                <a:solidFill>
                  <a:schemeClr val="tx2"/>
                </a:solidFill>
              </a:rPr>
              <a:t>Filled out and submitted by the Prime Contractor.</a:t>
            </a:r>
          </a:p>
        </p:txBody>
      </p:sp>
      <p:pic>
        <p:nvPicPr>
          <p:cNvPr id="4" name="Picture 3">
            <a:extLst>
              <a:ext uri="{FF2B5EF4-FFF2-40B4-BE49-F238E27FC236}">
                <a16:creationId xmlns:a16="http://schemas.microsoft.com/office/drawing/2014/main" id="{BD7B2B99-E6B7-4549-9CA3-240ECD5A7EFC}"/>
              </a:ext>
            </a:extLst>
          </p:cNvPr>
          <p:cNvPicPr>
            <a:picLocks noChangeAspect="1"/>
          </p:cNvPicPr>
          <p:nvPr/>
        </p:nvPicPr>
        <p:blipFill>
          <a:blip r:embed="rId2"/>
          <a:stretch>
            <a:fillRect/>
          </a:stretch>
        </p:blipFill>
        <p:spPr>
          <a:xfrm>
            <a:off x="6375954" y="1150823"/>
            <a:ext cx="5385347" cy="4556353"/>
          </a:xfrm>
          <a:prstGeom prst="rect">
            <a:avLst/>
          </a:prstGeom>
        </p:spPr>
      </p:pic>
    </p:spTree>
    <p:extLst>
      <p:ext uri="{BB962C8B-B14F-4D97-AF65-F5344CB8AC3E}">
        <p14:creationId xmlns:p14="http://schemas.microsoft.com/office/powerpoint/2010/main" val="63344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430699" y="1245368"/>
            <a:ext cx="5115337" cy="628787"/>
          </a:xfrm>
        </p:spPr>
        <p:txBody>
          <a:bodyPr>
            <a:noAutofit/>
          </a:bodyPr>
          <a:lstStyle/>
          <a:p>
            <a:r>
              <a:rPr lang="en-US" sz="3600"/>
              <a:t>POP Required Form </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half" idx="1"/>
          </p:nvPr>
        </p:nvSpPr>
        <p:spPr/>
        <p:txBody>
          <a:bodyPr>
            <a:normAutofit/>
          </a:bodyPr>
          <a:lstStyle/>
          <a:p>
            <a:pPr marL="0" indent="0">
              <a:buNone/>
            </a:pPr>
            <a:r>
              <a:rPr lang="en-US">
                <a:solidFill>
                  <a:schemeClr val="tx2"/>
                </a:solidFill>
              </a:rPr>
              <a:t>B2GNOW Access Request Form </a:t>
            </a:r>
          </a:p>
          <a:p>
            <a:r>
              <a:rPr lang="en-US">
                <a:solidFill>
                  <a:schemeClr val="tx2"/>
                </a:solidFill>
              </a:rPr>
              <a:t>Contractor is required to complete the B2GNOW form in its entirety for providing access to the system for POP compliance requirements</a:t>
            </a:r>
            <a:r>
              <a:rPr lang="en-US"/>
              <a:t>.</a:t>
            </a:r>
          </a:p>
        </p:txBody>
      </p:sp>
      <p:pic>
        <p:nvPicPr>
          <p:cNvPr id="5" name="Picture 4" descr="Graphical user interface, text, application, email&#10;&#10;Description automatically generated">
            <a:extLst>
              <a:ext uri="{FF2B5EF4-FFF2-40B4-BE49-F238E27FC236}">
                <a16:creationId xmlns:a16="http://schemas.microsoft.com/office/drawing/2014/main" id="{BD49A472-71FF-7A4E-A64E-754DFC1247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6574" y="445104"/>
            <a:ext cx="4595150" cy="5967791"/>
          </a:xfrm>
          <a:prstGeom prst="rect">
            <a:avLst/>
          </a:prstGeom>
        </p:spPr>
      </p:pic>
    </p:spTree>
    <p:extLst>
      <p:ext uri="{BB962C8B-B14F-4D97-AF65-F5344CB8AC3E}">
        <p14:creationId xmlns:p14="http://schemas.microsoft.com/office/powerpoint/2010/main" val="38849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B49A40-B496-0E82-7F91-39D40D4311D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76881E1-CD59-B642-9A53-D9FC89BA7C27}"/>
              </a:ext>
            </a:extLst>
          </p:cNvPr>
          <p:cNvSpPr>
            <a:spLocks noGrp="1"/>
          </p:cNvSpPr>
          <p:nvPr>
            <p:ph type="body" sz="quarter" idx="10"/>
          </p:nvPr>
        </p:nvSpPr>
        <p:spPr>
          <a:xfrm>
            <a:off x="1691883" y="2609901"/>
            <a:ext cx="8064971" cy="1991581"/>
          </a:xfrm>
        </p:spPr>
        <p:txBody>
          <a:bodyPr lIns="91440" tIns="45720" rIns="91440" bIns="45720" anchor="t"/>
          <a:lstStyle/>
          <a:p>
            <a:r>
              <a:rPr lang="en-US" sz="4800"/>
              <a:t>CONTRACT COMPLIANCE ACKNOWLEGDEMENT FORM</a:t>
            </a:r>
            <a:endParaRPr lang="en-US" sz="4800">
              <a:cs typeface="Arial"/>
            </a:endParaRPr>
          </a:p>
        </p:txBody>
      </p:sp>
    </p:spTree>
    <p:extLst>
      <p:ext uri="{BB962C8B-B14F-4D97-AF65-F5344CB8AC3E}">
        <p14:creationId xmlns:p14="http://schemas.microsoft.com/office/powerpoint/2010/main" val="210856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AFF4A9-8483-824F-A2C9-B9E620BBD493}"/>
              </a:ext>
            </a:extLst>
          </p:cNvPr>
          <p:cNvSpPr>
            <a:spLocks noGrp="1"/>
          </p:cNvSpPr>
          <p:nvPr>
            <p:ph type="body" sz="quarter" idx="10"/>
          </p:nvPr>
        </p:nvSpPr>
        <p:spPr>
          <a:xfrm>
            <a:off x="3864270" y="3147948"/>
            <a:ext cx="4892675" cy="2584247"/>
          </a:xfrm>
        </p:spPr>
        <p:txBody>
          <a:bodyPr vert="horz" lIns="91440" tIns="45720" rIns="91440" bIns="45720" rtlCol="0" anchor="t">
            <a:noAutofit/>
          </a:bodyPr>
          <a:lstStyle/>
          <a:p>
            <a:r>
              <a:rPr lang="en-US" sz="2400" b="0">
                <a:latin typeface="Arial"/>
                <a:cs typeface="Arial"/>
              </a:rPr>
              <a:t>Before recommending to proceed with project activities. </a:t>
            </a:r>
            <a:r>
              <a:rPr lang="en-US" sz="2400" b="0">
                <a:latin typeface="Arial"/>
                <a:cs typeface="Times New Roman"/>
              </a:rPr>
              <a:t>This document serves as an affirmation of the contracting party responsibility to ensure compliance with program requirements </a:t>
            </a:r>
            <a:endParaRPr lang="en-US" sz="2400" b="0">
              <a:latin typeface="Arial"/>
              <a:cs typeface="Arial"/>
            </a:endParaRPr>
          </a:p>
        </p:txBody>
      </p:sp>
      <p:sp>
        <p:nvSpPr>
          <p:cNvPr id="2" name="Title 1">
            <a:extLst>
              <a:ext uri="{FF2B5EF4-FFF2-40B4-BE49-F238E27FC236}">
                <a16:creationId xmlns:a16="http://schemas.microsoft.com/office/drawing/2014/main" id="{9E478198-F9F3-204F-9872-2C591C6A1663}"/>
              </a:ext>
            </a:extLst>
          </p:cNvPr>
          <p:cNvSpPr>
            <a:spLocks noGrp="1"/>
          </p:cNvSpPr>
          <p:nvPr>
            <p:ph type="title" idx="4294967295"/>
          </p:nvPr>
        </p:nvSpPr>
        <p:spPr>
          <a:xfrm>
            <a:off x="3462632" y="1928594"/>
            <a:ext cx="10588625" cy="1063625"/>
          </a:xfrm>
          <a:prstGeom prst="rect">
            <a:avLst/>
          </a:prstGeom>
        </p:spPr>
        <p:txBody>
          <a:bodyPr vert="horz" lIns="91440" tIns="45720" rIns="91440" bIns="45720" rtlCol="0" anchor="b">
            <a:normAutofit/>
          </a:bodyPr>
          <a:lstStyle/>
          <a:p>
            <a:r>
              <a:rPr lang="en-US">
                <a:solidFill>
                  <a:schemeClr val="tx2"/>
                </a:solidFill>
              </a:rPr>
              <a:t>Acknowledgement Form</a:t>
            </a:r>
            <a:endParaRPr lang="en-US" sz="4400" kern="1200">
              <a:solidFill>
                <a:schemeClr val="tx2"/>
              </a:solidFill>
              <a:latin typeface="+mj-lt"/>
              <a:cs typeface="Arial"/>
            </a:endParaRPr>
          </a:p>
        </p:txBody>
      </p:sp>
    </p:spTree>
    <p:extLst>
      <p:ext uri="{BB962C8B-B14F-4D97-AF65-F5344CB8AC3E}">
        <p14:creationId xmlns:p14="http://schemas.microsoft.com/office/powerpoint/2010/main" val="185319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1471EF-8F24-5D4B-961D-9294836CDF8E}"/>
              </a:ext>
            </a:extLst>
          </p:cNvPr>
          <p:cNvSpPr>
            <a:spLocks noGrp="1"/>
          </p:cNvSpPr>
          <p:nvPr>
            <p:ph type="body" sz="quarter" idx="10"/>
          </p:nvPr>
        </p:nvSpPr>
        <p:spPr>
          <a:xfrm>
            <a:off x="1084399" y="2982653"/>
            <a:ext cx="10266774" cy="1739422"/>
          </a:xfrm>
        </p:spPr>
        <p:txBody>
          <a:bodyPr/>
          <a:lstStyle/>
          <a:p>
            <a:r>
              <a:rPr lang="en-US" sz="4400"/>
              <a:t>Pre-Award Services</a:t>
            </a:r>
            <a:br>
              <a:rPr lang="en-US" sz="4400"/>
            </a:br>
            <a:r>
              <a:rPr lang="en-US" sz="4400"/>
              <a:t>Technical Assistance Training</a:t>
            </a:r>
          </a:p>
        </p:txBody>
      </p:sp>
      <p:sp>
        <p:nvSpPr>
          <p:cNvPr id="9" name="TextBox 8">
            <a:extLst>
              <a:ext uri="{FF2B5EF4-FFF2-40B4-BE49-F238E27FC236}">
                <a16:creationId xmlns:a16="http://schemas.microsoft.com/office/drawing/2014/main" id="{226945AA-5502-2F62-3C48-253CAE0C00E2}"/>
              </a:ext>
            </a:extLst>
          </p:cNvPr>
          <p:cNvSpPr txBox="1"/>
          <p:nvPr/>
        </p:nvSpPr>
        <p:spPr>
          <a:xfrm>
            <a:off x="0" y="5398398"/>
            <a:ext cx="12190502" cy="830997"/>
          </a:xfrm>
          <a:prstGeom prst="rect">
            <a:avLst/>
          </a:prstGeom>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chemeClr val="tx2"/>
                </a:solidFill>
                <a:ea typeface="+mn-lt"/>
                <a:cs typeface="+mn-lt"/>
              </a:rPr>
              <a:t>OCTOBER 30, 2024  - 8:30AM - 12:20PM</a:t>
            </a:r>
            <a:endParaRPr lang="en-US" sz="4800" b="1">
              <a:solidFill>
                <a:schemeClr val="tx2"/>
              </a:solidFill>
              <a:cs typeface="Arial"/>
            </a:endParaRPr>
          </a:p>
        </p:txBody>
      </p:sp>
      <p:sp>
        <p:nvSpPr>
          <p:cNvPr id="3" name="Rectangle 2">
            <a:extLst>
              <a:ext uri="{FF2B5EF4-FFF2-40B4-BE49-F238E27FC236}">
                <a16:creationId xmlns:a16="http://schemas.microsoft.com/office/drawing/2014/main" id="{E2FBDEF1-2378-37B0-1785-07244AADFAA5}"/>
              </a:ext>
            </a:extLst>
          </p:cNvPr>
          <p:cNvSpPr/>
          <p:nvPr/>
        </p:nvSpPr>
        <p:spPr>
          <a:xfrm>
            <a:off x="3485" y="5257274"/>
            <a:ext cx="12331390" cy="1396729"/>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AA</a:t>
            </a:r>
          </a:p>
        </p:txBody>
      </p:sp>
      <p:sp>
        <p:nvSpPr>
          <p:cNvPr id="4" name="TextBox 4">
            <a:extLst>
              <a:ext uri="{FF2B5EF4-FFF2-40B4-BE49-F238E27FC236}">
                <a16:creationId xmlns:a16="http://schemas.microsoft.com/office/drawing/2014/main" id="{3E7F7C02-F224-842C-7E33-CBF283E98AC0}"/>
              </a:ext>
            </a:extLst>
          </p:cNvPr>
          <p:cNvSpPr txBox="1"/>
          <p:nvPr/>
        </p:nvSpPr>
        <p:spPr>
          <a:xfrm>
            <a:off x="732940" y="5470276"/>
            <a:ext cx="10456984"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a:solidFill>
                  <a:schemeClr val="tx2"/>
                </a:solidFill>
                <a:cs typeface="Arial"/>
              </a:rPr>
              <a:t>April 23, 2025  - 8:30AM – 9:20 AM</a:t>
            </a:r>
          </a:p>
        </p:txBody>
      </p:sp>
    </p:spTree>
    <p:extLst>
      <p:ext uri="{BB962C8B-B14F-4D97-AF65-F5344CB8AC3E}">
        <p14:creationId xmlns:p14="http://schemas.microsoft.com/office/powerpoint/2010/main" val="389535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430699" y="991368"/>
            <a:ext cx="5115337" cy="1354501"/>
          </a:xfrm>
        </p:spPr>
        <p:txBody>
          <a:bodyPr lIns="91440" tIns="45720" rIns="91440" bIns="45720" anchor="t">
            <a:noAutofit/>
          </a:bodyPr>
          <a:lstStyle/>
          <a:p>
            <a:r>
              <a:rPr lang="en-US" sz="3600">
                <a:latin typeface="Arial"/>
                <a:cs typeface="Arial"/>
              </a:rPr>
              <a:t>Acknowledgement Form </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half" idx="1"/>
          </p:nvPr>
        </p:nvSpPr>
        <p:spPr/>
        <p:txBody>
          <a:bodyPr lIns="91440" tIns="45720" rIns="91440" bIns="45720" anchor="t">
            <a:normAutofit/>
          </a:bodyPr>
          <a:lstStyle/>
          <a:p>
            <a:pPr marL="342265" indent="-342265"/>
            <a:r>
              <a:rPr lang="en-US">
                <a:solidFill>
                  <a:schemeClr val="tx2"/>
                </a:solidFill>
                <a:latin typeface="Arial"/>
                <a:cs typeface="Arial"/>
              </a:rPr>
              <a:t>As an </a:t>
            </a:r>
            <a:r>
              <a:rPr lang="en-US" b="1">
                <a:solidFill>
                  <a:schemeClr val="tx2"/>
                </a:solidFill>
                <a:latin typeface="Arial"/>
                <a:cs typeface="Arial"/>
              </a:rPr>
              <a:t>Owner/Developer</a:t>
            </a:r>
            <a:r>
              <a:rPr lang="en-US">
                <a:solidFill>
                  <a:schemeClr val="tx2"/>
                </a:solidFill>
                <a:latin typeface="Arial"/>
                <a:cs typeface="Arial"/>
              </a:rPr>
              <a:t>, </a:t>
            </a:r>
            <a:r>
              <a:rPr lang="en-US" b="1">
                <a:solidFill>
                  <a:schemeClr val="tx2"/>
                </a:solidFill>
                <a:latin typeface="Arial"/>
                <a:cs typeface="Arial"/>
              </a:rPr>
              <a:t>General/Prime Contractor</a:t>
            </a:r>
            <a:r>
              <a:rPr lang="en-US">
                <a:solidFill>
                  <a:schemeClr val="tx2"/>
                </a:solidFill>
                <a:latin typeface="Arial"/>
                <a:cs typeface="Arial"/>
              </a:rPr>
              <a:t>, and/or </a:t>
            </a:r>
            <a:r>
              <a:rPr lang="en-US" b="1">
                <a:solidFill>
                  <a:schemeClr val="tx2"/>
                </a:solidFill>
                <a:latin typeface="Arial"/>
                <a:cs typeface="Arial"/>
              </a:rPr>
              <a:t>appointed Compliance Consultant</a:t>
            </a:r>
            <a:r>
              <a:rPr lang="en-US">
                <a:solidFill>
                  <a:schemeClr val="tx2"/>
                </a:solidFill>
                <a:latin typeface="Arial"/>
                <a:cs typeface="Arial"/>
              </a:rPr>
              <a:t>, I acknowledge my responsibility to ensure compliance with program requirements</a:t>
            </a:r>
            <a:r>
              <a:rPr lang="en-US">
                <a:solidFill>
                  <a:schemeClr val="tx2"/>
                </a:solidFill>
              </a:rPr>
              <a:t>.</a:t>
            </a:r>
            <a:endParaRPr lang="en-US">
              <a:solidFill>
                <a:schemeClr val="tx2"/>
              </a:solidFill>
              <a:cs typeface="Arial"/>
            </a:endParaRPr>
          </a:p>
        </p:txBody>
      </p:sp>
      <p:sp>
        <p:nvSpPr>
          <p:cNvPr id="4" name="TextBox 3">
            <a:extLst>
              <a:ext uri="{FF2B5EF4-FFF2-40B4-BE49-F238E27FC236}">
                <a16:creationId xmlns:a16="http://schemas.microsoft.com/office/drawing/2014/main" id="{CCF5B2BE-775E-6CD3-16A0-B8F41A298BF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a:t>
            </a:r>
          </a:p>
        </p:txBody>
      </p:sp>
      <p:pic>
        <p:nvPicPr>
          <p:cNvPr id="7" name="Picture 6">
            <a:extLst>
              <a:ext uri="{FF2B5EF4-FFF2-40B4-BE49-F238E27FC236}">
                <a16:creationId xmlns:a16="http://schemas.microsoft.com/office/drawing/2014/main" id="{DA1CD3FB-EE3E-3312-D708-D8DE7E175E6D}"/>
              </a:ext>
            </a:extLst>
          </p:cNvPr>
          <p:cNvPicPr>
            <a:picLocks noChangeAspect="1"/>
          </p:cNvPicPr>
          <p:nvPr/>
        </p:nvPicPr>
        <p:blipFill>
          <a:blip r:embed="rId2"/>
          <a:stretch>
            <a:fillRect/>
          </a:stretch>
        </p:blipFill>
        <p:spPr>
          <a:xfrm>
            <a:off x="6100386" y="254001"/>
            <a:ext cx="5845323" cy="6603999"/>
          </a:xfrm>
          <a:prstGeom prst="rect">
            <a:avLst/>
          </a:prstGeom>
        </p:spPr>
      </p:pic>
    </p:spTree>
    <p:extLst>
      <p:ext uri="{BB962C8B-B14F-4D97-AF65-F5344CB8AC3E}">
        <p14:creationId xmlns:p14="http://schemas.microsoft.com/office/powerpoint/2010/main" val="6597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430699" y="991368"/>
            <a:ext cx="5115337" cy="1354501"/>
          </a:xfrm>
        </p:spPr>
        <p:txBody>
          <a:bodyPr lIns="91440" tIns="45720" rIns="91440" bIns="45720" anchor="t">
            <a:noAutofit/>
          </a:bodyPr>
          <a:lstStyle/>
          <a:p>
            <a:r>
              <a:rPr lang="en-US" sz="3600">
                <a:latin typeface="Arial"/>
                <a:cs typeface="Arial"/>
              </a:rPr>
              <a:t>Acknowledgement Form </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half" idx="1"/>
          </p:nvPr>
        </p:nvSpPr>
        <p:spPr/>
        <p:txBody>
          <a:bodyPr lIns="91440" tIns="45720" rIns="91440" bIns="45720" anchor="t">
            <a:normAutofit/>
          </a:bodyPr>
          <a:lstStyle/>
          <a:p>
            <a:pPr marL="342265" indent="-342265"/>
            <a:r>
              <a:rPr lang="en-US">
                <a:solidFill>
                  <a:schemeClr val="tx2"/>
                </a:solidFill>
                <a:ea typeface="+mn-lt"/>
                <a:cs typeface="+mn-lt"/>
              </a:rPr>
              <a:t>The Owner/Developer and General/Prime Contractor will complete and date the acknowledgment form, then submit it to the Pre-Award Administration Manager along with the required Pre-Award documents.</a:t>
            </a:r>
          </a:p>
        </p:txBody>
      </p:sp>
      <p:sp>
        <p:nvSpPr>
          <p:cNvPr id="4" name="TextBox 3">
            <a:extLst>
              <a:ext uri="{FF2B5EF4-FFF2-40B4-BE49-F238E27FC236}">
                <a16:creationId xmlns:a16="http://schemas.microsoft.com/office/drawing/2014/main" id="{CCF5B2BE-775E-6CD3-16A0-B8F41A298BF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a:t>
            </a:r>
          </a:p>
        </p:txBody>
      </p:sp>
      <p:pic>
        <p:nvPicPr>
          <p:cNvPr id="5" name="Picture 4">
            <a:extLst>
              <a:ext uri="{FF2B5EF4-FFF2-40B4-BE49-F238E27FC236}">
                <a16:creationId xmlns:a16="http://schemas.microsoft.com/office/drawing/2014/main" id="{DB383BDB-71FF-9589-0294-DB0E37890453}"/>
              </a:ext>
            </a:extLst>
          </p:cNvPr>
          <p:cNvPicPr>
            <a:picLocks noChangeAspect="1"/>
          </p:cNvPicPr>
          <p:nvPr/>
        </p:nvPicPr>
        <p:blipFill>
          <a:blip r:embed="rId2"/>
          <a:stretch>
            <a:fillRect/>
          </a:stretch>
        </p:blipFill>
        <p:spPr>
          <a:xfrm>
            <a:off x="6099078" y="217714"/>
            <a:ext cx="5654417" cy="6640285"/>
          </a:xfrm>
          <a:prstGeom prst="rect">
            <a:avLst/>
          </a:prstGeom>
        </p:spPr>
      </p:pic>
    </p:spTree>
    <p:extLst>
      <p:ext uri="{BB962C8B-B14F-4D97-AF65-F5344CB8AC3E}">
        <p14:creationId xmlns:p14="http://schemas.microsoft.com/office/powerpoint/2010/main" val="40016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B49A40-B496-0E82-7F91-39D40D4311D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76881E1-CD59-B642-9A53-D9FC89BA7C27}"/>
              </a:ext>
            </a:extLst>
          </p:cNvPr>
          <p:cNvSpPr>
            <a:spLocks noGrp="1"/>
          </p:cNvSpPr>
          <p:nvPr>
            <p:ph type="body" sz="quarter" idx="10"/>
          </p:nvPr>
        </p:nvSpPr>
        <p:spPr>
          <a:xfrm>
            <a:off x="2308740" y="2343807"/>
            <a:ext cx="8064971" cy="2584247"/>
          </a:xfrm>
        </p:spPr>
        <p:txBody>
          <a:bodyPr/>
          <a:lstStyle/>
          <a:p>
            <a:r>
              <a:rPr lang="en-US" sz="5500"/>
              <a:t>REQUIRED SOLICITATION DOCUMENTS</a:t>
            </a:r>
          </a:p>
        </p:txBody>
      </p:sp>
    </p:spTree>
    <p:extLst>
      <p:ext uri="{BB962C8B-B14F-4D97-AF65-F5344CB8AC3E}">
        <p14:creationId xmlns:p14="http://schemas.microsoft.com/office/powerpoint/2010/main" val="421472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AFF4A9-8483-824F-A2C9-B9E620BBD493}"/>
              </a:ext>
            </a:extLst>
          </p:cNvPr>
          <p:cNvSpPr>
            <a:spLocks noGrp="1"/>
          </p:cNvSpPr>
          <p:nvPr>
            <p:ph type="body" sz="quarter" idx="10"/>
          </p:nvPr>
        </p:nvSpPr>
        <p:spPr>
          <a:xfrm>
            <a:off x="3864270" y="3147948"/>
            <a:ext cx="4892675" cy="2584247"/>
          </a:xfrm>
        </p:spPr>
        <p:txBody>
          <a:bodyPr vert="horz" lIns="91440" tIns="45720" rIns="91440" bIns="45720" rtlCol="0" anchor="t">
            <a:normAutofit/>
          </a:bodyPr>
          <a:lstStyle/>
          <a:p>
            <a:r>
              <a:rPr lang="en-US" sz="2400" b="0"/>
              <a:t>Before advertising for a General Contractor or subcontracting, review of solicitation content and attachments must be submitted for review to ensure applicable program requirements are included.</a:t>
            </a:r>
            <a:endParaRPr lang="en-US" sz="2400" b="0">
              <a:cs typeface="Arial"/>
            </a:endParaRPr>
          </a:p>
        </p:txBody>
      </p:sp>
      <p:sp>
        <p:nvSpPr>
          <p:cNvPr id="2" name="Title 1">
            <a:extLst>
              <a:ext uri="{FF2B5EF4-FFF2-40B4-BE49-F238E27FC236}">
                <a16:creationId xmlns:a16="http://schemas.microsoft.com/office/drawing/2014/main" id="{9E478198-F9F3-204F-9872-2C591C6A1663}"/>
              </a:ext>
            </a:extLst>
          </p:cNvPr>
          <p:cNvSpPr>
            <a:spLocks noGrp="1"/>
          </p:cNvSpPr>
          <p:nvPr>
            <p:ph type="title" idx="4294967295"/>
          </p:nvPr>
        </p:nvSpPr>
        <p:spPr>
          <a:xfrm>
            <a:off x="3462632" y="1928594"/>
            <a:ext cx="10588625" cy="1063625"/>
          </a:xfrm>
          <a:prstGeom prst="rect">
            <a:avLst/>
          </a:prstGeom>
        </p:spPr>
        <p:txBody>
          <a:bodyPr vert="horz" lIns="91440" tIns="45720" rIns="91440" bIns="45720" rtlCol="0" anchor="b">
            <a:normAutofit/>
          </a:bodyPr>
          <a:lstStyle/>
          <a:p>
            <a:r>
              <a:rPr lang="en-US" sz="4400" kern="1200">
                <a:solidFill>
                  <a:schemeClr val="tx2"/>
                </a:solidFill>
                <a:latin typeface="+mj-lt"/>
                <a:ea typeface="+mj-ea"/>
                <a:cs typeface="+mj-cs"/>
              </a:rPr>
              <a:t>Solicitation Language</a:t>
            </a:r>
            <a:endParaRPr lang="en-US" sz="4400" kern="1200">
              <a:solidFill>
                <a:schemeClr val="tx2"/>
              </a:solidFill>
              <a:latin typeface="+mj-lt"/>
              <a:cs typeface="Arial"/>
            </a:endParaRPr>
          </a:p>
        </p:txBody>
      </p:sp>
    </p:spTree>
    <p:extLst>
      <p:ext uri="{BB962C8B-B14F-4D97-AF65-F5344CB8AC3E}">
        <p14:creationId xmlns:p14="http://schemas.microsoft.com/office/powerpoint/2010/main" val="162064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8198-F9F3-204F-9872-2C591C6A1663}"/>
              </a:ext>
            </a:extLst>
          </p:cNvPr>
          <p:cNvSpPr>
            <a:spLocks noGrp="1"/>
          </p:cNvSpPr>
          <p:nvPr>
            <p:ph type="title"/>
          </p:nvPr>
        </p:nvSpPr>
        <p:spPr/>
        <p:txBody>
          <a:bodyPr>
            <a:normAutofit fontScale="90000"/>
          </a:bodyPr>
          <a:lstStyle/>
          <a:p>
            <a:r>
              <a:rPr lang="en-US">
                <a:solidFill>
                  <a:schemeClr val="bg1"/>
                </a:solidFill>
              </a:rPr>
              <a:t>Solicitation Language</a:t>
            </a:r>
          </a:p>
        </p:txBody>
      </p:sp>
      <p:sp>
        <p:nvSpPr>
          <p:cNvPr id="3" name="Text Placeholder 2">
            <a:extLst>
              <a:ext uri="{FF2B5EF4-FFF2-40B4-BE49-F238E27FC236}">
                <a16:creationId xmlns:a16="http://schemas.microsoft.com/office/drawing/2014/main" id="{AEAFF4A9-8483-824F-A2C9-B9E620BBD493}"/>
              </a:ext>
            </a:extLst>
          </p:cNvPr>
          <p:cNvSpPr>
            <a:spLocks noGrp="1"/>
          </p:cNvSpPr>
          <p:nvPr>
            <p:ph type="body" sz="quarter" idx="10"/>
          </p:nvPr>
        </p:nvSpPr>
        <p:spPr>
          <a:xfrm>
            <a:off x="688976" y="2186609"/>
            <a:ext cx="11058525" cy="4227697"/>
          </a:xfrm>
        </p:spPr>
        <p:txBody>
          <a:bodyPr lIns="91440" tIns="45720" rIns="91440" bIns="45720" anchor="t">
            <a:normAutofit fontScale="92500" lnSpcReduction="20000"/>
          </a:bodyPr>
          <a:lstStyle/>
          <a:p>
            <a:pPr marL="0" indent="0">
              <a:buNone/>
            </a:pPr>
            <a:r>
              <a:rPr lang="en-US" b="1"/>
              <a:t>Example Solicitation Language for Prime Contractor:</a:t>
            </a:r>
          </a:p>
          <a:p>
            <a:pPr marL="227965" indent="-227965"/>
            <a:r>
              <a:rPr lang="en-US" b="1"/>
              <a:t>MWSBE: </a:t>
            </a:r>
            <a:r>
              <a:rPr lang="en-US">
                <a:ea typeface="+mn-lt"/>
                <a:cs typeface="+mn-lt"/>
              </a:rPr>
              <a:t>Contractor shall comply with the City’s Minority and Women Business Enterprise (“MWBE”) programs as set out in Chapter 15, Article V of the City of Houston Code of Ordinances and the</a:t>
            </a:r>
            <a:r>
              <a:rPr lang="en-US" b="1">
                <a:ea typeface="+mn-lt"/>
                <a:cs typeface="+mn-lt"/>
              </a:rPr>
              <a:t> </a:t>
            </a:r>
            <a:r>
              <a:rPr lang="en-US">
                <a:ea typeface="+mn-lt"/>
                <a:cs typeface="+mn-lt"/>
              </a:rPr>
              <a:t>applicable Office of Business Opportunity’s (“OBO”) Policies and Procedures. Contractor shall make good faith efforts to award subcontracts or supply agreements in at least </a:t>
            </a:r>
            <a:r>
              <a:rPr lang="en-US" b="1">
                <a:ea typeface="+mn-lt"/>
                <a:cs typeface="+mn-lt"/>
              </a:rPr>
              <a:t>­­­­_____%</a:t>
            </a:r>
            <a:r>
              <a:rPr lang="en-US">
                <a:ea typeface="+mn-lt"/>
                <a:cs typeface="+mn-lt"/>
              </a:rPr>
              <a:t> of the value of this Agreement to MWBEs (“Stated MWBE goal”). If the Contractor is a certified MBE or WBE, Contractor may count toward goals the work that it commits to perform with its own work force, capped at 50% of the total advertised goal.  Contractor acknowledges that it has reviewed the requirements for good faith efforts on file with OBO and will comply with them.</a:t>
            </a:r>
          </a:p>
          <a:p>
            <a:pPr marL="227965" indent="-227965"/>
            <a:endParaRPr lang="en-US" b="1">
              <a:cs typeface="Arial"/>
            </a:endParaRPr>
          </a:p>
          <a:p>
            <a:pPr marL="227965" indent="-227965"/>
            <a:r>
              <a:rPr lang="en-US" sz="1900" b="1"/>
              <a:t>Pay</a:t>
            </a:r>
            <a:r>
              <a:rPr lang="en-US" sz="1900" b="1">
                <a:ea typeface="+mn-lt"/>
                <a:cs typeface="+mn-lt"/>
              </a:rPr>
              <a:t> Or Play</a:t>
            </a:r>
            <a:endParaRPr lang="en-US" sz="1900">
              <a:ea typeface="+mn-lt"/>
              <a:cs typeface="+mn-lt"/>
            </a:endParaRPr>
          </a:p>
          <a:p>
            <a:pPr marL="0" indent="0">
              <a:buNone/>
            </a:pPr>
            <a:r>
              <a:rPr lang="en-US" sz="1900">
                <a:latin typeface="Arial"/>
                <a:ea typeface="Calibri Light"/>
                <a:cs typeface="Calibri Light"/>
              </a:rPr>
              <a:t> </a:t>
            </a:r>
            <a:r>
              <a:rPr lang="en-US" sz="1900">
                <a:ea typeface="+mn-lt"/>
                <a:cs typeface="+mn-lt"/>
              </a:rPr>
              <a:t>Contractors shall comply with the City's Pay or Play </a:t>
            </a:r>
            <a:r>
              <a:rPr lang="en-US" sz="1900"/>
              <a:t>Program</a:t>
            </a:r>
            <a:r>
              <a:rPr lang="en-US" sz="1900">
                <a:ea typeface="+mn-lt"/>
                <a:cs typeface="+mn-lt"/>
              </a:rPr>
              <a:t>, as set out in Executive Order No. 1-7, the requirements and terms of which are incorporated into this RFP for all purposes. Contractors have reviewed the requirements of Executive Order No. 1-7 at </a:t>
            </a:r>
            <a:r>
              <a:rPr lang="en-US" sz="1900">
                <a:ea typeface="+mn-lt"/>
                <a:cs typeface="+mn-lt"/>
                <a:hlinkClick r:id="rId2"/>
              </a:rPr>
              <a:t>http://www.houstontx.gov/obo/popforms.html</a:t>
            </a:r>
            <a:r>
              <a:rPr lang="en-US" sz="1900">
                <a:ea typeface="+mn-lt"/>
                <a:cs typeface="+mn-lt"/>
              </a:rPr>
              <a:t> The Contractors should demonstrate that they have the willingness and ability to comply with the City's Contractors' Pay of Play Program.</a:t>
            </a:r>
          </a:p>
          <a:p>
            <a:pPr marL="227965" indent="-227965"/>
            <a:endParaRPr lang="en-US">
              <a:ea typeface="+mn-lt"/>
              <a:cs typeface="+mn-lt"/>
            </a:endParaRPr>
          </a:p>
        </p:txBody>
      </p:sp>
    </p:spTree>
    <p:extLst>
      <p:ext uri="{BB962C8B-B14F-4D97-AF65-F5344CB8AC3E}">
        <p14:creationId xmlns:p14="http://schemas.microsoft.com/office/powerpoint/2010/main" val="357209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7DD00-D591-D6B6-FB77-DD4D6BF83035}"/>
              </a:ext>
            </a:extLst>
          </p:cNvPr>
          <p:cNvSpPr>
            <a:spLocks noGrp="1"/>
          </p:cNvSpPr>
          <p:nvPr>
            <p:ph type="title"/>
          </p:nvPr>
        </p:nvSpPr>
        <p:spPr>
          <a:xfrm>
            <a:off x="688976" y="1596345"/>
            <a:ext cx="8633791" cy="590264"/>
          </a:xfrm>
        </p:spPr>
        <p:txBody>
          <a:bodyPr lIns="91440" tIns="45720" rIns="91440" bIns="45720" anchor="t"/>
          <a:lstStyle/>
          <a:p>
            <a:r>
              <a:rPr lang="en-US" sz="2800">
                <a:solidFill>
                  <a:schemeClr val="bg1"/>
                </a:solidFill>
                <a:latin typeface="Arial"/>
                <a:cs typeface="Arial"/>
              </a:rPr>
              <a:t>Updated Contract Requirements in 2 CFR 200.322</a:t>
            </a:r>
          </a:p>
        </p:txBody>
      </p:sp>
      <p:sp>
        <p:nvSpPr>
          <p:cNvPr id="3" name="Text Placeholder 2">
            <a:extLst>
              <a:ext uri="{FF2B5EF4-FFF2-40B4-BE49-F238E27FC236}">
                <a16:creationId xmlns:a16="http://schemas.microsoft.com/office/drawing/2014/main" id="{E329CB78-5A11-2B88-95FE-1E200D8EF4A5}"/>
              </a:ext>
            </a:extLst>
          </p:cNvPr>
          <p:cNvSpPr>
            <a:spLocks noGrp="1"/>
          </p:cNvSpPr>
          <p:nvPr>
            <p:ph type="body" sz="quarter" idx="10"/>
          </p:nvPr>
        </p:nvSpPr>
        <p:spPr/>
        <p:txBody>
          <a:bodyPr lIns="91440" tIns="45720" rIns="91440" bIns="45720" anchor="t"/>
          <a:lstStyle/>
          <a:p>
            <a:pPr marL="0" indent="0">
              <a:buNone/>
            </a:pPr>
            <a:r>
              <a:rPr lang="en-US">
                <a:ea typeface="+mn-lt"/>
                <a:cs typeface="+mn-lt"/>
              </a:rPr>
              <a:t>Effective April 7, 2022, updated provisions are required to be included in contracts for General Contractors, subcontractors and lower tier contractors. Agreement terms will be expected to reference the provision in the contract and include as an exhibit. Executed agreements dated April 7, 2022 and forward will be reviewed for compliance with this guidance. </a:t>
            </a:r>
            <a:endParaRPr lang="en-US">
              <a:cs typeface="Arial" panose="020B0604020202020204"/>
            </a:endParaRPr>
          </a:p>
          <a:p>
            <a:endParaRPr lang="en-US"/>
          </a:p>
          <a:p>
            <a:r>
              <a:rPr lang="en-US">
                <a:ea typeface="+mn-lt"/>
                <a:cs typeface="+mn-lt"/>
              </a:rPr>
              <a:t>DOMESTIC PREFERENCES (2 C.F.R. § 200.322) *NEW* </a:t>
            </a:r>
          </a:p>
          <a:p>
            <a:r>
              <a:rPr lang="en-US">
                <a:ea typeface="+mn-lt"/>
                <a:cs typeface="+mn-lt"/>
              </a:rPr>
              <a:t>PROHIBITION OF CERTAIN TELECOMMUNICATION TECHNOLOGY *NEW* </a:t>
            </a:r>
            <a:endParaRPr lang="en-US"/>
          </a:p>
          <a:p>
            <a:endParaRPr lang="en-US">
              <a:cs typeface="Arial"/>
            </a:endParaRPr>
          </a:p>
        </p:txBody>
      </p:sp>
    </p:spTree>
    <p:extLst>
      <p:ext uri="{BB962C8B-B14F-4D97-AF65-F5344CB8AC3E}">
        <p14:creationId xmlns:p14="http://schemas.microsoft.com/office/powerpoint/2010/main" val="3113023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120E-ADFD-8948-B229-7A1814036A23}"/>
              </a:ext>
            </a:extLst>
          </p:cNvPr>
          <p:cNvSpPr>
            <a:spLocks noGrp="1"/>
          </p:cNvSpPr>
          <p:nvPr>
            <p:ph type="title"/>
          </p:nvPr>
        </p:nvSpPr>
        <p:spPr/>
        <p:txBody>
          <a:bodyPr>
            <a:normAutofit fontScale="90000"/>
          </a:bodyPr>
          <a:lstStyle/>
          <a:p>
            <a:r>
              <a:rPr lang="en-US">
                <a:solidFill>
                  <a:schemeClr val="bg1"/>
                </a:solidFill>
              </a:rPr>
              <a:t>Prime Contract Required Documents</a:t>
            </a:r>
          </a:p>
        </p:txBody>
      </p:sp>
      <p:sp>
        <p:nvSpPr>
          <p:cNvPr id="3" name="Text Placeholder 2">
            <a:extLst>
              <a:ext uri="{FF2B5EF4-FFF2-40B4-BE49-F238E27FC236}">
                <a16:creationId xmlns:a16="http://schemas.microsoft.com/office/drawing/2014/main" id="{C0B4430D-4656-7E44-AC58-0440828AC886}"/>
              </a:ext>
            </a:extLst>
          </p:cNvPr>
          <p:cNvSpPr>
            <a:spLocks noGrp="1"/>
          </p:cNvSpPr>
          <p:nvPr>
            <p:ph type="body" sz="quarter" idx="10"/>
          </p:nvPr>
        </p:nvSpPr>
        <p:spPr/>
        <p:txBody>
          <a:bodyPr lIns="91440" tIns="45720" rIns="91440" bIns="45720" anchor="t">
            <a:normAutofit lnSpcReduction="10000"/>
          </a:bodyPr>
          <a:lstStyle/>
          <a:p>
            <a:pPr marL="0" indent="0">
              <a:buNone/>
            </a:pPr>
            <a:r>
              <a:rPr lang="en-US" dirty="0"/>
              <a:t>The Prime Contract must reference and include the following documents regarding Local, State, and Federal Compliance Requirements:</a:t>
            </a:r>
          </a:p>
          <a:p>
            <a:pPr marL="227965" indent="-227965"/>
            <a:r>
              <a:rPr lang="en-US" dirty="0"/>
              <a:t>Federal Labor Standards Provisions -Minority, Women and Small Business Enterprises, Section 3 Regulations, Pay or Play </a:t>
            </a:r>
            <a:r>
              <a:rPr lang="en-US" b="1" dirty="0"/>
              <a:t>(updated April 2025)</a:t>
            </a:r>
            <a:endParaRPr lang="en-US" b="1" dirty="0">
              <a:cs typeface="Arial"/>
            </a:endParaRPr>
          </a:p>
          <a:p>
            <a:pPr marL="227965" indent="-227965"/>
            <a:r>
              <a:rPr lang="en-US" dirty="0"/>
              <a:t>Contract Compliance Forms -Minority, Women and Small Business Enterprises Section 3 Regulation </a:t>
            </a:r>
            <a:r>
              <a:rPr lang="en-US" b="1" dirty="0"/>
              <a:t>(updated December 2023)</a:t>
            </a:r>
            <a:endParaRPr lang="en-US" b="1" dirty="0">
              <a:cs typeface="Arial"/>
            </a:endParaRPr>
          </a:p>
          <a:p>
            <a:pPr marL="227965" indent="-227965"/>
            <a:r>
              <a:rPr lang="en-US" dirty="0"/>
              <a:t>Document 808: Requirements for the City of Houston Program for Minority, Women, and Small Business Enterprises (MWSBE) </a:t>
            </a:r>
            <a:r>
              <a:rPr lang="en-US" b="1" dirty="0"/>
              <a:t>(updated January  2022)</a:t>
            </a:r>
            <a:endParaRPr lang="en-US" b="1" dirty="0">
              <a:cs typeface="Arial"/>
            </a:endParaRPr>
          </a:p>
          <a:p>
            <a:pPr marL="227965" indent="-227965"/>
            <a:r>
              <a:rPr lang="en-US" dirty="0"/>
              <a:t>City of Houston Good Faith Efforts Policy </a:t>
            </a:r>
            <a:r>
              <a:rPr lang="en-US" b="1" dirty="0"/>
              <a:t>(updated January 2022)</a:t>
            </a:r>
            <a:endParaRPr lang="en-US" b="1" dirty="0">
              <a:cs typeface="Arial"/>
            </a:endParaRPr>
          </a:p>
          <a:p>
            <a:pPr marL="0" indent="0">
              <a:buNone/>
            </a:pPr>
            <a:endParaRPr lang="en-US" dirty="0"/>
          </a:p>
          <a:p>
            <a:pPr marL="0" indent="0">
              <a:buNone/>
            </a:pPr>
            <a:r>
              <a:rPr lang="en-US" dirty="0"/>
              <a:t>*A draft copy of all construction contracts must be provided to the Pre-Award Administration Manager for reviewal and approval of required compliance language and documents for applicable programs.</a:t>
            </a:r>
            <a:endParaRPr lang="en-US" dirty="0">
              <a:cs typeface="Arial"/>
            </a:endParaRPr>
          </a:p>
        </p:txBody>
      </p:sp>
    </p:spTree>
    <p:extLst>
      <p:ext uri="{BB962C8B-B14F-4D97-AF65-F5344CB8AC3E}">
        <p14:creationId xmlns:p14="http://schemas.microsoft.com/office/powerpoint/2010/main" val="23088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E41DC-557A-1F41-A2B4-85E6FA7877C6}"/>
              </a:ext>
            </a:extLst>
          </p:cNvPr>
          <p:cNvSpPr>
            <a:spLocks noGrp="1"/>
          </p:cNvSpPr>
          <p:nvPr>
            <p:ph type="title"/>
          </p:nvPr>
        </p:nvSpPr>
        <p:spPr/>
        <p:txBody>
          <a:bodyPr>
            <a:normAutofit fontScale="90000"/>
          </a:bodyPr>
          <a:lstStyle/>
          <a:p>
            <a:r>
              <a:rPr lang="en-US">
                <a:solidFill>
                  <a:schemeClr val="bg1"/>
                </a:solidFill>
              </a:rPr>
              <a:t>Pre-Award Compliance Red Flags</a:t>
            </a:r>
          </a:p>
        </p:txBody>
      </p:sp>
      <p:sp>
        <p:nvSpPr>
          <p:cNvPr id="3" name="Text Placeholder 2">
            <a:extLst>
              <a:ext uri="{FF2B5EF4-FFF2-40B4-BE49-F238E27FC236}">
                <a16:creationId xmlns:a16="http://schemas.microsoft.com/office/drawing/2014/main" id="{45E67378-A025-8842-B0FC-53C1AB5E49E6}"/>
              </a:ext>
            </a:extLst>
          </p:cNvPr>
          <p:cNvSpPr>
            <a:spLocks noGrp="1"/>
          </p:cNvSpPr>
          <p:nvPr>
            <p:ph type="body" sz="quarter" idx="10"/>
          </p:nvPr>
        </p:nvSpPr>
        <p:spPr/>
        <p:txBody>
          <a:bodyPr lIns="91440" tIns="45720" rIns="91440" bIns="45720" anchor="t">
            <a:normAutofit fontScale="92500" lnSpcReduction="20000"/>
          </a:bodyPr>
          <a:lstStyle/>
          <a:p>
            <a:pPr marL="227965" indent="-227965">
              <a:lnSpc>
                <a:spcPct val="140086"/>
              </a:lnSpc>
            </a:pPr>
            <a:r>
              <a:rPr lang="en-US" sz="2100"/>
              <a:t>Signed Letters of Intent are not submitted with Participation Plan;</a:t>
            </a:r>
          </a:p>
          <a:p>
            <a:pPr marL="227965" indent="-227965">
              <a:lnSpc>
                <a:spcPct val="140086"/>
              </a:lnSpc>
            </a:pPr>
            <a:r>
              <a:rPr lang="en-US" sz="2100"/>
              <a:t>Failure to have the MWSBE firm(s) sign the Letters of Intent;</a:t>
            </a:r>
            <a:endParaRPr lang="en-US" sz="2100">
              <a:cs typeface="Arial" panose="020B0604020202020204"/>
            </a:endParaRPr>
          </a:p>
          <a:p>
            <a:pPr marL="227965" indent="-227965">
              <a:lnSpc>
                <a:spcPct val="140086"/>
              </a:lnSpc>
            </a:pPr>
            <a:r>
              <a:rPr lang="en-US" sz="2100"/>
              <a:t>Listing firms on a MWSBE Participation Plan that do not have an active certification with City of Houston, Office of Business Opportunity; </a:t>
            </a:r>
            <a:endParaRPr lang="en-US" sz="2100">
              <a:cs typeface="Arial" panose="020B0604020202020204"/>
            </a:endParaRPr>
          </a:p>
          <a:p>
            <a:pPr marL="227965" indent="-227965">
              <a:lnSpc>
                <a:spcPct val="140086"/>
              </a:lnSpc>
            </a:pPr>
            <a:r>
              <a:rPr lang="en-US" sz="2100">
                <a:cs typeface="Arial" panose="020B0604020202020204"/>
              </a:rPr>
              <a:t>Contractor providing an MWSBE Participation Plan that exceeds the minimum goal requirements;</a:t>
            </a:r>
            <a:endParaRPr lang="en-US" sz="2100" err="1"/>
          </a:p>
          <a:p>
            <a:pPr marL="227965" indent="-227965">
              <a:lnSpc>
                <a:spcPct val="140086"/>
              </a:lnSpc>
            </a:pPr>
            <a:r>
              <a:rPr lang="en-US" sz="2100"/>
              <a:t>Contractor substitutes SBE participation of more than 4% of the MBE goal, the WBE goal or portions of the MBE goal and WBE goal; </a:t>
            </a:r>
            <a:endParaRPr lang="en-US" sz="2100">
              <a:cs typeface="Arial" panose="020B0604020202020204"/>
            </a:endParaRPr>
          </a:p>
          <a:p>
            <a:pPr marL="227965" indent="-227965">
              <a:lnSpc>
                <a:spcPct val="140086"/>
              </a:lnSpc>
            </a:pPr>
            <a:r>
              <a:rPr lang="en-US" sz="2100"/>
              <a:t>Listing MWSBEs firms for goal credit without notification;</a:t>
            </a:r>
            <a:endParaRPr lang="en-US" sz="2100">
              <a:cs typeface="Arial" panose="020B0604020202020204"/>
            </a:endParaRPr>
          </a:p>
          <a:p>
            <a:pPr marL="227965" indent="-227965">
              <a:lnSpc>
                <a:spcPct val="140086"/>
              </a:lnSpc>
            </a:pPr>
            <a:r>
              <a:rPr lang="en-US" sz="2100"/>
              <a:t>Failure to submit Pre-Award required documents for review and approval in timely manner. </a:t>
            </a:r>
            <a:endParaRPr lang="en-US" sz="2100">
              <a:cs typeface="Arial" panose="020B0604020202020204"/>
            </a:endParaRPr>
          </a:p>
        </p:txBody>
      </p:sp>
    </p:spTree>
    <p:extLst>
      <p:ext uri="{BB962C8B-B14F-4D97-AF65-F5344CB8AC3E}">
        <p14:creationId xmlns:p14="http://schemas.microsoft.com/office/powerpoint/2010/main" val="29428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60EBB6-E20A-58B7-4B32-B17F3DD1540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0EB1E47-FF51-8448-924C-9B38D342AE2A}"/>
              </a:ext>
            </a:extLst>
          </p:cNvPr>
          <p:cNvSpPr>
            <a:spLocks noGrp="1"/>
          </p:cNvSpPr>
          <p:nvPr>
            <p:ph type="body" sz="quarter" idx="10"/>
          </p:nvPr>
        </p:nvSpPr>
        <p:spPr>
          <a:xfrm>
            <a:off x="3649662" y="3084887"/>
            <a:ext cx="4892675" cy="1224355"/>
          </a:xfrm>
        </p:spPr>
        <p:txBody>
          <a:bodyPr/>
          <a:lstStyle/>
          <a:p>
            <a:r>
              <a:rPr lang="en-US"/>
              <a:t>FAQS</a:t>
            </a:r>
          </a:p>
        </p:txBody>
      </p:sp>
    </p:spTree>
    <p:extLst>
      <p:ext uri="{BB962C8B-B14F-4D97-AF65-F5344CB8AC3E}">
        <p14:creationId xmlns:p14="http://schemas.microsoft.com/office/powerpoint/2010/main" val="67188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B4A760-269B-9A46-832F-8522660D7E9E}"/>
              </a:ext>
            </a:extLst>
          </p:cNvPr>
          <p:cNvSpPr>
            <a:spLocks noGrp="1"/>
          </p:cNvSpPr>
          <p:nvPr>
            <p:ph type="title"/>
          </p:nvPr>
        </p:nvSpPr>
        <p:spPr/>
        <p:txBody>
          <a:bodyPr/>
          <a:lstStyle/>
          <a:p>
            <a:r>
              <a:rPr lang="en-US">
                <a:solidFill>
                  <a:schemeClr val="bg1"/>
                </a:solidFill>
              </a:rPr>
              <a:t>FAQS</a:t>
            </a:r>
          </a:p>
        </p:txBody>
      </p:sp>
      <p:sp>
        <p:nvSpPr>
          <p:cNvPr id="6" name="Content Placeholder 5">
            <a:extLst>
              <a:ext uri="{FF2B5EF4-FFF2-40B4-BE49-F238E27FC236}">
                <a16:creationId xmlns:a16="http://schemas.microsoft.com/office/drawing/2014/main" id="{7BB8FBA3-21F2-4E4C-9CF3-9DA5EF44F61E}"/>
              </a:ext>
            </a:extLst>
          </p:cNvPr>
          <p:cNvSpPr>
            <a:spLocks noGrp="1"/>
          </p:cNvSpPr>
          <p:nvPr>
            <p:ph type="body" sz="quarter" idx="10"/>
          </p:nvPr>
        </p:nvSpPr>
        <p:spPr>
          <a:noFill/>
        </p:spPr>
        <p:txBody>
          <a:bodyPr lIns="91440" tIns="45720" rIns="91440" bIns="45720" anchor="t">
            <a:normAutofit fontScale="70000" lnSpcReduction="20000"/>
          </a:bodyPr>
          <a:lstStyle/>
          <a:p>
            <a:pPr marL="0" indent="0">
              <a:buNone/>
            </a:pPr>
            <a:r>
              <a:rPr lang="en-US" b="1">
                <a:solidFill>
                  <a:srgbClr val="009EDC"/>
                </a:solidFill>
              </a:rPr>
              <a:t>When are Pre-Award Documents required to be submitted?</a:t>
            </a:r>
          </a:p>
          <a:p>
            <a:pPr marL="0" indent="0">
              <a:buNone/>
            </a:pPr>
            <a:r>
              <a:rPr lang="en-US"/>
              <a:t>Before a pre-construction meeting and/or issuance of a Notice to Proceed is recommended, Pre-Award documents must be approved. </a:t>
            </a:r>
            <a:endParaRPr lang="en-US">
              <a:cs typeface="Arial"/>
            </a:endParaRPr>
          </a:p>
          <a:p>
            <a:pPr marL="0" indent="0">
              <a:buNone/>
            </a:pPr>
            <a:endParaRPr lang="en-US"/>
          </a:p>
          <a:p>
            <a:pPr marL="0" indent="0">
              <a:buNone/>
            </a:pPr>
            <a:r>
              <a:rPr lang="en-US" b="1">
                <a:solidFill>
                  <a:srgbClr val="009EDC"/>
                </a:solidFill>
              </a:rPr>
              <a:t>Who do we submit the Pre-Award Documents to?</a:t>
            </a:r>
            <a:endParaRPr lang="en-US" b="1">
              <a:solidFill>
                <a:srgbClr val="009EDC"/>
              </a:solidFill>
              <a:cs typeface="Arial"/>
            </a:endParaRPr>
          </a:p>
          <a:p>
            <a:pPr marL="0" indent="0">
              <a:buNone/>
            </a:pPr>
            <a:r>
              <a:rPr lang="en-US"/>
              <a:t>Pre-Award submissions should be sent via email to Administration Manager, Lakesha Tates at Lakesha.Tates@houstontx.gov </a:t>
            </a:r>
            <a:endParaRPr lang="en-US">
              <a:cs typeface="Arial"/>
            </a:endParaRPr>
          </a:p>
          <a:p>
            <a:pPr marL="0" indent="0">
              <a:buNone/>
            </a:pPr>
            <a:endParaRPr lang="en-US"/>
          </a:p>
          <a:p>
            <a:pPr marL="0" indent="0">
              <a:buNone/>
            </a:pPr>
            <a:r>
              <a:rPr lang="en-US" b="1">
                <a:solidFill>
                  <a:srgbClr val="009EDC"/>
                </a:solidFill>
              </a:rPr>
              <a:t>What are the next steps following submission of Pre-Award documents? </a:t>
            </a:r>
            <a:endParaRPr lang="en-US" b="1">
              <a:solidFill>
                <a:srgbClr val="009EDC"/>
              </a:solidFill>
              <a:cs typeface="Arial"/>
            </a:endParaRPr>
          </a:p>
          <a:p>
            <a:pPr marL="0" indent="0">
              <a:buNone/>
            </a:pPr>
            <a:r>
              <a:rPr lang="en-US"/>
              <a:t>The Administration Manager will review documents for completion and compliance before recommendation to proceed based on the responsiveness of required documents.</a:t>
            </a:r>
            <a:endParaRPr lang="en-US">
              <a:cs typeface="Arial"/>
            </a:endParaRPr>
          </a:p>
          <a:p>
            <a:pPr marL="0" indent="0">
              <a:buNone/>
            </a:pPr>
            <a:endParaRPr lang="en-US"/>
          </a:p>
          <a:p>
            <a:pPr marL="0" indent="0">
              <a:buNone/>
            </a:pPr>
            <a:r>
              <a:rPr lang="en-US" b="1">
                <a:solidFill>
                  <a:srgbClr val="009EDC"/>
                </a:solidFill>
              </a:rPr>
              <a:t>If the MWSBE Participation Plan is deemed non-responsive what is the next step?</a:t>
            </a:r>
            <a:endParaRPr lang="en-US" b="1">
              <a:solidFill>
                <a:srgbClr val="009EDC"/>
              </a:solidFill>
              <a:cs typeface="Arial"/>
            </a:endParaRPr>
          </a:p>
          <a:p>
            <a:pPr marL="0" indent="0">
              <a:buNone/>
            </a:pPr>
            <a:r>
              <a:rPr lang="en-US"/>
              <a:t>Your MWSBE Participation Plan will be forwarded along with documents 471, 472 and all other supporting documents to the Office of Business Opportunity to review and cure your plan within 7 – 14 business days. Communication regarding a non-responsive MWSBE Participation Plan will be between an Office of Business Opportunity and the Prime Contractor. The Office of Business Opportunity will notify the Administration Manager and Prime Contractor of the Good Faith Efforts Determination and recommendations.</a:t>
            </a:r>
            <a:endParaRPr lang="en-US">
              <a:cs typeface="Arial"/>
            </a:endParaRPr>
          </a:p>
          <a:p>
            <a:pPr marL="0" indent="0">
              <a:buNone/>
            </a:pPr>
            <a:endParaRPr lang="en-US"/>
          </a:p>
          <a:p>
            <a:pPr marL="0" indent="0">
              <a:buNone/>
            </a:pPr>
            <a:endParaRPr lang="en-US" b="1">
              <a:solidFill>
                <a:srgbClr val="009EDC"/>
              </a:solidFill>
              <a:cs typeface="Arial"/>
            </a:endParaRPr>
          </a:p>
        </p:txBody>
      </p:sp>
    </p:spTree>
    <p:extLst>
      <p:ext uri="{BB962C8B-B14F-4D97-AF65-F5344CB8AC3E}">
        <p14:creationId xmlns:p14="http://schemas.microsoft.com/office/powerpoint/2010/main" val="245750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685C-33FD-1D46-8344-9F7D5A1D380B}"/>
              </a:ext>
            </a:extLst>
          </p:cNvPr>
          <p:cNvSpPr>
            <a:spLocks noGrp="1"/>
          </p:cNvSpPr>
          <p:nvPr>
            <p:ph type="title"/>
          </p:nvPr>
        </p:nvSpPr>
        <p:spPr>
          <a:xfrm>
            <a:off x="4000636" y="881937"/>
            <a:ext cx="8633791" cy="628787"/>
          </a:xfrm>
        </p:spPr>
        <p:txBody>
          <a:bodyPr vert="horz" lIns="91440" tIns="45720" rIns="91440" bIns="45720" rtlCol="0" anchor="t">
            <a:normAutofit/>
          </a:bodyPr>
          <a:lstStyle/>
          <a:p>
            <a:r>
              <a:rPr lang="en-US" sz="3600">
                <a:solidFill>
                  <a:schemeClr val="tx2"/>
                </a:solidFill>
                <a:latin typeface="Arial"/>
                <a:cs typeface="Arial"/>
              </a:rPr>
              <a:t>Pre-Award Services </a:t>
            </a:r>
          </a:p>
        </p:txBody>
      </p:sp>
      <p:pic>
        <p:nvPicPr>
          <p:cNvPr id="5" name="Picture 6">
            <a:extLst>
              <a:ext uri="{FF2B5EF4-FFF2-40B4-BE49-F238E27FC236}">
                <a16:creationId xmlns:a16="http://schemas.microsoft.com/office/drawing/2014/main" id="{64D99966-2BC8-FC0F-FE37-9688524EA733}"/>
              </a:ext>
            </a:extLst>
          </p:cNvPr>
          <p:cNvPicPr>
            <a:picLocks noGrp="1" noChangeAspect="1"/>
          </p:cNvPicPr>
          <p:nvPr>
            <p:ph type="pic" sz="quarter" idx="18"/>
          </p:nvPr>
        </p:nvPicPr>
        <p:blipFill rotWithShape="1">
          <a:blip r:embed="rId3"/>
          <a:srcRect t="10215" b="10215"/>
          <a:stretch/>
        </p:blipFill>
        <p:spPr>
          <a:xfrm>
            <a:off x="5087676" y="2248089"/>
            <a:ext cx="2110383" cy="2110107"/>
          </a:xfrm>
        </p:spPr>
      </p:pic>
      <p:sp>
        <p:nvSpPr>
          <p:cNvPr id="17" name="Text Placeholder 2">
            <a:extLst>
              <a:ext uri="{FF2B5EF4-FFF2-40B4-BE49-F238E27FC236}">
                <a16:creationId xmlns:a16="http://schemas.microsoft.com/office/drawing/2014/main" id="{3940DDEE-8710-4544-B3AF-CE01C9DDCD1E}"/>
              </a:ext>
            </a:extLst>
          </p:cNvPr>
          <p:cNvSpPr txBox="1">
            <a:spLocks/>
          </p:cNvSpPr>
          <p:nvPr/>
        </p:nvSpPr>
        <p:spPr>
          <a:xfrm>
            <a:off x="4550968" y="4460859"/>
            <a:ext cx="3411853" cy="1105301"/>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1400">
                <a:solidFill>
                  <a:schemeClr val="tx2"/>
                </a:solidFill>
                <a:latin typeface="Arial"/>
                <a:cs typeface="Arial"/>
              </a:rPr>
              <a:t>Lakesha </a:t>
            </a:r>
            <a:r>
              <a:rPr lang="en-US" sz="1400" err="1">
                <a:solidFill>
                  <a:schemeClr val="tx2"/>
                </a:solidFill>
                <a:latin typeface="Arial"/>
                <a:cs typeface="Arial"/>
              </a:rPr>
              <a:t>Tates</a:t>
            </a:r>
            <a:endParaRPr lang="en-US" sz="1400">
              <a:solidFill>
                <a:schemeClr val="tx2"/>
              </a:solidFill>
              <a:latin typeface="Arial"/>
              <a:cs typeface="Arial"/>
            </a:endParaRPr>
          </a:p>
          <a:p>
            <a:pPr marL="0" indent="0">
              <a:spcBef>
                <a:spcPts val="0"/>
              </a:spcBef>
              <a:buClrTx/>
            </a:pPr>
            <a:r>
              <a:rPr lang="en-US" sz="1400" b="0">
                <a:solidFill>
                  <a:schemeClr val="tx2"/>
                </a:solidFill>
                <a:latin typeface="Arial"/>
                <a:cs typeface="Arial"/>
              </a:rPr>
              <a:t>Administration Manager</a:t>
            </a:r>
          </a:p>
          <a:p>
            <a:pPr marL="0" indent="0">
              <a:spcBef>
                <a:spcPts val="0"/>
              </a:spcBef>
              <a:buClrTx/>
            </a:pPr>
            <a:r>
              <a:rPr lang="en-US" sz="1400">
                <a:solidFill>
                  <a:schemeClr val="tx2"/>
                </a:solidFill>
                <a:latin typeface="Arial"/>
                <a:cs typeface="Arial"/>
                <a:hlinkClick r:id="rId4">
                  <a:extLst>
                    <a:ext uri="{A12FA001-AC4F-418D-AE19-62706E023703}">
                      <ahyp:hlinkClr xmlns:ahyp="http://schemas.microsoft.com/office/drawing/2018/hyperlinkcolor" val="tx"/>
                    </a:ext>
                  </a:extLst>
                </a:hlinkClick>
              </a:rPr>
              <a:t>Lakesha.Tates@Houstontx.gov</a:t>
            </a:r>
            <a:endParaRPr lang="en-US" sz="1400">
              <a:solidFill>
                <a:schemeClr val="tx2"/>
              </a:solidFill>
              <a:latin typeface="Arial"/>
              <a:cs typeface="Arial"/>
            </a:endParaRPr>
          </a:p>
          <a:p>
            <a:pPr marL="0" indent="0">
              <a:spcBef>
                <a:spcPts val="0"/>
              </a:spcBef>
              <a:buClrTx/>
            </a:pPr>
            <a:r>
              <a:rPr lang="en-US" sz="1400">
                <a:solidFill>
                  <a:schemeClr val="tx2"/>
                </a:solidFill>
                <a:latin typeface="Arial"/>
                <a:cs typeface="Arial"/>
              </a:rPr>
              <a:t>Office: 832-394-6345</a:t>
            </a:r>
          </a:p>
          <a:p>
            <a:pPr marL="0" indent="0">
              <a:spcBef>
                <a:spcPts val="0"/>
              </a:spcBef>
              <a:buClrTx/>
            </a:pPr>
            <a:endParaRPr lang="en-US" sz="1400">
              <a:solidFill>
                <a:schemeClr val="tx2"/>
              </a:solidFill>
              <a:latin typeface="Arial"/>
              <a:cs typeface="Arial"/>
            </a:endParaRPr>
          </a:p>
          <a:p>
            <a:pPr marL="0" indent="0">
              <a:spcBef>
                <a:spcPts val="0"/>
              </a:spcBef>
              <a:buClrTx/>
            </a:pPr>
            <a:endParaRPr lang="en-US" sz="140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a:solidFill>
                <a:schemeClr val="tx2"/>
              </a:solidFill>
              <a:latin typeface="Arial" panose="020B0604020202020204" pitchFamily="34" charset="0"/>
              <a:cs typeface="Arial" panose="020B0604020202020204" pitchFamily="34" charset="0"/>
            </a:endParaRPr>
          </a:p>
          <a:p>
            <a:endParaRPr lang="en-US">
              <a:solidFill>
                <a:schemeClr val="tx2"/>
              </a:solidFill>
            </a:endParaRPr>
          </a:p>
        </p:txBody>
      </p:sp>
    </p:spTree>
    <p:extLst>
      <p:ext uri="{BB962C8B-B14F-4D97-AF65-F5344CB8AC3E}">
        <p14:creationId xmlns:p14="http://schemas.microsoft.com/office/powerpoint/2010/main" val="330835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A4C9-B192-D3E3-10E7-F8EFA9D34D7C}"/>
              </a:ext>
            </a:extLst>
          </p:cNvPr>
          <p:cNvSpPr>
            <a:spLocks noGrp="1"/>
          </p:cNvSpPr>
          <p:nvPr>
            <p:ph type="title"/>
          </p:nvPr>
        </p:nvSpPr>
        <p:spPr/>
        <p:txBody>
          <a:bodyPr lIns="91440" tIns="45720" rIns="91440" bIns="45720" anchor="t"/>
          <a:lstStyle/>
          <a:p>
            <a:r>
              <a:rPr lang="en-US">
                <a:solidFill>
                  <a:schemeClr val="bg1"/>
                </a:solidFill>
                <a:latin typeface="Arial"/>
                <a:cs typeface="Arial"/>
              </a:rPr>
              <a:t>FAQS</a:t>
            </a:r>
            <a:endParaRPr lang="en-US" b="0">
              <a:solidFill>
                <a:schemeClr val="bg1"/>
              </a:solidFill>
              <a:latin typeface="Arial"/>
              <a:cs typeface="Arial"/>
            </a:endParaRPr>
          </a:p>
          <a:p>
            <a:endParaRPr lang="en-US">
              <a:solidFill>
                <a:schemeClr val="bg1"/>
              </a:solidFill>
            </a:endParaRPr>
          </a:p>
        </p:txBody>
      </p:sp>
      <p:sp>
        <p:nvSpPr>
          <p:cNvPr id="3" name="Text Placeholder 2">
            <a:extLst>
              <a:ext uri="{FF2B5EF4-FFF2-40B4-BE49-F238E27FC236}">
                <a16:creationId xmlns:a16="http://schemas.microsoft.com/office/drawing/2014/main" id="{89CB3D6A-D467-5FBB-8A62-E807CC8E7EAB}"/>
              </a:ext>
            </a:extLst>
          </p:cNvPr>
          <p:cNvSpPr>
            <a:spLocks noGrp="1"/>
          </p:cNvSpPr>
          <p:nvPr>
            <p:ph type="body" sz="quarter" idx="10"/>
          </p:nvPr>
        </p:nvSpPr>
        <p:spPr>
          <a:xfrm>
            <a:off x="688976" y="2027587"/>
            <a:ext cx="11058525" cy="4055169"/>
          </a:xfrm>
        </p:spPr>
        <p:txBody>
          <a:bodyPr lIns="91440" tIns="45720" rIns="91440" bIns="45720" anchor="t"/>
          <a:lstStyle/>
          <a:p>
            <a:pPr marL="0" indent="0">
              <a:buNone/>
            </a:pPr>
            <a:endParaRPr lang="en-US" sz="1400" b="1">
              <a:solidFill>
                <a:srgbClr val="009EDC"/>
              </a:solidFill>
              <a:ea typeface="+mn-lt"/>
              <a:cs typeface="+mn-lt"/>
            </a:endParaRPr>
          </a:p>
          <a:p>
            <a:pPr marL="227965" indent="-227965">
              <a:buNone/>
            </a:pPr>
            <a:r>
              <a:rPr lang="en-US" sz="1400" b="1">
                <a:solidFill>
                  <a:srgbClr val="009EDC"/>
                </a:solidFill>
                <a:ea typeface="+mn-lt"/>
                <a:cs typeface="+mn-lt"/>
              </a:rPr>
              <a:t>What are the approved HCDD categorical goals on construction related projects? </a:t>
            </a:r>
            <a:r>
              <a:rPr lang="en-US" sz="1400">
                <a:solidFill>
                  <a:srgbClr val="003160"/>
                </a:solidFill>
                <a:ea typeface="+mn-lt"/>
                <a:cs typeface="+mn-lt"/>
              </a:rPr>
              <a:t>Multifamily Projects with an 38% MWBE Total Goal = 30% MBE and 8% WBE.  Public Facilities with an 35% MWBE Total Goal = 26% MBE and 9% WBE and Single-Family with a 29% MWBE  Total Goal = 29% MBE and 8%.</a:t>
            </a:r>
            <a:endParaRPr lang="en-US" sz="1400">
              <a:solidFill>
                <a:srgbClr val="000000"/>
              </a:solidFill>
              <a:ea typeface="+mn-lt"/>
              <a:cs typeface="+mn-lt"/>
            </a:endParaRPr>
          </a:p>
          <a:p>
            <a:pPr marL="0" indent="0">
              <a:buNone/>
            </a:pPr>
            <a:endParaRPr lang="en-US" sz="1400" b="1">
              <a:solidFill>
                <a:srgbClr val="009EDC"/>
              </a:solidFill>
              <a:ea typeface="+mn-lt"/>
              <a:cs typeface="+mn-lt"/>
            </a:endParaRPr>
          </a:p>
          <a:p>
            <a:pPr marL="0" indent="0">
              <a:buNone/>
            </a:pPr>
            <a:r>
              <a:rPr lang="en-US" sz="1400" b="1">
                <a:solidFill>
                  <a:srgbClr val="009EDC"/>
                </a:solidFill>
                <a:ea typeface="+mn-lt"/>
                <a:cs typeface="+mn-lt"/>
              </a:rPr>
              <a:t>How are Pre-Award Good Faith Efforts Evaluated?</a:t>
            </a:r>
            <a:endParaRPr lang="en-US" sz="1400">
              <a:ea typeface="+mn-lt"/>
              <a:cs typeface="+mn-lt"/>
            </a:endParaRPr>
          </a:p>
          <a:p>
            <a:pPr marL="0" indent="0">
              <a:buNone/>
            </a:pPr>
            <a:r>
              <a:rPr lang="en-US" sz="1400">
                <a:ea typeface="+mn-lt"/>
                <a:cs typeface="+mn-lt"/>
              </a:rPr>
              <a:t>Evaluation is based on a case-by-case basis to determine if the contractor complied with the City of Houston, Good Faith Efforts policy. </a:t>
            </a:r>
            <a:r>
              <a:rPr lang="en-US" sz="1400">
                <a:ea typeface="+mn-lt"/>
                <a:cs typeface="+mn-lt"/>
                <a:hlinkClick r:id="rId2"/>
              </a:rPr>
              <a:t>https://www.houstontx.gov/obo/docsandforms/goodfaithefforts</a:t>
            </a:r>
            <a:br>
              <a:rPr lang="en-US" sz="1400">
                <a:ea typeface="+mn-lt"/>
                <a:cs typeface="+mn-lt"/>
              </a:rPr>
            </a:br>
            <a:endParaRPr lang="en-US" sz="1400">
              <a:ea typeface="+mn-lt"/>
              <a:cs typeface="+mn-lt"/>
            </a:endParaRPr>
          </a:p>
          <a:p>
            <a:pPr marL="227965" indent="-227965"/>
            <a:endParaRPr lang="en-US">
              <a:cs typeface="Arial"/>
            </a:endParaRPr>
          </a:p>
        </p:txBody>
      </p:sp>
    </p:spTree>
    <p:extLst>
      <p:ext uri="{BB962C8B-B14F-4D97-AF65-F5344CB8AC3E}">
        <p14:creationId xmlns:p14="http://schemas.microsoft.com/office/powerpoint/2010/main" val="819494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921517-0CFA-9B44-AC5A-C443393917AC}"/>
              </a:ext>
            </a:extLst>
          </p:cNvPr>
          <p:cNvSpPr>
            <a:spLocks noGrp="1"/>
          </p:cNvSpPr>
          <p:nvPr>
            <p:ph type="title" idx="4294967295"/>
          </p:nvPr>
        </p:nvSpPr>
        <p:spPr>
          <a:xfrm>
            <a:off x="3142267" y="1507743"/>
            <a:ext cx="8634413" cy="588962"/>
          </a:xfrm>
          <a:prstGeom prst="rect">
            <a:avLst/>
          </a:prstGeom>
        </p:spPr>
        <p:txBody>
          <a:bodyPr/>
          <a:lstStyle/>
          <a:p>
            <a:r>
              <a:rPr lang="en-US">
                <a:solidFill>
                  <a:schemeClr val="tx2"/>
                </a:solidFill>
              </a:rPr>
              <a:t>Comments &amp; Questions</a:t>
            </a:r>
          </a:p>
        </p:txBody>
      </p:sp>
      <p:grpSp>
        <p:nvGrpSpPr>
          <p:cNvPr id="4" name="Group 3">
            <a:extLst>
              <a:ext uri="{FF2B5EF4-FFF2-40B4-BE49-F238E27FC236}">
                <a16:creationId xmlns:a16="http://schemas.microsoft.com/office/drawing/2014/main" id="{508B4B84-8ED5-374E-93BE-D31C0BD78B92}"/>
              </a:ext>
            </a:extLst>
          </p:cNvPr>
          <p:cNvGrpSpPr/>
          <p:nvPr/>
        </p:nvGrpSpPr>
        <p:grpSpPr>
          <a:xfrm>
            <a:off x="3142267" y="2690648"/>
            <a:ext cx="6454929" cy="2237710"/>
            <a:chOff x="1752600" y="1657350"/>
            <a:chExt cx="5715001" cy="1981200"/>
          </a:xfrm>
        </p:grpSpPr>
        <p:pic>
          <p:nvPicPr>
            <p:cNvPr id="6" name="Picture 5">
              <a:extLst>
                <a:ext uri="{FF2B5EF4-FFF2-40B4-BE49-F238E27FC236}">
                  <a16:creationId xmlns:a16="http://schemas.microsoft.com/office/drawing/2014/main" id="{50166C14-E502-4246-9F0F-7129DC74A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1657350"/>
              <a:ext cx="1981200" cy="1981200"/>
            </a:xfrm>
            <a:prstGeom prst="rect">
              <a:avLst/>
            </a:prstGeom>
          </p:spPr>
        </p:pic>
        <p:pic>
          <p:nvPicPr>
            <p:cNvPr id="8" name="Picture 7">
              <a:extLst>
                <a:ext uri="{FF2B5EF4-FFF2-40B4-BE49-F238E27FC236}">
                  <a16:creationId xmlns:a16="http://schemas.microsoft.com/office/drawing/2014/main" id="{4B44F707-4A55-144A-B372-F8A706833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9601" y="1711569"/>
              <a:ext cx="3048000" cy="1857375"/>
            </a:xfrm>
            <a:prstGeom prst="rect">
              <a:avLst/>
            </a:prstGeom>
          </p:spPr>
        </p:pic>
      </p:grpSp>
    </p:spTree>
    <p:extLst>
      <p:ext uri="{BB962C8B-B14F-4D97-AF65-F5344CB8AC3E}">
        <p14:creationId xmlns:p14="http://schemas.microsoft.com/office/powerpoint/2010/main" val="38948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AI-generated content may be incorrect.">
            <a:extLst>
              <a:ext uri="{FF2B5EF4-FFF2-40B4-BE49-F238E27FC236}">
                <a16:creationId xmlns:a16="http://schemas.microsoft.com/office/drawing/2014/main" id="{A9D149E2-1B4D-A89E-2B3A-1CDDCE08E148}"/>
              </a:ext>
            </a:extLst>
          </p:cNvPr>
          <p:cNvPicPr>
            <a:picLocks noGrp="1" noRot="1" noChangeAspect="1" noMove="1" noResize="1" noEditPoints="1" noAdjustHandles="1" noChangeArrowheads="1" noChangeShapeType="1" noCrop="1"/>
          </p:cNvPicPr>
          <p:nvPr/>
        </p:nvPicPr>
        <p:blipFill>
          <a:blip r:embed="rId5"/>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8430CC50-181B-1ADD-EDCF-1AC27599782F}"/>
              </a:ext>
            </a:extLst>
          </p:cNvPr>
          <p:cNvSpPr txBox="1"/>
          <p:nvPr/>
        </p:nvSpPr>
        <p:spPr>
          <a:xfrm>
            <a:off x="200491" y="2185285"/>
            <a:ext cx="6689407" cy="4853123"/>
          </a:xfrm>
          <a:prstGeom prst="rect">
            <a:avLst/>
          </a:prstGeom>
          <a:noFill/>
        </p:spPr>
        <p:txBody>
          <a:bodyPr wrap="square" rtlCol="0">
            <a:spAutoFit/>
          </a:bodyPr>
          <a:lstStyle/>
          <a:p>
            <a:pPr marL="0" marR="0">
              <a:lnSpc>
                <a:spcPct val="115000"/>
              </a:lnSpc>
              <a:spcAft>
                <a:spcPts val="800"/>
              </a:spcAft>
              <a:buNone/>
            </a:pPr>
            <a:r>
              <a:rPr lang="en-US"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PRE-AWARD SERVICES:</a:t>
            </a:r>
            <a:endPar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tabLst>
                <a:tab pos="457200" algn="l"/>
              </a:tabLst>
            </a:pPr>
            <a: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Multifamily projects in the pipeline New Hope Housing Wheatley, New Faith Senior Village and Andover Village. </a:t>
            </a:r>
          </a:p>
          <a:p>
            <a:pPr marL="342900" marR="0" lvl="0" indent="-342900">
              <a:lnSpc>
                <a:spcPct val="115000"/>
              </a:lnSpc>
              <a:spcAft>
                <a:spcPts val="800"/>
              </a:spcAft>
              <a:buSzPts val="1000"/>
              <a:buFont typeface="Symbol" pitchFamily="2" charset="2"/>
              <a:buChar char=""/>
              <a:tabLst>
                <a:tab pos="457200" algn="l"/>
              </a:tabLst>
            </a:pPr>
            <a: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Infrastructure project for Cambridge Park Village and </a:t>
            </a:r>
            <a:r>
              <a:rPr lang="en-US" sz="1200"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Ramblewood</a:t>
            </a:r>
            <a: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Neighborhood Drainage and Paving</a:t>
            </a:r>
          </a:p>
          <a:p>
            <a:pPr marL="0" marR="0">
              <a:lnSpc>
                <a:spcPct val="115000"/>
              </a:lnSpc>
              <a:spcAft>
                <a:spcPts val="800"/>
              </a:spcAft>
              <a:buNone/>
            </a:pPr>
            <a:r>
              <a:rPr lang="en-US" sz="1400" b="1" i="0" u="none" strike="noStrike" dirty="0">
                <a:solidFill>
                  <a:schemeClr val="bg1"/>
                </a:solidFill>
                <a:effectLst/>
                <a:latin typeface="Aptos" panose="020B0004020202020204" pitchFamily="34" charset="0"/>
              </a:rPr>
              <a:t>Level Up with Section 3 &amp; MWSBE – Get Certified and Unlock New Opportunities!</a:t>
            </a:r>
            <a:br>
              <a:rPr lang="en-US" sz="1400" b="1" i="0" u="none" strike="noStrike" dirty="0">
                <a:solidFill>
                  <a:schemeClr val="bg1"/>
                </a:solidFill>
                <a:effectLst/>
                <a:latin typeface="Aptos" panose="020B0004020202020204" pitchFamily="34" charset="0"/>
              </a:rPr>
            </a:br>
            <a:br>
              <a:rPr lang="en-US" sz="1600" b="1" i="0" u="none" strike="noStrike" dirty="0">
                <a:solidFill>
                  <a:srgbClr val="000000"/>
                </a:solidFill>
                <a:effectLst/>
                <a:latin typeface="Aptos" panose="020B0004020202020204" pitchFamily="34" charset="0"/>
              </a:rPr>
            </a:br>
            <a: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Ready to elevate your business or career? Earning your Section 3 and/or MWSBE certification opens the door to exclusive opportunities on federally funded projects. Whether you're a small business pursuing contracts or a job seeker looking to advance, Section 3 and MWSBE certifications create pathways to growth, new possibilities, and long-term success.</a:t>
            </a:r>
            <a:b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br>
            <a:b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br>
            <a: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Don’t miss out—</a:t>
            </a:r>
            <a:r>
              <a:rPr lang="en-US"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certify today and start building your future! The certification links are shared below</a:t>
            </a:r>
            <a:endPar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SECTION 3 WORKER APPLICATION</a:t>
            </a:r>
            <a:endPar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HCDD - Section 3 Management System</a:t>
            </a:r>
            <a:endPar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200" b="1"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City of Houston Office of Business Opportunity System</a:t>
            </a:r>
            <a:endPar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US" sz="1200" dirty="0">
              <a:solidFill>
                <a:schemeClr val="bg1"/>
              </a:solidFill>
            </a:endParaRPr>
          </a:p>
        </p:txBody>
      </p:sp>
      <p:sp>
        <p:nvSpPr>
          <p:cNvPr id="7" name="TextBox 6">
            <a:extLst>
              <a:ext uri="{FF2B5EF4-FFF2-40B4-BE49-F238E27FC236}">
                <a16:creationId xmlns:a16="http://schemas.microsoft.com/office/drawing/2014/main" id="{AD5EA6CD-E17B-C998-DDDD-B28E6F9E7DD1}"/>
              </a:ext>
            </a:extLst>
          </p:cNvPr>
          <p:cNvSpPr txBox="1"/>
          <p:nvPr/>
        </p:nvSpPr>
        <p:spPr>
          <a:xfrm>
            <a:off x="7262150" y="549045"/>
            <a:ext cx="4694298" cy="6282554"/>
          </a:xfrm>
          <a:prstGeom prst="rect">
            <a:avLst/>
          </a:prstGeom>
          <a:noFill/>
        </p:spPr>
        <p:txBody>
          <a:bodyPr wrap="square" rtlCol="0">
            <a:spAutoFit/>
          </a:bodyPr>
          <a:lstStyle/>
          <a:p>
            <a:pPr marL="0" marR="0">
              <a:lnSpc>
                <a:spcPct val="115000"/>
              </a:lnSpc>
              <a:spcAft>
                <a:spcPts val="800"/>
              </a:spcAft>
              <a:buNone/>
            </a:pPr>
            <a:r>
              <a:rPr lang="en-US"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SECTION 3 NEWS:</a:t>
            </a:r>
            <a:endPar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Make the most of your opportunities on federally funded projects by obtaining your Section 3 certification!</a:t>
            </a:r>
          </a:p>
          <a:p>
            <a:pPr marL="0" marR="0">
              <a:lnSpc>
                <a:spcPct val="115000"/>
              </a:lnSpc>
              <a:spcAft>
                <a:spcPts val="800"/>
              </a:spcAft>
              <a:buNone/>
            </a:pPr>
            <a: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Section 3 Program requirements, certifications, and related inquiries are now managed by the Real Estate Compliance team, led by Laura Serrano.</a:t>
            </a:r>
            <a:b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br>
            <a:b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br>
            <a: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For certification assistance or questions, please contact the team at hcdsection3@houstontx.gov or call the Section 3 Hotline at (832) 394-6257. </a:t>
            </a:r>
            <a:endParaRPr lang="en-US"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PAY OR PLAY:</a:t>
            </a:r>
          </a:p>
          <a:p>
            <a:pPr marL="0" marR="0">
              <a:lnSpc>
                <a:spcPct val="115000"/>
              </a:lnSpc>
              <a:spcAft>
                <a:spcPts val="800"/>
              </a:spcAft>
              <a:buNone/>
            </a:pPr>
            <a: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We are continuing to accept POP payments; however, there has been a notable increase in refund requests due to duplicate payments. To help prevent this, we kindly ask all POP vendors to report any system-related issues and notify us before submitting an additional payment. This precaution is necessary due to integration issues between the </a:t>
            </a:r>
            <a:r>
              <a:rPr lang="en-US" sz="1200"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Paymentus</a:t>
            </a:r>
            <a: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portal and B2GNOW, which can affect the transfer of payment data.</a:t>
            </a:r>
          </a:p>
          <a:p>
            <a:pPr marL="0" marR="0">
              <a:lnSpc>
                <a:spcPct val="115000"/>
              </a:lnSpc>
              <a:spcAft>
                <a:spcPts val="800"/>
              </a:spcAft>
              <a:buNone/>
            </a:pPr>
            <a: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As a reminder, all POP vendors should email a copy of their payment confirmation number to the HCD POP team.</a:t>
            </a:r>
          </a:p>
          <a:p>
            <a:pPr marL="0" marR="0">
              <a:lnSpc>
                <a:spcPct val="115000"/>
              </a:lnSpc>
              <a:spcAft>
                <a:spcPts val="800"/>
              </a:spcAft>
              <a:buNone/>
            </a:pPr>
            <a: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If PAY vendors encounter an error when accessing the </a:t>
            </a:r>
            <a:r>
              <a:rPr lang="en-US" sz="1200"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Paymentus</a:t>
            </a:r>
            <a: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portal via B2GNOW, please use the direct link below:</a:t>
            </a:r>
          </a:p>
          <a:p>
            <a:pPr marL="0" marR="0">
              <a:lnSpc>
                <a:spcPct val="115000"/>
              </a:lnSpc>
              <a:spcAft>
                <a:spcPts val="800"/>
              </a:spcAft>
              <a:buNone/>
            </a:pPr>
            <a:r>
              <a:rPr lang="en-US" sz="1200"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https://ipn4.paymentus.com/</a:t>
            </a:r>
            <a:r>
              <a:rPr lang="en-US" sz="1200" u="sng"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rotp</a:t>
            </a:r>
            <a:r>
              <a:rPr lang="en-US" sz="1200"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r>
              <a:rPr lang="en-US" sz="1200" u="sng"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chbo</a:t>
            </a:r>
            <a:endParaRPr lang="en-US" sz="1200"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endParaRPr lang="en-US"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FB59EE5B-38FE-5128-0271-7A933AB9DDE2}"/>
              </a:ext>
            </a:extLst>
          </p:cNvPr>
          <p:cNvPicPr>
            <a:picLocks noChangeAspect="1"/>
          </p:cNvPicPr>
          <p:nvPr/>
        </p:nvPicPr>
        <p:blipFill>
          <a:blip r:embed="rId9"/>
          <a:stretch>
            <a:fillRect/>
          </a:stretch>
        </p:blipFill>
        <p:spPr>
          <a:xfrm>
            <a:off x="200491" y="0"/>
            <a:ext cx="2948541" cy="2169042"/>
          </a:xfrm>
          <a:prstGeom prst="rect">
            <a:avLst/>
          </a:prstGeom>
        </p:spPr>
      </p:pic>
      <p:sp>
        <p:nvSpPr>
          <p:cNvPr id="15" name="8-Point Star 14">
            <a:extLst>
              <a:ext uri="{FF2B5EF4-FFF2-40B4-BE49-F238E27FC236}">
                <a16:creationId xmlns:a16="http://schemas.microsoft.com/office/drawing/2014/main" id="{3470A8E4-BC36-E939-2E7B-FA29961C257A}"/>
              </a:ext>
            </a:extLst>
          </p:cNvPr>
          <p:cNvSpPr/>
          <p:nvPr/>
        </p:nvSpPr>
        <p:spPr>
          <a:xfrm rot="1758615">
            <a:off x="5985902" y="1367732"/>
            <a:ext cx="605185" cy="601053"/>
          </a:xfrm>
          <a:prstGeom prst="star8">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EAACFC-CA64-C404-DA5A-A92CC72DE07A}"/>
              </a:ext>
            </a:extLst>
          </p:cNvPr>
          <p:cNvSpPr txBox="1"/>
          <p:nvPr/>
        </p:nvSpPr>
        <p:spPr>
          <a:xfrm rot="21144325">
            <a:off x="3435720" y="647720"/>
            <a:ext cx="2923443" cy="830997"/>
          </a:xfrm>
          <a:prstGeom prst="rect">
            <a:avLst/>
          </a:prstGeom>
          <a:solidFill>
            <a:srgbClr val="ED8830"/>
          </a:solidFill>
        </p:spPr>
        <p:txBody>
          <a:bodyPr wrap="square" rtlCol="0">
            <a:spAutoFit/>
          </a:bodyPr>
          <a:lstStyle/>
          <a:p>
            <a:r>
              <a:rPr lang="en-US" sz="4800" b="1" dirty="0">
                <a:solidFill>
                  <a:schemeClr val="bg1"/>
                </a:solidFill>
                <a:latin typeface="Montserrat Black" pitchFamily="2" charset="77"/>
              </a:rPr>
              <a:t>WHAT’S</a:t>
            </a:r>
          </a:p>
        </p:txBody>
      </p:sp>
      <p:sp>
        <p:nvSpPr>
          <p:cNvPr id="12" name="TextBox 11">
            <a:extLst>
              <a:ext uri="{FF2B5EF4-FFF2-40B4-BE49-F238E27FC236}">
                <a16:creationId xmlns:a16="http://schemas.microsoft.com/office/drawing/2014/main" id="{ED256C14-BCB5-C1F8-2782-2D9987D02253}"/>
              </a:ext>
            </a:extLst>
          </p:cNvPr>
          <p:cNvSpPr txBox="1"/>
          <p:nvPr/>
        </p:nvSpPr>
        <p:spPr>
          <a:xfrm rot="21072483">
            <a:off x="3919422" y="1290999"/>
            <a:ext cx="2068977" cy="830997"/>
          </a:xfrm>
          <a:prstGeom prst="rect">
            <a:avLst/>
          </a:prstGeom>
          <a:solidFill>
            <a:schemeClr val="tx2">
              <a:lumMod val="75000"/>
              <a:lumOff val="25000"/>
            </a:schemeClr>
          </a:solidFill>
        </p:spPr>
        <p:txBody>
          <a:bodyPr wrap="square" rtlCol="0">
            <a:spAutoFit/>
          </a:bodyPr>
          <a:lstStyle/>
          <a:p>
            <a:r>
              <a:rPr lang="en-US" sz="4800" b="1" dirty="0">
                <a:solidFill>
                  <a:schemeClr val="accent1">
                    <a:lumMod val="40000"/>
                    <a:lumOff val="60000"/>
                  </a:schemeClr>
                </a:solidFill>
                <a:latin typeface="Montserrat Black" pitchFamily="2" charset="77"/>
              </a:rPr>
              <a:t>NEW!</a:t>
            </a:r>
          </a:p>
        </p:txBody>
      </p:sp>
      <p:sp>
        <p:nvSpPr>
          <p:cNvPr id="16" name="8-Point Star 15">
            <a:extLst>
              <a:ext uri="{FF2B5EF4-FFF2-40B4-BE49-F238E27FC236}">
                <a16:creationId xmlns:a16="http://schemas.microsoft.com/office/drawing/2014/main" id="{25A6AC4E-B6FF-1964-DC5B-82CC543762B7}"/>
              </a:ext>
            </a:extLst>
          </p:cNvPr>
          <p:cNvSpPr/>
          <p:nvPr/>
        </p:nvSpPr>
        <p:spPr>
          <a:xfrm rot="1758615">
            <a:off x="3317129" y="400169"/>
            <a:ext cx="605185" cy="601053"/>
          </a:xfrm>
          <a:prstGeom prst="star8">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5909E620-C6ED-6926-0BB9-10E04403FB9B}"/>
              </a:ext>
            </a:extLst>
          </p:cNvPr>
          <p:cNvCxnSpPr/>
          <p:nvPr/>
        </p:nvCxnSpPr>
        <p:spPr>
          <a:xfrm>
            <a:off x="7028121" y="549045"/>
            <a:ext cx="0" cy="596388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DE284F27-1830-D335-A59C-31AD9D01627A}"/>
              </a:ext>
            </a:extLst>
          </p:cNvPr>
          <p:cNvCxnSpPr>
            <a:cxnSpLocks/>
          </p:cNvCxnSpPr>
          <p:nvPr/>
        </p:nvCxnSpPr>
        <p:spPr>
          <a:xfrm>
            <a:off x="284082" y="4104562"/>
            <a:ext cx="641538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3" name="ElevatorMusic">
            <a:hlinkClick r:id="" action="ppaction://media"/>
            <a:extLst>
              <a:ext uri="{FF2B5EF4-FFF2-40B4-BE49-F238E27FC236}">
                <a16:creationId xmlns:a16="http://schemas.microsoft.com/office/drawing/2014/main" id="{08B5C171-F74C-74DE-29E7-E5042D37217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4569" y="6299797"/>
            <a:ext cx="406400" cy="406400"/>
          </a:xfrm>
          <a:prstGeom prst="rect">
            <a:avLst/>
          </a:prstGeom>
        </p:spPr>
      </p:pic>
    </p:spTree>
    <p:extLst>
      <p:ext uri="{BB962C8B-B14F-4D97-AF65-F5344CB8AC3E}">
        <p14:creationId xmlns:p14="http://schemas.microsoft.com/office/powerpoint/2010/main" val="205629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27D3-1A67-1746-A0D8-35767C2546A2}"/>
              </a:ext>
            </a:extLst>
          </p:cNvPr>
          <p:cNvSpPr>
            <a:spLocks noGrp="1"/>
          </p:cNvSpPr>
          <p:nvPr>
            <p:ph type="title"/>
          </p:nvPr>
        </p:nvSpPr>
        <p:spPr>
          <a:xfrm>
            <a:off x="688976" y="1910288"/>
            <a:ext cx="8633791" cy="590264"/>
          </a:xfrm>
        </p:spPr>
        <p:txBody>
          <a:bodyPr/>
          <a:lstStyle/>
          <a:p>
            <a:r>
              <a:rPr lang="en-US" sz="3600">
                <a:solidFill>
                  <a:schemeClr val="bg1"/>
                </a:solidFill>
              </a:rPr>
              <a:t>Pre-Award Benefits </a:t>
            </a:r>
          </a:p>
        </p:txBody>
      </p:sp>
      <p:sp>
        <p:nvSpPr>
          <p:cNvPr id="3" name="Text Placeholder 2">
            <a:extLst>
              <a:ext uri="{FF2B5EF4-FFF2-40B4-BE49-F238E27FC236}">
                <a16:creationId xmlns:a16="http://schemas.microsoft.com/office/drawing/2014/main" id="{2DBF02D4-992E-C94E-88AB-BB1050F3B670}"/>
              </a:ext>
            </a:extLst>
          </p:cNvPr>
          <p:cNvSpPr>
            <a:spLocks noGrp="1"/>
          </p:cNvSpPr>
          <p:nvPr>
            <p:ph type="body" sz="quarter" idx="10"/>
          </p:nvPr>
        </p:nvSpPr>
        <p:spPr>
          <a:xfrm>
            <a:off x="688976" y="2649064"/>
            <a:ext cx="11058525" cy="4055169"/>
          </a:xfrm>
        </p:spPr>
        <p:txBody>
          <a:bodyPr>
            <a:normAutofit/>
          </a:bodyPr>
          <a:lstStyle/>
          <a:p>
            <a:r>
              <a:rPr lang="en-US"/>
              <a:t>Contracting party receives detailed guidance on applicable program requirements to prevent project delays and non-compliance; </a:t>
            </a:r>
            <a:br>
              <a:rPr lang="en-US"/>
            </a:br>
            <a:endParaRPr lang="en-US"/>
          </a:p>
          <a:p>
            <a:r>
              <a:rPr lang="en-US"/>
              <a:t>Use of Funds, Cost Allocations and pertinent contacts are provided; </a:t>
            </a:r>
            <a:br>
              <a:rPr lang="en-US"/>
            </a:br>
            <a:endParaRPr lang="en-US"/>
          </a:p>
          <a:p>
            <a:r>
              <a:rPr lang="en-US"/>
              <a:t>Contract, Employment and Training opportunities are disseminated to local businesses and workers</a:t>
            </a:r>
          </a:p>
        </p:txBody>
      </p:sp>
    </p:spTree>
    <p:extLst>
      <p:ext uri="{BB962C8B-B14F-4D97-AF65-F5344CB8AC3E}">
        <p14:creationId xmlns:p14="http://schemas.microsoft.com/office/powerpoint/2010/main" val="422747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7FE22-3B8D-1649-AB26-FB01CCF763FF}"/>
              </a:ext>
            </a:extLst>
          </p:cNvPr>
          <p:cNvSpPr>
            <a:spLocks noGrp="1"/>
          </p:cNvSpPr>
          <p:nvPr>
            <p:ph type="title"/>
          </p:nvPr>
        </p:nvSpPr>
        <p:spPr>
          <a:xfrm>
            <a:off x="515181" y="2254708"/>
            <a:ext cx="5115337" cy="628787"/>
          </a:xfrm>
        </p:spPr>
        <p:txBody>
          <a:bodyPr vert="horz" lIns="91440" tIns="45720" rIns="91440" bIns="45720" rtlCol="0" anchor="b">
            <a:normAutofit fontScale="90000"/>
          </a:bodyPr>
          <a:lstStyle/>
          <a:p>
            <a:r>
              <a:rPr lang="en-US" sz="4400">
                <a:latin typeface="+mj-lt"/>
                <a:cs typeface="+mj-cs"/>
              </a:rPr>
              <a:t>Program Overview</a:t>
            </a:r>
            <a:endParaRPr lang="en-US" sz="4400">
              <a:latin typeface="+mj-lt"/>
              <a:cs typeface="Arial"/>
            </a:endParaRPr>
          </a:p>
        </p:txBody>
      </p:sp>
      <p:sp>
        <p:nvSpPr>
          <p:cNvPr id="3" name="Text Placeholder 2">
            <a:extLst>
              <a:ext uri="{FF2B5EF4-FFF2-40B4-BE49-F238E27FC236}">
                <a16:creationId xmlns:a16="http://schemas.microsoft.com/office/drawing/2014/main" id="{4F8669EE-1453-A04D-B936-BC3C627DC7F7}"/>
              </a:ext>
            </a:extLst>
          </p:cNvPr>
          <p:cNvSpPr>
            <a:spLocks noGrp="1"/>
          </p:cNvSpPr>
          <p:nvPr>
            <p:ph type="body" sz="half" idx="1"/>
          </p:nvPr>
        </p:nvSpPr>
        <p:spPr>
          <a:xfrm>
            <a:off x="515181" y="2883495"/>
            <a:ext cx="5284302" cy="1909224"/>
          </a:xfrm>
        </p:spPr>
        <p:txBody>
          <a:bodyPr vert="horz" lIns="91440" tIns="45720" rIns="91440" bIns="45720" rtlCol="0" anchor="t">
            <a:normAutofit/>
          </a:bodyPr>
          <a:lstStyle/>
          <a:p>
            <a:pPr marL="0" indent="-342265"/>
            <a:r>
              <a:rPr lang="en-US">
                <a:solidFill>
                  <a:schemeClr val="tx2"/>
                </a:solidFill>
              </a:rPr>
              <a:t>Pre-Award Services ensures an effective and efficient solicitation and contract review process by review and approval of required documents related to MWSBE and Pay or Play requirements.  </a:t>
            </a:r>
            <a:endParaRPr lang="en-US">
              <a:solidFill>
                <a:schemeClr val="tx2"/>
              </a:solidFill>
              <a:cs typeface="Arial"/>
            </a:endParaRPr>
          </a:p>
        </p:txBody>
      </p:sp>
      <p:pic>
        <p:nvPicPr>
          <p:cNvPr id="4" name="Picture 4" descr="Filling out forms on a table">
            <a:extLst>
              <a:ext uri="{FF2B5EF4-FFF2-40B4-BE49-F238E27FC236}">
                <a16:creationId xmlns:a16="http://schemas.microsoft.com/office/drawing/2014/main" id="{6C02D139-EBF8-4030-AE8A-DD930861E348}"/>
              </a:ext>
            </a:extLst>
          </p:cNvPr>
          <p:cNvPicPr>
            <a:picLocks noChangeAspect="1"/>
          </p:cNvPicPr>
          <p:nvPr/>
        </p:nvPicPr>
        <p:blipFill rotWithShape="1">
          <a:blip r:embed="rId2"/>
          <a:srcRect l="51427" r="3456" b="3"/>
          <a:stretch/>
        </p:blipFill>
        <p:spPr>
          <a:xfrm>
            <a:off x="6947338" y="351113"/>
            <a:ext cx="4400635" cy="5913053"/>
          </a:xfrm>
          <a:prstGeom prst="rect">
            <a:avLst/>
          </a:prstGeom>
          <a:effectLst/>
        </p:spPr>
      </p:pic>
    </p:spTree>
    <p:extLst>
      <p:ext uri="{BB962C8B-B14F-4D97-AF65-F5344CB8AC3E}">
        <p14:creationId xmlns:p14="http://schemas.microsoft.com/office/powerpoint/2010/main" val="380623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F56BA5-F29B-854D-B0A7-B770089BC609}"/>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C83C4E4-85CD-5748-8AEB-6749DB95EE54}"/>
              </a:ext>
            </a:extLst>
          </p:cNvPr>
          <p:cNvSpPr>
            <a:spLocks noGrp="1"/>
          </p:cNvSpPr>
          <p:nvPr>
            <p:ph type="body" sz="quarter" idx="10"/>
          </p:nvPr>
        </p:nvSpPr>
        <p:spPr>
          <a:xfrm>
            <a:off x="3948353" y="2674983"/>
            <a:ext cx="4892675" cy="2584247"/>
          </a:xfrm>
        </p:spPr>
        <p:txBody>
          <a:bodyPr/>
          <a:lstStyle/>
          <a:p>
            <a:r>
              <a:rPr lang="en-US"/>
              <a:t>PRE-AWARD ACTIVITIES</a:t>
            </a:r>
          </a:p>
        </p:txBody>
      </p:sp>
    </p:spTree>
    <p:extLst>
      <p:ext uri="{BB962C8B-B14F-4D97-AF65-F5344CB8AC3E}">
        <p14:creationId xmlns:p14="http://schemas.microsoft.com/office/powerpoint/2010/main" val="309398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B9E3-0816-49B9-BB6F-400618CEF332}"/>
              </a:ext>
            </a:extLst>
          </p:cNvPr>
          <p:cNvSpPr>
            <a:spLocks noGrp="1"/>
          </p:cNvSpPr>
          <p:nvPr>
            <p:ph type="title"/>
          </p:nvPr>
        </p:nvSpPr>
        <p:spPr/>
        <p:txBody>
          <a:bodyPr lIns="91440" tIns="45720" rIns="91440" bIns="45720" anchor="t"/>
          <a:lstStyle/>
          <a:p>
            <a:r>
              <a:rPr lang="en-US">
                <a:solidFill>
                  <a:schemeClr val="bg1"/>
                </a:solidFill>
                <a:latin typeface="Arial"/>
                <a:cs typeface="Arial"/>
              </a:rPr>
              <a:t>MWBE Prime Participation</a:t>
            </a:r>
            <a:endParaRPr lang="en-US">
              <a:solidFill>
                <a:schemeClr val="bg1"/>
              </a:solidFill>
            </a:endParaRPr>
          </a:p>
        </p:txBody>
      </p:sp>
      <p:sp>
        <p:nvSpPr>
          <p:cNvPr id="3" name="Text Placeholder 2">
            <a:extLst>
              <a:ext uri="{FF2B5EF4-FFF2-40B4-BE49-F238E27FC236}">
                <a16:creationId xmlns:a16="http://schemas.microsoft.com/office/drawing/2014/main" id="{C583D35D-010D-47FF-9F36-1768C246B1E0}"/>
              </a:ext>
            </a:extLst>
          </p:cNvPr>
          <p:cNvSpPr>
            <a:spLocks noGrp="1"/>
          </p:cNvSpPr>
          <p:nvPr>
            <p:ph type="body" sz="quarter" idx="10"/>
          </p:nvPr>
        </p:nvSpPr>
        <p:spPr>
          <a:xfrm>
            <a:off x="688976" y="2102527"/>
            <a:ext cx="11058525" cy="4055169"/>
          </a:xfrm>
        </p:spPr>
        <p:txBody>
          <a:bodyPr lIns="91440" tIns="45720" rIns="91440" bIns="45720" anchor="t"/>
          <a:lstStyle/>
          <a:p>
            <a:pPr marL="227965" indent="-227965">
              <a:buFont typeface="Wingdings" panose="020B0604020202020204" pitchFamily="34" charset="0"/>
              <a:buChar char="Ø"/>
            </a:pPr>
            <a:r>
              <a:rPr lang="en-US" sz="1800" b="1">
                <a:cs typeface="Arial"/>
              </a:rPr>
              <a:t>Policy Change:</a:t>
            </a:r>
            <a:r>
              <a:rPr lang="en-US" sz="1800">
                <a:cs typeface="Arial"/>
              </a:rPr>
              <a:t> The City will now allow MWBE Primes to meet advertised goals by self-performing up to 50% of the total contract goal(s).</a:t>
            </a:r>
            <a:endParaRPr lang="en-US">
              <a:cs typeface="Arial" panose="020B0604020202020204"/>
            </a:endParaRPr>
          </a:p>
          <a:p>
            <a:pPr marL="685165" lvl="1" indent="-227965">
              <a:buFont typeface="Wingdings" panose="020B0604020202020204" pitchFamily="34" charset="0"/>
              <a:buChar char="Ø"/>
            </a:pPr>
            <a:r>
              <a:rPr lang="en-US" sz="1800">
                <a:cs typeface="Arial"/>
              </a:rPr>
              <a:t>MWBE primes will not retain more dollars on each contract, potentially allowing them to grow and build capacity.</a:t>
            </a:r>
          </a:p>
          <a:p>
            <a:pPr marL="457200" lvl="1" indent="0">
              <a:buNone/>
            </a:pPr>
            <a:endParaRPr lang="en-US" sz="1800">
              <a:cs typeface="Arial"/>
            </a:endParaRPr>
          </a:p>
          <a:p>
            <a:pPr marL="227965" indent="-227965">
              <a:buFont typeface="Wingdings" panose="020B0604020202020204" pitchFamily="34" charset="0"/>
              <a:buChar char="Ø"/>
            </a:pPr>
            <a:r>
              <a:rPr lang="en-US" sz="1800" b="1">
                <a:cs typeface="Arial"/>
              </a:rPr>
              <a:t>Implementation Timeline:</a:t>
            </a:r>
            <a:r>
              <a:rPr lang="en-US" sz="1800">
                <a:cs typeface="Arial"/>
              </a:rPr>
              <a:t> Language for the application of this new policy will be explicitly included in new City solicitations.  Existing contracts or solidifications already advertised will not be affected by this new policy.</a:t>
            </a:r>
          </a:p>
          <a:p>
            <a:pPr marL="457200" lvl="1" indent="0">
              <a:buNone/>
            </a:pPr>
            <a:endParaRPr lang="en-US" sz="1800">
              <a:ea typeface="+mn-lt"/>
              <a:cs typeface="+mn-lt"/>
            </a:endParaRPr>
          </a:p>
        </p:txBody>
      </p:sp>
    </p:spTree>
    <p:extLst>
      <p:ext uri="{BB962C8B-B14F-4D97-AF65-F5344CB8AC3E}">
        <p14:creationId xmlns:p14="http://schemas.microsoft.com/office/powerpoint/2010/main" val="2919703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8A77C-706D-4EAF-B92E-3B68F388DFE8}"/>
              </a:ext>
            </a:extLst>
          </p:cNvPr>
          <p:cNvSpPr>
            <a:spLocks noGrp="1"/>
          </p:cNvSpPr>
          <p:nvPr>
            <p:ph type="title"/>
          </p:nvPr>
        </p:nvSpPr>
        <p:spPr/>
        <p:txBody>
          <a:bodyPr lIns="91440" tIns="45720" rIns="91440" bIns="45720" anchor="t"/>
          <a:lstStyle/>
          <a:p>
            <a:r>
              <a:rPr lang="en-US">
                <a:solidFill>
                  <a:schemeClr val="bg1"/>
                </a:solidFill>
                <a:latin typeface="Arial"/>
                <a:cs typeface="Arial"/>
              </a:rPr>
              <a:t>MWBE Prime Participation</a:t>
            </a:r>
            <a:endParaRPr lang="en-US">
              <a:solidFill>
                <a:schemeClr val="bg1"/>
              </a:solidFill>
            </a:endParaRPr>
          </a:p>
        </p:txBody>
      </p:sp>
      <p:sp>
        <p:nvSpPr>
          <p:cNvPr id="3" name="Text Placeholder 2">
            <a:extLst>
              <a:ext uri="{FF2B5EF4-FFF2-40B4-BE49-F238E27FC236}">
                <a16:creationId xmlns:a16="http://schemas.microsoft.com/office/drawing/2014/main" id="{8BCF4862-D5AE-4B6D-A515-592D1A4566AF}"/>
              </a:ext>
            </a:extLst>
          </p:cNvPr>
          <p:cNvSpPr>
            <a:spLocks noGrp="1"/>
          </p:cNvSpPr>
          <p:nvPr>
            <p:ph type="body" sz="quarter" idx="10"/>
          </p:nvPr>
        </p:nvSpPr>
        <p:spPr/>
        <p:txBody>
          <a:bodyPr lIns="91440" tIns="45720" rIns="91440" bIns="45720" anchor="t"/>
          <a:lstStyle/>
          <a:p>
            <a:pPr marL="0" indent="0">
              <a:buNone/>
            </a:pPr>
            <a:r>
              <a:rPr lang="en-US">
                <a:cs typeface="Arial"/>
              </a:rPr>
              <a:t>Please keep in mind the following regarding the policy change:</a:t>
            </a:r>
          </a:p>
          <a:p>
            <a:pPr marL="0" indent="0">
              <a:buNone/>
            </a:pPr>
            <a:endParaRPr lang="en-US">
              <a:cs typeface="Arial"/>
            </a:endParaRPr>
          </a:p>
          <a:p>
            <a:pPr>
              <a:buFont typeface="Wingdings" panose="020B0604020202020204" pitchFamily="34" charset="0"/>
              <a:buChar char="Ø"/>
            </a:pPr>
            <a:r>
              <a:rPr lang="en-US">
                <a:cs typeface="Arial"/>
              </a:rPr>
              <a:t>MWBE Primes will have to choose which goal they would like to receive credit for on construction projects (MBE or WBE).</a:t>
            </a:r>
          </a:p>
          <a:p>
            <a:pPr marL="0" indent="0">
              <a:buNone/>
            </a:pPr>
            <a:endParaRPr lang="en-US">
              <a:cs typeface="Arial"/>
            </a:endParaRPr>
          </a:p>
          <a:p>
            <a:pPr>
              <a:buFont typeface="Wingdings" panose="020B0604020202020204" pitchFamily="34" charset="0"/>
              <a:buChar char="Ø"/>
            </a:pPr>
            <a:r>
              <a:rPr lang="en-US">
                <a:cs typeface="Arial"/>
              </a:rPr>
              <a:t>Once a goal type for participation is selected, the Primes participation credit will be capped at the proposed percentage or the approved goal, whichever is lower.</a:t>
            </a:r>
          </a:p>
          <a:p>
            <a:pPr marL="0" indent="0">
              <a:buNone/>
            </a:pPr>
            <a:endParaRPr lang="en-US">
              <a:cs typeface="Arial"/>
            </a:endParaRPr>
          </a:p>
          <a:p>
            <a:pPr marL="0" indent="0" algn="ctr">
              <a:buNone/>
            </a:pPr>
            <a:r>
              <a:rPr lang="en-US" b="1" i="1">
                <a:cs typeface="Arial"/>
              </a:rPr>
              <a:t>This new policy serves to assist MWBE Primes to build their capacity, while not losing focus on ensuring MWBE subcontractor participation on City Contracts.</a:t>
            </a:r>
          </a:p>
        </p:txBody>
      </p:sp>
    </p:spTree>
    <p:extLst>
      <p:ext uri="{BB962C8B-B14F-4D97-AF65-F5344CB8AC3E}">
        <p14:creationId xmlns:p14="http://schemas.microsoft.com/office/powerpoint/2010/main" val="940330578"/>
      </p:ext>
    </p:extLst>
  </p:cSld>
  <p:clrMapOvr>
    <a:masterClrMapping/>
  </p:clrMapOvr>
</p:sld>
</file>

<file path=ppt/theme/theme1.xml><?xml version="1.0" encoding="utf-8"?>
<a:theme xmlns:a="http://schemas.openxmlformats.org/drawingml/2006/main" name="2_Office Theme">
  <a:themeElements>
    <a:clrScheme name="Custom 2">
      <a:dk1>
        <a:srgbClr val="003160"/>
      </a:dk1>
      <a:lt1>
        <a:srgbClr val="E47E28"/>
      </a:lt1>
      <a:dk2>
        <a:srgbClr val="26A6CB"/>
      </a:dk2>
      <a:lt2>
        <a:srgbClr val="FFFFFF"/>
      </a:lt2>
      <a:accent1>
        <a:srgbClr val="26A6CB"/>
      </a:accent1>
      <a:accent2>
        <a:srgbClr val="003261"/>
      </a:accent2>
      <a:accent3>
        <a:srgbClr val="E47E28"/>
      </a:accent3>
      <a:accent4>
        <a:srgbClr val="FCF9FF"/>
      </a:accent4>
      <a:accent5>
        <a:srgbClr val="26A6CB"/>
      </a:accent5>
      <a:accent6>
        <a:srgbClr val="E47D2A"/>
      </a:accent6>
      <a:hlink>
        <a:srgbClr val="012E5F"/>
      </a:hlink>
      <a:folHlink>
        <a:srgbClr val="26A6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visions xmlns="330978db-9002-42a3-b053-398f32afd2c2" xsi:nil="true"/>
    <Comments xmlns="330978db-9002-42a3-b053-398f32afd2c2" xsi:nil="true"/>
    <lw3o xmlns="330978db-9002-42a3-b053-398f32afd2c2" xsi:nil="true"/>
    <TaxCatchAll xmlns="cff70267-8640-46e6-a663-87c68ca84757" xsi:nil="true"/>
    <lcf76f155ced4ddcb4097134ff3c332f xmlns="330978db-9002-42a3-b053-398f32afd2c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B6506C54A513489F5043449D3055ED" ma:contentTypeVersion="21" ma:contentTypeDescription="Create a new document." ma:contentTypeScope="" ma:versionID="bfb4b26ed92f40f3d7608e092ddff7cc">
  <xsd:schema xmlns:xsd="http://www.w3.org/2001/XMLSchema" xmlns:xs="http://www.w3.org/2001/XMLSchema" xmlns:p="http://schemas.microsoft.com/office/2006/metadata/properties" xmlns:ns2="cff70267-8640-46e6-a663-87c68ca84757" xmlns:ns3="330978db-9002-42a3-b053-398f32afd2c2" targetNamespace="http://schemas.microsoft.com/office/2006/metadata/properties" ma:root="true" ma:fieldsID="e7c93ae47740e08c92def6aeabc1378c" ns2:_="" ns3:_="">
    <xsd:import namespace="cff70267-8640-46e6-a663-87c68ca84757"/>
    <xsd:import namespace="330978db-9002-42a3-b053-398f32afd2c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Revisions" minOccurs="0"/>
                <xsd:element ref="ns3:Comments" minOccurs="0"/>
                <xsd:element ref="ns3:lw3o"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70267-8640-46e6-a663-87c68ca8475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8bdb8b-3b40-4f5b-b8ba-928f09745895}" ma:internalName="TaxCatchAll" ma:showField="CatchAllData" ma:web="cff70267-8640-46e6-a663-87c68ca8475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30978db-9002-42a3-b053-398f32afd2c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Revisions" ma:index="16" nillable="true" ma:displayName="Revisions " ma:format="Dropdown" ma:internalName="Revisions">
      <xsd:simpleType>
        <xsd:restriction base="dms:Note">
          <xsd:maxLength value="255"/>
        </xsd:restriction>
      </xsd:simpleType>
    </xsd:element>
    <xsd:element name="Comments" ma:index="17" nillable="true" ma:displayName="Comments" ma:internalName="Comments">
      <xsd:simpleType>
        <xsd:restriction base="dms:Text">
          <xsd:maxLength value="255"/>
        </xsd:restriction>
      </xsd:simpleType>
    </xsd:element>
    <xsd:element name="lw3o" ma:index="18" nillable="true" ma:displayName="Comments/revisions" ma:internalName="lw3o">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d4032c-a330-4847-9ce1-ec5da46de3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9CC9A4-AAA9-4C1C-92CE-0286496D921E}">
  <ds:schemaRefs>
    <ds:schemaRef ds:uri="330978db-9002-42a3-b053-398f32afd2c2"/>
    <ds:schemaRef ds:uri="cff70267-8640-46e6-a663-87c68ca8475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CA9622D-BC77-4B91-AE91-A09ADBA540A0}">
  <ds:schemaRefs>
    <ds:schemaRef ds:uri="http://schemas.microsoft.com/sharepoint/v3/contenttype/forms"/>
  </ds:schemaRefs>
</ds:datastoreItem>
</file>

<file path=customXml/itemProps3.xml><?xml version="1.0" encoding="utf-8"?>
<ds:datastoreItem xmlns:ds="http://schemas.openxmlformats.org/officeDocument/2006/customXml" ds:itemID="{313CF0F7-BCA4-4B6A-A1BA-80B823A15A9D}">
  <ds:schemaRefs>
    <ds:schemaRef ds:uri="330978db-9002-42a3-b053-398f32afd2c2"/>
    <ds:schemaRef ds:uri="cff70267-8640-46e6-a663-87c68ca847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57a85a10-258b-45b4-a519-c96c7721094c}" enabled="0" method="" siteId="{57a85a10-258b-45b4-a519-c96c7721094c}" removed="1"/>
</clbl:labelList>
</file>

<file path=docProps/app.xml><?xml version="1.0" encoding="utf-8"?>
<Properties xmlns="http://schemas.openxmlformats.org/officeDocument/2006/extended-properties" xmlns:vt="http://schemas.openxmlformats.org/officeDocument/2006/docPropsVTypes">
  <Template/>
  <TotalTime>60</TotalTime>
  <Words>3269</Words>
  <Application>Microsoft Office PowerPoint</Application>
  <PresentationFormat>Widescreen</PresentationFormat>
  <Paragraphs>237</Paragraphs>
  <Slides>42</Slides>
  <Notes>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Aptos</vt:lpstr>
      <vt:lpstr>Arial</vt:lpstr>
      <vt:lpstr>Calibri</vt:lpstr>
      <vt:lpstr>Montserrat Black</vt:lpstr>
      <vt:lpstr>Symbol</vt:lpstr>
      <vt:lpstr>Wingdings</vt:lpstr>
      <vt:lpstr>Wingdings,Sans-Serif</vt:lpstr>
      <vt:lpstr>2_Office Theme</vt:lpstr>
      <vt:lpstr>WELCOME!</vt:lpstr>
      <vt:lpstr>Division Contact Information</vt:lpstr>
      <vt:lpstr>PowerPoint Presentation</vt:lpstr>
      <vt:lpstr>Pre-Award Services </vt:lpstr>
      <vt:lpstr>Pre-Award Benefits </vt:lpstr>
      <vt:lpstr>Program Overview</vt:lpstr>
      <vt:lpstr>PowerPoint Presentation</vt:lpstr>
      <vt:lpstr>MWBE Prime Participation</vt:lpstr>
      <vt:lpstr>MWBE Prime Participation</vt:lpstr>
      <vt:lpstr>HCD Categorical Goals </vt:lpstr>
      <vt:lpstr>Minority Women Owned Small Business Enterprise (MWSBE)</vt:lpstr>
      <vt:lpstr>Achievement Of Goal</vt:lpstr>
      <vt:lpstr>MWSBE Participation Plan Document 470</vt:lpstr>
      <vt:lpstr>Pre-Bid Good Faith Efforts</vt:lpstr>
      <vt:lpstr>Contractor Deviation Goal Request</vt:lpstr>
      <vt:lpstr>MWSBE Letter of Intent</vt:lpstr>
      <vt:lpstr>MWSBE  Participation Plan Example #1</vt:lpstr>
      <vt:lpstr>Calculating MWSBE Participation Example #1</vt:lpstr>
      <vt:lpstr>MWSBE Participation Plan Assessment</vt:lpstr>
      <vt:lpstr>MWSBE Participation Plan Assessment</vt:lpstr>
      <vt:lpstr>PowerPoint Presentation</vt:lpstr>
      <vt:lpstr>Pay or Play</vt:lpstr>
      <vt:lpstr>Pay or Play Pre-Award Documents</vt:lpstr>
      <vt:lpstr>Form POP-1 Pay or Play Acknowledgement</vt:lpstr>
      <vt:lpstr>Form POP-2 Certification of Compliance</vt:lpstr>
      <vt:lpstr>Form POP-3 List of all subcontractors</vt:lpstr>
      <vt:lpstr>POP Required Form </vt:lpstr>
      <vt:lpstr>PowerPoint Presentation</vt:lpstr>
      <vt:lpstr>Acknowledgement Form</vt:lpstr>
      <vt:lpstr>Acknowledgement Form </vt:lpstr>
      <vt:lpstr>Acknowledgement Form </vt:lpstr>
      <vt:lpstr>PowerPoint Presentation</vt:lpstr>
      <vt:lpstr>Solicitation Language</vt:lpstr>
      <vt:lpstr>Solicitation Language</vt:lpstr>
      <vt:lpstr>Updated Contract Requirements in 2 CFR 200.322</vt:lpstr>
      <vt:lpstr>Prime Contract Required Documents</vt:lpstr>
      <vt:lpstr>Pre-Award Compliance Red Flags</vt:lpstr>
      <vt:lpstr>PowerPoint Presentation</vt:lpstr>
      <vt:lpstr>FAQS</vt:lpstr>
      <vt:lpstr>FAQS </vt:lpstr>
      <vt:lpstr>Comments &amp;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LaStephen Maxwell</dc:creator>
  <cp:lastModifiedBy>Tates, Lakesha - HCD</cp:lastModifiedBy>
  <cp:revision>3</cp:revision>
  <dcterms:created xsi:type="dcterms:W3CDTF">2022-01-17T22:33:15Z</dcterms:created>
  <dcterms:modified xsi:type="dcterms:W3CDTF">2025-04-23T13:11:56Z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0x01010007B6506C54A513489F5043449D3055ED</vt:lpwstr>
  </property>
</Properties>
</file>