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59"/>
  </p:notesMasterIdLst>
  <p:sldIdLst>
    <p:sldId id="973" r:id="rId5"/>
    <p:sldId id="977" r:id="rId6"/>
    <p:sldId id="256" r:id="rId7"/>
    <p:sldId id="978" r:id="rId8"/>
    <p:sldId id="935" r:id="rId9"/>
    <p:sldId id="808" r:id="rId10"/>
    <p:sldId id="615" r:id="rId11"/>
    <p:sldId id="944" r:id="rId12"/>
    <p:sldId id="945" r:id="rId13"/>
    <p:sldId id="970" r:id="rId14"/>
    <p:sldId id="811" r:id="rId15"/>
    <p:sldId id="812" r:id="rId16"/>
    <p:sldId id="906" r:id="rId17"/>
    <p:sldId id="907" r:id="rId18"/>
    <p:sldId id="908" r:id="rId19"/>
    <p:sldId id="941" r:id="rId20"/>
    <p:sldId id="824" r:id="rId21"/>
    <p:sldId id="909" r:id="rId22"/>
    <p:sldId id="912" r:id="rId23"/>
    <p:sldId id="913" r:id="rId24"/>
    <p:sldId id="976" r:id="rId25"/>
    <p:sldId id="914" r:id="rId26"/>
    <p:sldId id="915" r:id="rId27"/>
    <p:sldId id="916" r:id="rId28"/>
    <p:sldId id="917" r:id="rId29"/>
    <p:sldId id="918" r:id="rId30"/>
    <p:sldId id="919" r:id="rId31"/>
    <p:sldId id="920" r:id="rId32"/>
    <p:sldId id="921" r:id="rId33"/>
    <p:sldId id="809" r:id="rId34"/>
    <p:sldId id="825" r:id="rId35"/>
    <p:sldId id="922" r:id="rId36"/>
    <p:sldId id="923" r:id="rId37"/>
    <p:sldId id="827" r:id="rId38"/>
    <p:sldId id="846" r:id="rId39"/>
    <p:sldId id="813" r:id="rId40"/>
    <p:sldId id="924" r:id="rId41"/>
    <p:sldId id="925" r:id="rId42"/>
    <p:sldId id="926" r:id="rId43"/>
    <p:sldId id="928" r:id="rId44"/>
    <p:sldId id="929" r:id="rId45"/>
    <p:sldId id="936" r:id="rId46"/>
    <p:sldId id="933" r:id="rId47"/>
    <p:sldId id="930" r:id="rId48"/>
    <p:sldId id="931" r:id="rId49"/>
    <p:sldId id="971" r:id="rId50"/>
    <p:sldId id="932" r:id="rId51"/>
    <p:sldId id="842" r:id="rId52"/>
    <p:sldId id="844" r:id="rId53"/>
    <p:sldId id="614" r:id="rId54"/>
    <p:sldId id="940" r:id="rId55"/>
    <p:sldId id="972" r:id="rId56"/>
    <p:sldId id="902" r:id="rId57"/>
    <p:sldId id="99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12A5AD-93B3-BAE9-D168-4CD42F780F6C}" v="2" dt="2024-04-22T13:16:22.407"/>
  </p1510:revLst>
</p1510:revInfo>
</file>

<file path=ppt/tableStyles.xml><?xml version="1.0" encoding="utf-8"?>
<a:tblStyleLst xmlns:a="http://schemas.openxmlformats.org/drawingml/2006/main" def="{793D81CF-94F2-401A-BA57-92F5A7B2D0C5}">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5/13/2024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r>
              <a:rPr lang="en-US" dirty="0"/>
              <a:t>Kennisha London is the Deputy Director for the Compliance &amp; Grants Administration Division, while Chrystal Boyce is the Division Manager for Contract Compliance. </a:t>
            </a:r>
            <a:endParaRPr lang="en-US"/>
          </a:p>
          <a:p>
            <a:pPr algn="just"/>
            <a:endParaRPr lang="en-US"/>
          </a:p>
          <a:p>
            <a:pPr algn="just"/>
            <a:r>
              <a:rPr lang="en-US" dirty="0"/>
              <a:t>Chrystal oversees Pre-Award Services and leads a team of professionals who administer Affordable Rental Housing Compliance, Section 3, Pay or Play, and the Minority Women Owned Small Business Enterprise (MWSBE) programs.</a:t>
            </a:r>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a:p>
          <a:p>
            <a:pPr algn="just"/>
            <a:endParaRPr lang="en-US"/>
          </a:p>
          <a:p>
            <a:pPr algn="just"/>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3618672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Pay or Play Program (POP Program) creates a more</a:t>
            </a:r>
          </a:p>
          <a:p>
            <a:r>
              <a:rPr lang="en-US"/>
              <a:t>level playing field and enhances fairness in the bid process between competing contractors</a:t>
            </a:r>
          </a:p>
          <a:p>
            <a:r>
              <a:rPr lang="en-US"/>
              <a:t>that choose to offer health benefits to their workforce and those who do not. The program also</a:t>
            </a:r>
          </a:p>
          <a:p>
            <a:r>
              <a:rPr lang="en-US"/>
              <a:t>recognizes and accounts for the fact that there are cost associated with health care of the</a:t>
            </a:r>
          </a:p>
          <a:p>
            <a:r>
              <a:rPr lang="en-US"/>
              <a:t>uninsured citizens of the Houston and Harris County area. Contracts valued at or above $100,000.00 (contract) and $200,000.00 (sub-contract)</a:t>
            </a:r>
          </a:p>
          <a:p>
            <a:r>
              <a:rPr lang="en-US"/>
              <a:t>including contingencies, amendments, supplemental terms and/or change orders are require to comply with POP requirements.</a:t>
            </a:r>
          </a:p>
        </p:txBody>
      </p:sp>
      <p:sp>
        <p:nvSpPr>
          <p:cNvPr id="4" name="Slide Number Placeholder 3"/>
          <p:cNvSpPr>
            <a:spLocks noGrp="1"/>
          </p:cNvSpPr>
          <p:nvPr>
            <p:ph type="sldNum" sz="quarter" idx="10"/>
          </p:nvPr>
        </p:nvSpPr>
        <p:spPr/>
        <p:txBody>
          <a:bodyPr/>
          <a:lstStyle/>
          <a:p>
            <a:fld id="{6746C664-6F0F-47A9-A954-113EE617D5DF}" type="slidenum">
              <a:rPr lang="en-US" smtClean="0"/>
              <a:pPr/>
              <a:t>36</a:t>
            </a:fld>
            <a:endParaRPr lang="en-US"/>
          </a:p>
        </p:txBody>
      </p:sp>
    </p:spTree>
    <p:extLst>
      <p:ext uri="{BB962C8B-B14F-4D97-AF65-F5344CB8AC3E}">
        <p14:creationId xmlns:p14="http://schemas.microsoft.com/office/powerpoint/2010/main" val="1816824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dirty="0">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54</a:t>
            </a:fld>
            <a:endParaRPr lang="en-US"/>
          </a:p>
        </p:txBody>
      </p:sp>
    </p:spTree>
    <p:extLst>
      <p:ext uri="{BB962C8B-B14F-4D97-AF65-F5344CB8AC3E}">
        <p14:creationId xmlns:p14="http://schemas.microsoft.com/office/powerpoint/2010/main" val="1244304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3.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3074100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dirty="0"/>
              <a:t>Click to edit Master text styles</a:t>
            </a:r>
          </a:p>
        </p:txBody>
      </p:sp>
    </p:spTree>
    <p:extLst>
      <p:ext uri="{BB962C8B-B14F-4D97-AF65-F5344CB8AC3E}">
        <p14:creationId xmlns:p14="http://schemas.microsoft.com/office/powerpoint/2010/main" val="1439446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3620068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0485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396632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85645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345257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830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24031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77141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0913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dirty="0"/>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dirty="0"/>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958158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415211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2793834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9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766182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205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0184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12947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4245431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0971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74606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64233"/>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mailto:Jesse.Ortiz@Houstontx.gov"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hyperlink" Target="http://www.houstontx.gov/obo/popforms.html" TargetMode="Externa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houstontx.gov/housing/section3.html" TargetMode="External"/><Relationship Id="rId2" Type="http://schemas.openxmlformats.org/officeDocument/2006/relationships/hyperlink" Target="https://hcddsection3.gob2g.com&#160;" TargetMode="Externa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hyperlink" Target="https://www.houstontx.gov/obo/docsandforms/goodfaithefforts" TargetMode="Externa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E98720-054F-2C0D-134E-F6A4C878D3B3}"/>
              </a:ext>
            </a:extLst>
          </p:cNvPr>
          <p:cNvSpPr>
            <a:spLocks noGrp="1"/>
          </p:cNvSpPr>
          <p:nvPr>
            <p:ph type="title"/>
          </p:nvPr>
        </p:nvSpPr>
        <p:spPr>
          <a:xfrm>
            <a:off x="494384" y="2563399"/>
            <a:ext cx="5476461" cy="628787"/>
          </a:xfrm>
        </p:spPr>
        <p:txBody>
          <a:bodyPr/>
          <a:lstStyle/>
          <a:p>
            <a:r>
              <a:rPr lang="en-US" sz="7200" dirty="0"/>
              <a:t>WELCOME!</a:t>
            </a:r>
          </a:p>
        </p:txBody>
      </p:sp>
      <p:sp>
        <p:nvSpPr>
          <p:cNvPr id="6" name="Text Placeholder 5">
            <a:extLst>
              <a:ext uri="{FF2B5EF4-FFF2-40B4-BE49-F238E27FC236}">
                <a16:creationId xmlns:a16="http://schemas.microsoft.com/office/drawing/2014/main" id="{90BB2F5D-F20B-4E2A-CDC9-58DADF40E26C}"/>
              </a:ext>
            </a:extLst>
          </p:cNvPr>
          <p:cNvSpPr>
            <a:spLocks noGrp="1"/>
          </p:cNvSpPr>
          <p:nvPr>
            <p:ph type="body" sz="half" idx="1"/>
          </p:nvPr>
        </p:nvSpPr>
        <p:spPr>
          <a:xfrm>
            <a:off x="6221157" y="1128093"/>
            <a:ext cx="5476461" cy="4601813"/>
          </a:xfrm>
        </p:spPr>
        <p:txBody>
          <a:bodyPr lIns="91440" tIns="45720" rIns="91440" bIns="45720" anchor="t"/>
          <a:lstStyle/>
          <a:p>
            <a:pPr algn="ctr"/>
            <a:r>
              <a:rPr lang="en-US" sz="2400" b="1" dirty="0"/>
              <a:t>Pre-Award</a:t>
            </a:r>
            <a:endParaRPr lang="en-US" sz="2400" b="1" dirty="0">
              <a:solidFill>
                <a:schemeClr val="bg2"/>
              </a:solidFill>
              <a:cs typeface="Arial"/>
            </a:endParaRPr>
          </a:p>
          <a:p>
            <a:pPr algn="ctr"/>
            <a:r>
              <a:rPr lang="en-US" sz="2400" b="1" dirty="0">
                <a:latin typeface="+mj-lt"/>
              </a:rPr>
              <a:t>8:30 AM – 9:20 AM</a:t>
            </a:r>
            <a:br>
              <a:rPr lang="en-US" sz="2400" b="1" dirty="0">
                <a:latin typeface="+mj-lt"/>
              </a:rPr>
            </a:br>
            <a:endParaRPr lang="en-US" sz="2400" dirty="0">
              <a:latin typeface="+mj-lt"/>
            </a:endParaRPr>
          </a:p>
          <a:p>
            <a:pPr algn="ctr"/>
            <a:r>
              <a:rPr lang="en-US" sz="2400" b="1" dirty="0"/>
              <a:t>Section 3</a:t>
            </a:r>
            <a:endParaRPr lang="en-US" sz="2400" b="1" dirty="0">
              <a:solidFill>
                <a:schemeClr val="bg2"/>
              </a:solidFill>
              <a:cs typeface="Arial"/>
            </a:endParaRPr>
          </a:p>
          <a:p>
            <a:pPr algn="ctr"/>
            <a:r>
              <a:rPr lang="en-US" sz="2400" b="1" dirty="0">
                <a:latin typeface="+mj-lt"/>
              </a:rPr>
              <a:t>9:30 AM – 10:20 AM</a:t>
            </a:r>
            <a:br>
              <a:rPr lang="en-US" sz="2400" b="1" dirty="0">
                <a:latin typeface="+mj-lt"/>
              </a:rPr>
            </a:br>
            <a:endParaRPr lang="en-US" sz="2400" dirty="0">
              <a:latin typeface="+mj-lt"/>
            </a:endParaRPr>
          </a:p>
          <a:p>
            <a:pPr algn="ctr"/>
            <a:r>
              <a:rPr lang="en-US" sz="2400" b="1" dirty="0"/>
              <a:t>MWSBE</a:t>
            </a:r>
            <a:endParaRPr lang="en-US" sz="2400" b="1" dirty="0">
              <a:solidFill>
                <a:schemeClr val="bg2"/>
              </a:solidFill>
              <a:cs typeface="Arial"/>
            </a:endParaRPr>
          </a:p>
          <a:p>
            <a:pPr algn="ctr"/>
            <a:r>
              <a:rPr lang="en-US" sz="2400" b="1" dirty="0"/>
              <a:t>10:30 AM – 11:20 AM</a:t>
            </a:r>
            <a:br>
              <a:rPr lang="en-US" sz="2400" b="1" dirty="0"/>
            </a:br>
            <a:endParaRPr lang="en-US" sz="2400" dirty="0"/>
          </a:p>
          <a:p>
            <a:pPr algn="ctr"/>
            <a:r>
              <a:rPr lang="en-US" sz="2400" b="1" dirty="0"/>
              <a:t>Pay or Play</a:t>
            </a:r>
            <a:endParaRPr lang="en-US" sz="2400" b="1" dirty="0">
              <a:solidFill>
                <a:schemeClr val="bg2"/>
              </a:solidFill>
              <a:cs typeface="Arial"/>
            </a:endParaRPr>
          </a:p>
          <a:p>
            <a:pPr algn="ctr"/>
            <a:r>
              <a:rPr lang="en-US" sz="2400" b="1" dirty="0"/>
              <a:t>11:30 AM – 12:20 PM</a:t>
            </a:r>
            <a:endParaRPr lang="en-US" sz="2400" dirty="0"/>
          </a:p>
          <a:p>
            <a:endParaRPr lang="en-US" dirty="0"/>
          </a:p>
          <a:p>
            <a:endParaRPr lang="en-US" dirty="0"/>
          </a:p>
        </p:txBody>
      </p:sp>
      <p:sp>
        <p:nvSpPr>
          <p:cNvPr id="7" name="Text Placeholder 6">
            <a:extLst>
              <a:ext uri="{FF2B5EF4-FFF2-40B4-BE49-F238E27FC236}">
                <a16:creationId xmlns:a16="http://schemas.microsoft.com/office/drawing/2014/main" id="{86036D85-6C0E-803F-D98A-8EC242F31519}"/>
              </a:ext>
            </a:extLst>
          </p:cNvPr>
          <p:cNvSpPr>
            <a:spLocks noGrp="1"/>
          </p:cNvSpPr>
          <p:nvPr>
            <p:ph idx="22"/>
          </p:nvPr>
        </p:nvSpPr>
        <p:spPr>
          <a:xfrm>
            <a:off x="785018" y="3665815"/>
            <a:ext cx="5715001" cy="628787"/>
          </a:xfrm>
        </p:spPr>
        <p:txBody>
          <a:bodyPr/>
          <a:lstStyle/>
          <a:p>
            <a:r>
              <a:rPr lang="en-US" sz="3600" dirty="0">
                <a:solidFill>
                  <a:schemeClr val="tx2"/>
                </a:solidFill>
              </a:rPr>
              <a:t>We Will Begin Shortly. </a:t>
            </a:r>
          </a:p>
          <a:p>
            <a:endParaRPr lang="en-US" sz="3600" dirty="0">
              <a:solidFill>
                <a:schemeClr val="tx2"/>
              </a:solidFill>
            </a:endParaRPr>
          </a:p>
        </p:txBody>
      </p:sp>
      <p:pic>
        <p:nvPicPr>
          <p:cNvPr id="8" name="ElevatorMusic">
            <a:hlinkClick r:id="" action="ppaction://media"/>
            <a:extLst>
              <a:ext uri="{FF2B5EF4-FFF2-40B4-BE49-F238E27FC236}">
                <a16:creationId xmlns:a16="http://schemas.microsoft.com/office/drawing/2014/main" id="{442A525A-259E-4BD0-DB89-5CC01282C0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7739" y="6055382"/>
            <a:ext cx="406400" cy="406400"/>
          </a:xfrm>
          <a:prstGeom prst="rect">
            <a:avLst/>
          </a:prstGeom>
        </p:spPr>
      </p:pic>
    </p:spTree>
    <p:extLst>
      <p:ext uri="{BB962C8B-B14F-4D97-AF65-F5344CB8AC3E}">
        <p14:creationId xmlns:p14="http://schemas.microsoft.com/office/powerpoint/2010/main" val="162896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2BDCE-7534-1DC7-A94C-3631688D4902}"/>
              </a:ext>
            </a:extLst>
          </p:cNvPr>
          <p:cNvSpPr>
            <a:spLocks noGrp="1"/>
          </p:cNvSpPr>
          <p:nvPr>
            <p:ph type="title"/>
          </p:nvPr>
        </p:nvSpPr>
        <p:spPr/>
        <p:txBody>
          <a:bodyPr lIns="91440" tIns="45720" rIns="91440" bIns="45720" anchor="t"/>
          <a:lstStyle/>
          <a:p>
            <a:r>
              <a:rPr lang="en-US" sz="3600" dirty="0">
                <a:solidFill>
                  <a:schemeClr val="bg1"/>
                </a:solidFill>
                <a:latin typeface="Arial"/>
                <a:cs typeface="Arial"/>
              </a:rPr>
              <a:t>MWBE City-Wide Aspirational Goals </a:t>
            </a:r>
            <a:endParaRPr lang="en-US" sz="3600" dirty="0">
              <a:solidFill>
                <a:schemeClr val="bg1"/>
              </a:solidFill>
            </a:endParaRPr>
          </a:p>
        </p:txBody>
      </p:sp>
      <p:sp>
        <p:nvSpPr>
          <p:cNvPr id="3" name="Text Placeholder 2">
            <a:extLst>
              <a:ext uri="{FF2B5EF4-FFF2-40B4-BE49-F238E27FC236}">
                <a16:creationId xmlns:a16="http://schemas.microsoft.com/office/drawing/2014/main" id="{55BF076D-1C14-1269-70C7-D7DFE2992AB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r>
              <a:rPr lang="en-US" sz="1800" dirty="0">
                <a:ea typeface="+mn-lt"/>
                <a:cs typeface="+mn-lt"/>
              </a:rPr>
              <a:t>As you know, the City’s annual aspirational goals for the inclusion of Minority, Women-owned, and Small Business Enterprises (MWSBEs) on contracts are 34% for construction contracts, 24% for professional services contracts, and 11% for goods and services contracts. Historically, HCDD, have used these aspirational goals on goal-oriented contracts. </a:t>
            </a:r>
            <a:endParaRPr lang="en-US" sz="1800" dirty="0"/>
          </a:p>
          <a:p>
            <a:pPr>
              <a:buFont typeface="Wingdings" panose="020B0604020202020204" pitchFamily="34" charset="0"/>
              <a:buChar char="Ø"/>
            </a:pPr>
            <a:r>
              <a:rPr lang="en-US" sz="1800" dirty="0">
                <a:ea typeface="+mn-lt"/>
                <a:cs typeface="+mn-lt"/>
              </a:rPr>
              <a:t>Effective immediately, any new procurement initiated by HCDD for goal-oriented contracts of any type must contain a contract-specific M/WBE goal or utilize HCDD approved categorical goals.  HCDD approved (categorical goals) will only be applicable for construction related activities on Multifamily, Public Facilities and Single-Family awards .</a:t>
            </a:r>
          </a:p>
          <a:p>
            <a:pPr>
              <a:buFont typeface="Wingdings,Sans-Serif" panose="020B0604020202020204" pitchFamily="34" charset="0"/>
              <a:buChar char="Ø"/>
            </a:pPr>
            <a:r>
              <a:rPr lang="en-US" sz="1800" b="1" dirty="0">
                <a:ea typeface="+mn-lt"/>
                <a:cs typeface="+mn-lt"/>
              </a:rPr>
              <a:t>Implementation Timeline:</a:t>
            </a:r>
            <a:r>
              <a:rPr lang="en-US" sz="1800" dirty="0">
                <a:ea typeface="+mn-lt"/>
                <a:cs typeface="+mn-lt"/>
              </a:rPr>
              <a:t> Language for the application of this new policy will be explicitly included in new City solicitations.  Existing contracts or solidifications already advertised will not be affected by this new policy.</a:t>
            </a:r>
            <a:endParaRPr lang="en-US" sz="1800" dirty="0"/>
          </a:p>
          <a:p>
            <a:pPr marL="0" indent="0">
              <a:buNone/>
            </a:pPr>
            <a:endParaRPr lang="en-US" sz="1800" dirty="0">
              <a:ea typeface="+mn-lt"/>
              <a:cs typeface="+mn-lt"/>
            </a:endParaRPr>
          </a:p>
        </p:txBody>
      </p:sp>
      <p:pic>
        <p:nvPicPr>
          <p:cNvPr id="4" name="Picture 4">
            <a:extLst>
              <a:ext uri="{FF2B5EF4-FFF2-40B4-BE49-F238E27FC236}">
                <a16:creationId xmlns:a16="http://schemas.microsoft.com/office/drawing/2014/main" id="{27DF674B-87A9-606E-0EE1-E4193AFA74FA}"/>
              </a:ext>
            </a:extLst>
          </p:cNvPr>
          <p:cNvPicPr>
            <a:picLocks noChangeAspect="1"/>
          </p:cNvPicPr>
          <p:nvPr/>
        </p:nvPicPr>
        <p:blipFill>
          <a:blip r:embed="rId2"/>
          <a:stretch>
            <a:fillRect/>
          </a:stretch>
        </p:blipFill>
        <p:spPr>
          <a:xfrm>
            <a:off x="798577" y="5256955"/>
            <a:ext cx="7614212" cy="1416065"/>
          </a:xfrm>
          <a:prstGeom prst="rect">
            <a:avLst/>
          </a:prstGeom>
        </p:spPr>
      </p:pic>
    </p:spTree>
    <p:extLst>
      <p:ext uri="{BB962C8B-B14F-4D97-AF65-F5344CB8AC3E}">
        <p14:creationId xmlns:p14="http://schemas.microsoft.com/office/powerpoint/2010/main" val="1021784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dirty="0">
                <a:solidFill>
                  <a:schemeClr val="bg1"/>
                </a:solidFill>
              </a:rPr>
              <a:t>Minority Women Owned Small Business Enterprise (MWSBE)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607024"/>
            <a:ext cx="11058525" cy="2416922"/>
          </a:xfrm>
        </p:spPr>
        <p:txBody>
          <a:bodyPr lIns="91440" tIns="45720" rIns="91440" bIns="45720" anchor="t">
            <a:normAutofit/>
          </a:bodyPr>
          <a:lstStyle/>
          <a:p>
            <a:r>
              <a:rPr lang="en-US" dirty="0"/>
              <a:t>MWSBE Participation Plan w/ Letters of Intent;</a:t>
            </a:r>
          </a:p>
          <a:p>
            <a:r>
              <a:rPr lang="en-US" dirty="0"/>
              <a:t>MUST complete Form 470 AND/OR FORM(S) 471 and 472.</a:t>
            </a:r>
            <a:br>
              <a:rPr lang="en-US" dirty="0"/>
            </a:br>
            <a:endParaRPr lang="en-US" dirty="0"/>
          </a:p>
          <a:p>
            <a:pPr marL="0" indent="0">
              <a:buNone/>
            </a:pPr>
            <a:r>
              <a:rPr lang="en-US" b="1" i="1" dirty="0"/>
              <a:t>*Only firms certified through the City of Houston, Office of Business Opportunity can be utilized towards goal achievement*</a:t>
            </a:r>
          </a:p>
        </p:txBody>
      </p:sp>
    </p:spTree>
    <p:extLst>
      <p:ext uri="{BB962C8B-B14F-4D97-AF65-F5344CB8AC3E}">
        <p14:creationId xmlns:p14="http://schemas.microsoft.com/office/powerpoint/2010/main" val="403634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dirty="0">
                <a:solidFill>
                  <a:schemeClr val="bg1"/>
                </a:solidFill>
              </a:rPr>
              <a:t>Achievement Of Goal</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688976" y="2027587"/>
            <a:ext cx="11058525" cy="4055169"/>
          </a:xfrm>
        </p:spPr>
        <p:txBody>
          <a:bodyPr lIns="91440" tIns="45720" rIns="91440" bIns="45720" anchor="t">
            <a:noAutofit/>
          </a:bodyPr>
          <a:lstStyle/>
          <a:p>
            <a:r>
              <a:rPr lang="en-US" sz="1300" dirty="0"/>
              <a:t>MBE and WBE goals are separate subcontracting goals to be met individually.</a:t>
            </a:r>
            <a:endParaRPr lang="en-US" sz="1300" dirty="0">
              <a:cs typeface="Arial"/>
            </a:endParaRPr>
          </a:p>
          <a:p>
            <a:r>
              <a:rPr lang="en-US" sz="1300" dirty="0"/>
              <a:t>Any excess of the MBE or WBE Goal cannot be used to meet a deficient MBE or WBE goal.</a:t>
            </a:r>
            <a:endParaRPr lang="en-US" sz="1300" dirty="0">
              <a:cs typeface="Arial"/>
            </a:endParaRPr>
          </a:p>
          <a:p>
            <a:r>
              <a:rPr lang="en-US" sz="1300" dirty="0"/>
              <a:t>Only 4% SBE can be used to meet either the MBE and/or WBE Goal, but both cannot get 4% each.</a:t>
            </a:r>
            <a:endParaRPr lang="en-US" sz="1300" dirty="0">
              <a:cs typeface="Arial"/>
            </a:endParaRPr>
          </a:p>
          <a:p>
            <a:r>
              <a:rPr lang="en-US" sz="1300" dirty="0">
                <a:ea typeface="+mn-lt"/>
                <a:cs typeface="+mn-lt"/>
              </a:rPr>
              <a:t>A MBE or WBE certified Prime may count its self-performance for up to 50% of the overall advertised goal. The certified MWBE Prime may count only the work in which the MWBE has performed a Commercially Useful Function. The use of a certified MWBE Prime’s self-performance to meet multiple goals (e.g., MBE and WBE) on a contract is prohibited.</a:t>
            </a:r>
            <a:endParaRPr lang="en-US" sz="1300" dirty="0">
              <a:cs typeface="Arial"/>
            </a:endParaRPr>
          </a:p>
          <a:p>
            <a:r>
              <a:rPr lang="en-US" sz="1300" dirty="0">
                <a:ea typeface="+mn-lt"/>
                <a:cs typeface="+mn-lt"/>
              </a:rPr>
              <a:t>Once a firm is certified as a MWSBE firm, the total dollar value of the subcontract awarded to the MWSBE firm is counted toward the Contract Goals, counting only the work in which the MWSBE has performed a Commercially Useful Function. The use of one MWSBE certified firm to meet multiple goals (e.g., MBE, WBE, SBE goals) on a contract is prohibited, unless expressly approved by OBO.</a:t>
            </a:r>
            <a:endParaRPr lang="en-US" sz="1300" dirty="0">
              <a:cs typeface="Arial"/>
            </a:endParaRPr>
          </a:p>
          <a:p>
            <a:r>
              <a:rPr lang="en-US" sz="1300" dirty="0"/>
              <a:t>Only City of Houston Certified firms may be used to meet either the MBE Goal or WBE Goal. Visit the City’s Office of Business Opportunity Website at http://</a:t>
            </a:r>
            <a:r>
              <a:rPr lang="en-US" sz="1300" dirty="0" err="1"/>
              <a:t>www.houstontx.gov</a:t>
            </a:r>
            <a:r>
              <a:rPr lang="en-US" sz="1300" dirty="0"/>
              <a:t>/obo/ and click on directory link to search for COH certified vendors.</a:t>
            </a:r>
            <a:endParaRPr lang="en-US" sz="1300" dirty="0">
              <a:cs typeface="Arial"/>
            </a:endParaRPr>
          </a:p>
          <a:p>
            <a:r>
              <a:rPr lang="en-US" sz="1300" dirty="0"/>
              <a:t>Contractor must fill in each box COMPLETELY and SIGN the document</a:t>
            </a:r>
            <a:endParaRPr lang="en-US" sz="1300" dirty="0">
              <a:cs typeface="Arial"/>
            </a:endParaRPr>
          </a:p>
          <a:p>
            <a:r>
              <a:rPr lang="en-US" sz="1300" dirty="0"/>
              <a:t>MWSBE Participation Plan must be accompanied with Signed Letters of Intent for goal achievement.</a:t>
            </a:r>
            <a:endParaRPr lang="en-US" sz="1300" dirty="0">
              <a:cs typeface="Arial"/>
            </a:endParaRPr>
          </a:p>
          <a:p>
            <a:r>
              <a:rPr lang="en-US" sz="1300" dirty="0"/>
              <a:t>You either turn in ONE document if you meet the Contract Goals: (Document 00470); OR</a:t>
            </a:r>
            <a:endParaRPr lang="en-US" sz="1300" dirty="0">
              <a:cs typeface="Arial"/>
            </a:endParaRPr>
          </a:p>
          <a:p>
            <a:r>
              <a:rPr lang="en-US" sz="1300" dirty="0"/>
              <a:t> You turn in THREE documents if you cannot meet the Contract Goals: (Documents 00470, 00471, &amp;  00472</a:t>
            </a:r>
            <a:endParaRPr lang="en-US" sz="1300" dirty="0">
              <a:cs typeface="Arial"/>
            </a:endParaRPr>
          </a:p>
          <a:p>
            <a:pPr marL="0" indent="0">
              <a:buNone/>
            </a:pPr>
            <a:endParaRPr lang="en-US" sz="1300" dirty="0">
              <a:cs typeface="Arial"/>
            </a:endParaRPr>
          </a:p>
          <a:p>
            <a:pPr marL="0" indent="0">
              <a:buNone/>
            </a:pPr>
            <a:r>
              <a:rPr lang="en-US" sz="1300" i="1" dirty="0"/>
              <a:t>All information must be provided in order to be deemed responsive</a:t>
            </a:r>
            <a:endParaRPr lang="en-US" sz="1300" i="1" dirty="0">
              <a:cs typeface="Arial"/>
            </a:endParaRPr>
          </a:p>
        </p:txBody>
      </p:sp>
    </p:spTree>
    <p:extLst>
      <p:ext uri="{BB962C8B-B14F-4D97-AF65-F5344CB8AC3E}">
        <p14:creationId xmlns:p14="http://schemas.microsoft.com/office/powerpoint/2010/main" val="257725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MWSBE Participation Plan</a:t>
            </a:r>
            <a:br>
              <a:rPr lang="en-US" sz="4000"/>
            </a:br>
            <a:r>
              <a:rPr lang="en-US" sz="2667"/>
              <a:t>Document 470</a:t>
            </a:r>
            <a:endParaRPr lang="en-US" sz="4000"/>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2107095"/>
            <a:ext cx="5284302" cy="4750905"/>
          </a:xfrm>
        </p:spPr>
        <p:txBody>
          <a:bodyPr lIns="91440" tIns="45720" rIns="91440" bIns="45720" anchor="t">
            <a:normAutofit/>
          </a:bodyPr>
          <a:lstStyle/>
          <a:p>
            <a:r>
              <a:rPr lang="en-US" dirty="0">
                <a:solidFill>
                  <a:schemeClr val="tx2"/>
                </a:solidFill>
              </a:rPr>
              <a:t>Captures MWSBE Participation that the Contractor commits to achieve for the contract. </a:t>
            </a:r>
          </a:p>
          <a:p>
            <a:endParaRPr lang="en-US" dirty="0">
              <a:solidFill>
                <a:schemeClr val="tx2"/>
              </a:solidFill>
            </a:endParaRPr>
          </a:p>
          <a:p>
            <a:r>
              <a:rPr lang="en-US" dirty="0">
                <a:solidFill>
                  <a:schemeClr val="tx2"/>
                </a:solidFill>
              </a:rPr>
              <a:t>Helps Pre-Award Administration Manager determines whether the Contractor has a plan to actually meet the goal.</a:t>
            </a:r>
            <a:endParaRPr lang="en-US" dirty="0">
              <a:solidFill>
                <a:schemeClr val="tx2"/>
              </a:solidFill>
              <a:cs typeface="Arial"/>
            </a:endParaRPr>
          </a:p>
          <a:p>
            <a:endParaRPr lang="en-US" dirty="0">
              <a:solidFill>
                <a:schemeClr val="tx2"/>
              </a:solidFill>
            </a:endParaRPr>
          </a:p>
          <a:p>
            <a:r>
              <a:rPr lang="en-US" dirty="0">
                <a:solidFill>
                  <a:schemeClr val="tx2"/>
                </a:solidFill>
              </a:rPr>
              <a:t>Contractor is required to submit Document 470 with MWSBE Signed Letters of Intent</a:t>
            </a:r>
            <a:endParaRPr lang="en-US" dirty="0">
              <a:solidFill>
                <a:schemeClr val="tx2"/>
              </a:solidFill>
              <a:cs typeface="Arial"/>
            </a:endParaRPr>
          </a:p>
          <a:p>
            <a:endParaRPr lang="en-US" dirty="0">
              <a:solidFill>
                <a:schemeClr val="tx2"/>
              </a:solidFill>
            </a:endParaRPr>
          </a:p>
        </p:txBody>
      </p:sp>
      <p:pic>
        <p:nvPicPr>
          <p:cNvPr id="3" name="Picture 4">
            <a:extLst>
              <a:ext uri="{FF2B5EF4-FFF2-40B4-BE49-F238E27FC236}">
                <a16:creationId xmlns:a16="http://schemas.microsoft.com/office/drawing/2014/main" id="{2A543C87-8CB9-219A-2048-3C6BFE11A31F}"/>
              </a:ext>
            </a:extLst>
          </p:cNvPr>
          <p:cNvPicPr>
            <a:picLocks noChangeAspect="1"/>
          </p:cNvPicPr>
          <p:nvPr/>
        </p:nvPicPr>
        <p:blipFill>
          <a:blip r:embed="rId2"/>
          <a:stretch>
            <a:fillRect/>
          </a:stretch>
        </p:blipFill>
        <p:spPr>
          <a:xfrm>
            <a:off x="6952784" y="554518"/>
            <a:ext cx="4293273" cy="5748964"/>
          </a:xfrm>
          <a:prstGeom prst="rect">
            <a:avLst/>
          </a:prstGeom>
        </p:spPr>
      </p:pic>
    </p:spTree>
    <p:extLst>
      <p:ext uri="{BB962C8B-B14F-4D97-AF65-F5344CB8AC3E}">
        <p14:creationId xmlns:p14="http://schemas.microsoft.com/office/powerpoint/2010/main" val="70702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Pre-Bid Good Faith Efforts</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90418"/>
            <a:ext cx="5284302" cy="4750905"/>
          </a:xfrm>
        </p:spPr>
        <p:txBody>
          <a:bodyPr>
            <a:normAutofit/>
          </a:bodyPr>
          <a:lstStyle/>
          <a:p>
            <a:r>
              <a:rPr lang="en-US" dirty="0">
                <a:solidFill>
                  <a:schemeClr val="tx2"/>
                </a:solidFill>
              </a:rPr>
              <a:t>Allows the Contractor to document Good Faith Efforts to meet the advertised MWSBE goals.</a:t>
            </a:r>
          </a:p>
          <a:p>
            <a:endParaRPr lang="en-US" dirty="0">
              <a:solidFill>
                <a:schemeClr val="tx2"/>
              </a:solidFill>
            </a:endParaRPr>
          </a:p>
          <a:p>
            <a:r>
              <a:rPr lang="en-US" dirty="0">
                <a:solidFill>
                  <a:schemeClr val="tx2"/>
                </a:solidFill>
              </a:rPr>
              <a:t>Allows the Administrating Department to see Contractor’s efforts made to find MWSBE firms.</a:t>
            </a:r>
          </a:p>
          <a:p>
            <a:endParaRPr lang="en-US" dirty="0">
              <a:solidFill>
                <a:schemeClr val="tx2"/>
              </a:solidFill>
            </a:endParaRPr>
          </a:p>
          <a:p>
            <a:r>
              <a:rPr lang="en-US" dirty="0">
                <a:solidFill>
                  <a:schemeClr val="tx2"/>
                </a:solidFill>
              </a:rPr>
              <a:t>Contractor must fully complete the bottom portion of the document.</a:t>
            </a:r>
          </a:p>
          <a:p>
            <a:endParaRPr lang="en-US" dirty="0">
              <a:solidFill>
                <a:schemeClr val="tx2"/>
              </a:solidFill>
            </a:endParaRPr>
          </a:p>
          <a:p>
            <a:r>
              <a:rPr lang="en-US" dirty="0">
                <a:solidFill>
                  <a:schemeClr val="tx2"/>
                </a:solidFill>
              </a:rPr>
              <a:t>Certified Firm Name, Address, Contact Name, Phone Number and E-mail</a:t>
            </a:r>
          </a:p>
        </p:txBody>
      </p:sp>
      <p:pic>
        <p:nvPicPr>
          <p:cNvPr id="3" name="Picture 5">
            <a:extLst>
              <a:ext uri="{FF2B5EF4-FFF2-40B4-BE49-F238E27FC236}">
                <a16:creationId xmlns:a16="http://schemas.microsoft.com/office/drawing/2014/main" id="{F49AF472-A238-9BE8-5BCE-AB905C30471D}"/>
              </a:ext>
            </a:extLst>
          </p:cNvPr>
          <p:cNvPicPr>
            <a:picLocks noChangeAspect="1"/>
          </p:cNvPicPr>
          <p:nvPr/>
        </p:nvPicPr>
        <p:blipFill>
          <a:blip r:embed="rId2"/>
          <a:stretch>
            <a:fillRect/>
          </a:stretch>
        </p:blipFill>
        <p:spPr>
          <a:xfrm>
            <a:off x="6841713" y="470740"/>
            <a:ext cx="4567830" cy="5916520"/>
          </a:xfrm>
          <a:prstGeom prst="rect">
            <a:avLst/>
          </a:prstGeom>
        </p:spPr>
      </p:pic>
    </p:spTree>
    <p:extLst>
      <p:ext uri="{BB962C8B-B14F-4D97-AF65-F5344CB8AC3E}">
        <p14:creationId xmlns:p14="http://schemas.microsoft.com/office/powerpoint/2010/main" val="20572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53132-61C7-A54D-AC35-BCB27E131D21}"/>
              </a:ext>
            </a:extLst>
          </p:cNvPr>
          <p:cNvSpPr>
            <a:spLocks noGrp="1"/>
          </p:cNvSpPr>
          <p:nvPr>
            <p:ph type="title"/>
          </p:nvPr>
        </p:nvSpPr>
        <p:spPr/>
        <p:txBody>
          <a:bodyPr>
            <a:noAutofit/>
          </a:bodyPr>
          <a:lstStyle/>
          <a:p>
            <a:r>
              <a:rPr lang="en-US" sz="3600"/>
              <a:t>Contractor Deviation Goal Request</a:t>
            </a:r>
            <a:endParaRPr lang="en-US" sz="3600">
              <a:solidFill>
                <a:srgbClr val="009FDA"/>
              </a:solidFill>
            </a:endParaRPr>
          </a:p>
        </p:txBody>
      </p:sp>
      <p:sp>
        <p:nvSpPr>
          <p:cNvPr id="4" name="Text Placeholder 3">
            <a:extLst>
              <a:ext uri="{FF2B5EF4-FFF2-40B4-BE49-F238E27FC236}">
                <a16:creationId xmlns:a16="http://schemas.microsoft.com/office/drawing/2014/main" id="{D64ABCCF-3FF7-454E-B94A-4A83B66C9040}"/>
              </a:ext>
            </a:extLst>
          </p:cNvPr>
          <p:cNvSpPr>
            <a:spLocks noGrp="1"/>
          </p:cNvSpPr>
          <p:nvPr>
            <p:ph type="body" sz="half" idx="1"/>
          </p:nvPr>
        </p:nvSpPr>
        <p:spPr>
          <a:xfrm>
            <a:off x="430698" y="1779907"/>
            <a:ext cx="5284302" cy="4750905"/>
          </a:xfrm>
        </p:spPr>
        <p:txBody>
          <a:bodyPr>
            <a:normAutofit/>
          </a:bodyPr>
          <a:lstStyle/>
          <a:p>
            <a:pPr marL="0" indent="0">
              <a:buNone/>
            </a:pPr>
            <a:r>
              <a:rPr lang="en-US" dirty="0">
                <a:solidFill>
                  <a:schemeClr val="tx2"/>
                </a:solidFill>
              </a:rPr>
              <a:t>Allows Contractor to explain two things:</a:t>
            </a:r>
            <a:br>
              <a:rPr lang="en-US" dirty="0">
                <a:solidFill>
                  <a:schemeClr val="tx2"/>
                </a:solidFill>
              </a:rPr>
            </a:br>
            <a:endParaRPr lang="en-US" dirty="0">
              <a:solidFill>
                <a:schemeClr val="tx2"/>
              </a:solidFill>
            </a:endParaRPr>
          </a:p>
          <a:p>
            <a:r>
              <a:rPr lang="en-US" dirty="0">
                <a:solidFill>
                  <a:schemeClr val="tx2"/>
                </a:solidFill>
              </a:rPr>
              <a:t>Why the Contractor was unable to meet the advertised MWSBE goals; AND</a:t>
            </a:r>
            <a:br>
              <a:rPr lang="en-US" dirty="0">
                <a:solidFill>
                  <a:schemeClr val="tx2"/>
                </a:solidFill>
              </a:rPr>
            </a:br>
            <a:endParaRPr lang="en-US" dirty="0">
              <a:solidFill>
                <a:schemeClr val="tx2"/>
              </a:solidFill>
            </a:endParaRPr>
          </a:p>
          <a:p>
            <a:r>
              <a:rPr lang="en-US" dirty="0">
                <a:solidFill>
                  <a:schemeClr val="tx2"/>
                </a:solidFill>
              </a:rPr>
              <a:t>What good faith efforts the Contractor made that were not captured on Document 471 and provide additional justification.</a:t>
            </a:r>
            <a:br>
              <a:rPr lang="en-US" dirty="0">
                <a:solidFill>
                  <a:schemeClr val="tx2"/>
                </a:solidFill>
              </a:rPr>
            </a:br>
            <a:endParaRPr lang="en-US" dirty="0">
              <a:solidFill>
                <a:schemeClr val="tx2"/>
              </a:solidFill>
            </a:endParaRPr>
          </a:p>
          <a:p>
            <a:r>
              <a:rPr lang="en-US" dirty="0">
                <a:solidFill>
                  <a:schemeClr val="tx2"/>
                </a:solidFill>
              </a:rPr>
              <a:t>Contractor must fully complete the bottom of the form.</a:t>
            </a:r>
            <a:br>
              <a:rPr lang="en-US" dirty="0">
                <a:solidFill>
                  <a:schemeClr val="tx2"/>
                </a:solidFill>
              </a:rPr>
            </a:br>
            <a:endParaRPr lang="en-US" dirty="0">
              <a:solidFill>
                <a:schemeClr val="tx2"/>
              </a:solidFill>
            </a:endParaRPr>
          </a:p>
          <a:p>
            <a:r>
              <a:rPr lang="en-US" dirty="0">
                <a:solidFill>
                  <a:schemeClr val="tx2"/>
                </a:solidFill>
              </a:rPr>
              <a:t>Certified Firm Name, Address, Contact Name, Phone Number and E-mail</a:t>
            </a:r>
          </a:p>
        </p:txBody>
      </p:sp>
      <p:pic>
        <p:nvPicPr>
          <p:cNvPr id="5" name="Picture 6">
            <a:extLst>
              <a:ext uri="{FF2B5EF4-FFF2-40B4-BE49-F238E27FC236}">
                <a16:creationId xmlns:a16="http://schemas.microsoft.com/office/drawing/2014/main" id="{69D1C177-F776-F70F-A6E5-FDA9E8EC513D}"/>
              </a:ext>
            </a:extLst>
          </p:cNvPr>
          <p:cNvPicPr>
            <a:picLocks noChangeAspect="1"/>
          </p:cNvPicPr>
          <p:nvPr/>
        </p:nvPicPr>
        <p:blipFill>
          <a:blip r:embed="rId2"/>
          <a:stretch>
            <a:fillRect/>
          </a:stretch>
        </p:blipFill>
        <p:spPr>
          <a:xfrm>
            <a:off x="6974694" y="736877"/>
            <a:ext cx="4085208" cy="5384245"/>
          </a:xfrm>
          <a:prstGeom prst="rect">
            <a:avLst/>
          </a:prstGeom>
        </p:spPr>
      </p:pic>
    </p:spTree>
    <p:extLst>
      <p:ext uri="{BB962C8B-B14F-4D97-AF65-F5344CB8AC3E}">
        <p14:creationId xmlns:p14="http://schemas.microsoft.com/office/powerpoint/2010/main" val="217684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A59FA-5873-4B7C-9CC9-F6E7F8ADEF94}"/>
              </a:ext>
            </a:extLst>
          </p:cNvPr>
          <p:cNvSpPr>
            <a:spLocks noGrp="1"/>
          </p:cNvSpPr>
          <p:nvPr>
            <p:ph type="title"/>
          </p:nvPr>
        </p:nvSpPr>
        <p:spPr/>
        <p:txBody>
          <a:bodyPr/>
          <a:lstStyle/>
          <a:p>
            <a:r>
              <a:rPr lang="en-US" sz="3600"/>
              <a:t>MWSBE Letter of Intent</a:t>
            </a:r>
          </a:p>
        </p:txBody>
      </p:sp>
      <p:sp>
        <p:nvSpPr>
          <p:cNvPr id="3" name="Text Placeholder 2">
            <a:extLst>
              <a:ext uri="{FF2B5EF4-FFF2-40B4-BE49-F238E27FC236}">
                <a16:creationId xmlns:a16="http://schemas.microsoft.com/office/drawing/2014/main" id="{2DD050FB-F782-440C-901C-8AE633FE061D}"/>
              </a:ext>
            </a:extLst>
          </p:cNvPr>
          <p:cNvSpPr>
            <a:spLocks noGrp="1"/>
          </p:cNvSpPr>
          <p:nvPr>
            <p:ph type="body" sz="half" idx="1"/>
          </p:nvPr>
        </p:nvSpPr>
        <p:spPr>
          <a:xfrm>
            <a:off x="430698" y="1667790"/>
            <a:ext cx="5284302" cy="4750905"/>
          </a:xfrm>
        </p:spPr>
        <p:txBody>
          <a:bodyPr/>
          <a:lstStyle/>
          <a:p>
            <a:r>
              <a:rPr lang="en-US" sz="1800" dirty="0">
                <a:solidFill>
                  <a:schemeClr val="tx2"/>
                </a:solidFill>
              </a:rPr>
              <a:t>MWSBE Letter of Intent must be accompanied with the MWSBE Participation Plan.</a:t>
            </a:r>
          </a:p>
          <a:p>
            <a:r>
              <a:rPr lang="en-US" sz="1800" dirty="0">
                <a:solidFill>
                  <a:schemeClr val="tx2"/>
                </a:solidFill>
              </a:rPr>
              <a:t>MWSBE Letter of Intent must be completed entirely.</a:t>
            </a:r>
          </a:p>
          <a:p>
            <a:r>
              <a:rPr lang="en-US" sz="1800" dirty="0">
                <a:solidFill>
                  <a:schemeClr val="tx2"/>
                </a:solidFill>
              </a:rPr>
              <a:t>The Bid Amount on MWSBE Letter of Intent should be direct construction amount from COH funding..</a:t>
            </a:r>
          </a:p>
          <a:p>
            <a:r>
              <a:rPr lang="en-US" sz="1800" dirty="0">
                <a:solidFill>
                  <a:schemeClr val="tx2"/>
                </a:solidFill>
              </a:rPr>
              <a:t>The MWSBE Letter of Intent  for the MWSBE can include the estimated amount the GC intent to utilize for that the sub or the percentage you listed on the MWSBE Participation Plan for the certified firm.</a:t>
            </a:r>
          </a:p>
          <a:p>
            <a:r>
              <a:rPr lang="en-US" sz="1800" dirty="0">
                <a:solidFill>
                  <a:schemeClr val="tx2"/>
                </a:solidFill>
              </a:rPr>
              <a:t>The MWSBE Letter of Intent must be signed by the General Contractor and the MWSBE subcontractor or supplier. </a:t>
            </a:r>
          </a:p>
          <a:p>
            <a:r>
              <a:rPr lang="en-US" sz="1800" dirty="0">
                <a:solidFill>
                  <a:schemeClr val="tx2"/>
                </a:solidFill>
              </a:rPr>
              <a:t>All information must be provided in order to be deemed responsive</a:t>
            </a:r>
          </a:p>
          <a:p>
            <a:endParaRPr lang="en-US" sz="1800" dirty="0">
              <a:solidFill>
                <a:schemeClr val="tx2"/>
              </a:solidFill>
            </a:endParaRPr>
          </a:p>
        </p:txBody>
      </p:sp>
      <p:pic>
        <p:nvPicPr>
          <p:cNvPr id="4" name="Picture 4">
            <a:extLst>
              <a:ext uri="{FF2B5EF4-FFF2-40B4-BE49-F238E27FC236}">
                <a16:creationId xmlns:a16="http://schemas.microsoft.com/office/drawing/2014/main" id="{EF0BD43E-07CD-249B-1930-54439C4E4009}"/>
              </a:ext>
            </a:extLst>
          </p:cNvPr>
          <p:cNvPicPr>
            <a:picLocks noChangeAspect="1"/>
          </p:cNvPicPr>
          <p:nvPr/>
        </p:nvPicPr>
        <p:blipFill>
          <a:blip r:embed="rId2"/>
          <a:stretch>
            <a:fillRect/>
          </a:stretch>
        </p:blipFill>
        <p:spPr>
          <a:xfrm>
            <a:off x="6752734" y="439304"/>
            <a:ext cx="4579670" cy="5979391"/>
          </a:xfrm>
          <a:prstGeom prst="rect">
            <a:avLst/>
          </a:prstGeom>
        </p:spPr>
      </p:pic>
    </p:spTree>
    <p:extLst>
      <p:ext uri="{BB962C8B-B14F-4D97-AF65-F5344CB8AC3E}">
        <p14:creationId xmlns:p14="http://schemas.microsoft.com/office/powerpoint/2010/main" val="177009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822894" y="2538140"/>
            <a:ext cx="5115337" cy="628787"/>
          </a:xfrm>
        </p:spPr>
        <p:txBody>
          <a:bodyPr>
            <a:noAutofit/>
          </a:bodyPr>
          <a:lstStyle/>
          <a:p>
            <a:r>
              <a:rPr lang="en-US" sz="3600" dirty="0"/>
              <a:t>MWSBE </a:t>
            </a:r>
            <a:br>
              <a:rPr lang="en-US" sz="3600" dirty="0"/>
            </a:br>
            <a:r>
              <a:rPr lang="en-US" sz="3600" dirty="0"/>
              <a:t>Participation Plan Example #1</a:t>
            </a:r>
          </a:p>
        </p:txBody>
      </p:sp>
      <p:pic>
        <p:nvPicPr>
          <p:cNvPr id="3" name="Picture 3">
            <a:extLst>
              <a:ext uri="{FF2B5EF4-FFF2-40B4-BE49-F238E27FC236}">
                <a16:creationId xmlns:a16="http://schemas.microsoft.com/office/drawing/2014/main" id="{D31AA0B6-9CEF-BF73-0B52-B10B6D42CC74}"/>
              </a:ext>
            </a:extLst>
          </p:cNvPr>
          <p:cNvPicPr>
            <a:picLocks noChangeAspect="1"/>
          </p:cNvPicPr>
          <p:nvPr/>
        </p:nvPicPr>
        <p:blipFill>
          <a:blip r:embed="rId2"/>
          <a:stretch>
            <a:fillRect/>
          </a:stretch>
        </p:blipFill>
        <p:spPr>
          <a:xfrm>
            <a:off x="6628771" y="354592"/>
            <a:ext cx="4828048" cy="6148816"/>
          </a:xfrm>
          <a:prstGeom prst="rect">
            <a:avLst/>
          </a:prstGeom>
        </p:spPr>
      </p:pic>
    </p:spTree>
    <p:extLst>
      <p:ext uri="{BB962C8B-B14F-4D97-AF65-F5344CB8AC3E}">
        <p14:creationId xmlns:p14="http://schemas.microsoft.com/office/powerpoint/2010/main" val="30197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581D0-EF98-7C43-A2C0-63C4C0463FF6}"/>
              </a:ext>
            </a:extLst>
          </p:cNvPr>
          <p:cNvSpPr>
            <a:spLocks noGrp="1"/>
          </p:cNvSpPr>
          <p:nvPr>
            <p:ph type="title"/>
          </p:nvPr>
        </p:nvSpPr>
        <p:spPr>
          <a:xfrm>
            <a:off x="688976" y="1437323"/>
            <a:ext cx="11225481" cy="590264"/>
          </a:xfrm>
        </p:spPr>
        <p:txBody>
          <a:bodyPr>
            <a:noAutofit/>
          </a:bodyPr>
          <a:lstStyle/>
          <a:p>
            <a:r>
              <a:rPr lang="en-US" sz="3200" dirty="0">
                <a:solidFill>
                  <a:schemeClr val="bg1"/>
                </a:solidFill>
              </a:rPr>
              <a:t>Calculating MWSBE Participation Example #1</a:t>
            </a:r>
            <a:endParaRPr lang="en-US" sz="3200" b="0" dirty="0">
              <a:solidFill>
                <a:schemeClr val="bg1"/>
              </a:solidFill>
            </a:endParaRPr>
          </a:p>
        </p:txBody>
      </p:sp>
      <p:sp>
        <p:nvSpPr>
          <p:cNvPr id="3" name="Text Placeholder 2">
            <a:extLst>
              <a:ext uri="{FF2B5EF4-FFF2-40B4-BE49-F238E27FC236}">
                <a16:creationId xmlns:a16="http://schemas.microsoft.com/office/drawing/2014/main" id="{CC4BF4D3-6CE6-DE48-8060-F1E0EC201E22}"/>
              </a:ext>
            </a:extLst>
          </p:cNvPr>
          <p:cNvSpPr>
            <a:spLocks noGrp="1"/>
          </p:cNvSpPr>
          <p:nvPr>
            <p:ph type="body" sz="quarter" idx="10"/>
          </p:nvPr>
        </p:nvSpPr>
        <p:spPr>
          <a:xfrm>
            <a:off x="688977" y="2186609"/>
            <a:ext cx="5123244" cy="4055169"/>
          </a:xfrm>
        </p:spPr>
        <p:txBody>
          <a:bodyPr>
            <a:normAutofit lnSpcReduction="10000"/>
          </a:bodyPr>
          <a:lstStyle/>
          <a:p>
            <a:pPr marL="0" indent="0">
              <a:buNone/>
            </a:pPr>
            <a:r>
              <a:rPr lang="en-US" dirty="0"/>
              <a:t>Advertised Goals:</a:t>
            </a:r>
            <a:br>
              <a:rPr lang="en-US" dirty="0"/>
            </a:br>
            <a:r>
              <a:rPr lang="en-US" dirty="0"/>
              <a:t>23% MBE and 11% WBE</a:t>
            </a:r>
          </a:p>
          <a:p>
            <a:pPr marL="0" indent="0">
              <a:buNone/>
            </a:pPr>
            <a:br>
              <a:rPr lang="en-US" dirty="0"/>
            </a:br>
            <a:br>
              <a:rPr lang="en-US" dirty="0"/>
            </a:br>
            <a:br>
              <a:rPr lang="en-US" dirty="0"/>
            </a:br>
            <a:endParaRPr lang="en-US" dirty="0"/>
          </a:p>
          <a:p>
            <a:pPr marL="0" indent="0">
              <a:buNone/>
            </a:pPr>
            <a:r>
              <a:rPr lang="en-US" dirty="0"/>
              <a:t>Contractor Proposed Participation Plan:</a:t>
            </a:r>
          </a:p>
          <a:p>
            <a:pPr marL="0" indent="0">
              <a:buNone/>
            </a:pPr>
            <a:br>
              <a:rPr lang="en-US" dirty="0"/>
            </a:br>
            <a:br>
              <a:rPr lang="en-US" dirty="0"/>
            </a:br>
            <a:br>
              <a:rPr lang="en-US" dirty="0"/>
            </a:br>
            <a:br>
              <a:rPr lang="en-US" dirty="0"/>
            </a:br>
            <a:endParaRPr lang="en-US" dirty="0"/>
          </a:p>
          <a:p>
            <a:pPr marL="0" indent="0">
              <a:buNone/>
            </a:pPr>
            <a:r>
              <a:rPr lang="en-US" dirty="0"/>
              <a:t>Does this MWSBE Participation Plan meet the minimum goal requirement?</a:t>
            </a:r>
          </a:p>
        </p:txBody>
      </p:sp>
      <p:sp>
        <p:nvSpPr>
          <p:cNvPr id="4" name="Text Placeholder 2">
            <a:extLst>
              <a:ext uri="{FF2B5EF4-FFF2-40B4-BE49-F238E27FC236}">
                <a16:creationId xmlns:a16="http://schemas.microsoft.com/office/drawing/2014/main" id="{AFE9AD07-F010-8C45-9657-4D015234F6C9}"/>
              </a:ext>
            </a:extLst>
          </p:cNvPr>
          <p:cNvSpPr txBox="1">
            <a:spLocks/>
          </p:cNvSpPr>
          <p:nvPr/>
        </p:nvSpPr>
        <p:spPr>
          <a:xfrm>
            <a:off x="5994397" y="2243882"/>
            <a:ext cx="5920059" cy="1015999"/>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These are separate goals to be met individually!</a:t>
            </a:r>
          </a:p>
        </p:txBody>
      </p:sp>
      <p:sp>
        <p:nvSpPr>
          <p:cNvPr id="5" name="Rectangle 4">
            <a:extLst>
              <a:ext uri="{FF2B5EF4-FFF2-40B4-BE49-F238E27FC236}">
                <a16:creationId xmlns:a16="http://schemas.microsoft.com/office/drawing/2014/main" id="{9389B5F8-A80F-204F-9B75-DB8B6F711192}"/>
              </a:ext>
            </a:extLst>
          </p:cNvPr>
          <p:cNvSpPr/>
          <p:nvPr/>
        </p:nvSpPr>
        <p:spPr>
          <a:xfrm>
            <a:off x="5994397" y="3426351"/>
            <a:ext cx="5204433" cy="1405641"/>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SBE: 4%      </a:t>
            </a:r>
            <a:r>
              <a:rPr lang="en-US" sz="1600" b="1" dirty="0">
                <a:solidFill>
                  <a:schemeClr val="bg1"/>
                </a:solidFill>
                <a:latin typeface="Arial" panose="020B0604020202020204" pitchFamily="34" charset="0"/>
                <a:cs typeface="Arial" panose="020B0604020202020204" pitchFamily="34" charset="0"/>
              </a:rPr>
              <a:t>4% of the SBE may be used to meet the 	    MBE and/or WBE goal</a:t>
            </a:r>
          </a:p>
          <a:p>
            <a:endParaRPr lang="en-US" sz="1067"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MBE: 19%    </a:t>
            </a:r>
            <a:r>
              <a:rPr lang="en-US" sz="1600" b="1" dirty="0">
                <a:solidFill>
                  <a:schemeClr val="bg1"/>
                </a:solidFill>
                <a:latin typeface="Arial" panose="020B0604020202020204" pitchFamily="34" charset="0"/>
                <a:cs typeface="Arial" panose="020B0604020202020204" pitchFamily="34" charset="0"/>
              </a:rPr>
              <a:t>+ 4% (from SBE) = 23%</a:t>
            </a:r>
          </a:p>
          <a:p>
            <a:endParaRPr lang="en-US" sz="1067"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WBE: 11%    </a:t>
            </a:r>
            <a:r>
              <a:rPr lang="en-US" sz="1600" b="1" dirty="0">
                <a:solidFill>
                  <a:schemeClr val="bg1"/>
                </a:solidFill>
                <a:latin typeface="Arial" panose="020B0604020202020204" pitchFamily="34" charset="0"/>
                <a:cs typeface="Arial" panose="020B0604020202020204" pitchFamily="34" charset="0"/>
              </a:rPr>
              <a:t>+ 23% = 34%</a:t>
            </a:r>
            <a:endParaRPr lang="en-US" sz="1867" b="1" dirty="0">
              <a:solidFill>
                <a:schemeClr val="bg1"/>
              </a:solidFill>
              <a:latin typeface="Arial" panose="020B0604020202020204" pitchFamily="34" charset="0"/>
              <a:cs typeface="Arial" panose="020B0604020202020204" pitchFamily="34" charset="0"/>
            </a:endParaRPr>
          </a:p>
        </p:txBody>
      </p:sp>
      <p:sp>
        <p:nvSpPr>
          <p:cNvPr id="6" name="Text Placeholder 2">
            <a:extLst>
              <a:ext uri="{FF2B5EF4-FFF2-40B4-BE49-F238E27FC236}">
                <a16:creationId xmlns:a16="http://schemas.microsoft.com/office/drawing/2014/main" id="{6F6C065F-1577-7B4D-8AEF-DC25F0D1F948}"/>
              </a:ext>
            </a:extLst>
          </p:cNvPr>
          <p:cNvSpPr txBox="1">
            <a:spLocks/>
          </p:cNvSpPr>
          <p:nvPr/>
        </p:nvSpPr>
        <p:spPr>
          <a:xfrm>
            <a:off x="5994398" y="5654901"/>
            <a:ext cx="5920059" cy="1015999"/>
          </a:xfrm>
          <a:prstGeom prst="rect">
            <a:avLst/>
          </a:prstGeom>
        </p:spPr>
        <p:txBody>
          <a:bodyPr vert="horz" lIns="121920" tIns="60960" rIns="121920" bIns="60960" rtlCol="0">
            <a:norm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a:solidFill>
                  <a:schemeClr val="bg1"/>
                </a:solidFill>
              </a:rPr>
              <a:t>Yes!</a:t>
            </a:r>
          </a:p>
        </p:txBody>
      </p:sp>
      <p:cxnSp>
        <p:nvCxnSpPr>
          <p:cNvPr id="8" name="Straight Connector 7">
            <a:extLst>
              <a:ext uri="{FF2B5EF4-FFF2-40B4-BE49-F238E27FC236}">
                <a16:creationId xmlns:a16="http://schemas.microsoft.com/office/drawing/2014/main" id="{644ED8BD-C072-4125-AC07-F295C794DB40}"/>
              </a:ext>
            </a:extLst>
          </p:cNvPr>
          <p:cNvCxnSpPr>
            <a:cxnSpLocks/>
          </p:cNvCxnSpPr>
          <p:nvPr/>
        </p:nvCxnSpPr>
        <p:spPr>
          <a:xfrm>
            <a:off x="917575" y="3184805"/>
            <a:ext cx="10568932" cy="1"/>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4" name="Straight Connector 13">
            <a:extLst>
              <a:ext uri="{FF2B5EF4-FFF2-40B4-BE49-F238E27FC236}">
                <a16:creationId xmlns:a16="http://schemas.microsoft.com/office/drawing/2014/main" id="{2FA04283-8A24-4A75-AB55-3514424A7916}"/>
              </a:ext>
            </a:extLst>
          </p:cNvPr>
          <p:cNvCxnSpPr>
            <a:cxnSpLocks/>
          </p:cNvCxnSpPr>
          <p:nvPr/>
        </p:nvCxnSpPr>
        <p:spPr>
          <a:xfrm>
            <a:off x="917575" y="5073538"/>
            <a:ext cx="10568932" cy="1"/>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0007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0367907" cy="590264"/>
          </a:xfrm>
        </p:spPr>
        <p:txBody>
          <a:bodyPr>
            <a:noAutofit/>
          </a:bodyPr>
          <a:lstStyle/>
          <a:p>
            <a:r>
              <a:rPr lang="en-US" sz="3600" dirty="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p:txBody>
          <a:bodyPr>
            <a:normAutofit fontScale="85000" lnSpcReduction="20000"/>
          </a:bodyPr>
          <a:lstStyle/>
          <a:p>
            <a:r>
              <a:rPr lang="en-US" dirty="0"/>
              <a:t>Contractor MUST submit Document 470 along with Signed Letter of Intent for each subcontractor or supplier listed for MWSBE goal achievement.</a:t>
            </a:r>
          </a:p>
          <a:p>
            <a:endParaRPr lang="en-US" dirty="0"/>
          </a:p>
          <a:p>
            <a:r>
              <a:rPr lang="en-US" dirty="0"/>
              <a:t>Prime Contractor must fill in each box COMPLETELY and SIGN the document.</a:t>
            </a:r>
          </a:p>
          <a:p>
            <a:endParaRPr lang="en-US" dirty="0"/>
          </a:p>
          <a:p>
            <a:r>
              <a:rPr lang="en-US" dirty="0"/>
              <a:t>All required documents must be provided and MWSBE Participation Plan must demonstrate meeting the minimum goal requirements in order to be deemed responsive</a:t>
            </a:r>
          </a:p>
          <a:p>
            <a:endParaRPr lang="en-US" dirty="0"/>
          </a:p>
          <a:p>
            <a:r>
              <a:rPr lang="en-US" dirty="0"/>
              <a:t>If MWSBE Participation Plan and Letters of Intent are deemed responsive an approval email will be disseminated to the Owner Developer, Prime Contractor and Relations Manager recommending to proceed with scheduling of Pre-Construction Meeting </a:t>
            </a:r>
          </a:p>
          <a:p>
            <a:endParaRPr lang="en-US" dirty="0"/>
          </a:p>
          <a:p>
            <a:r>
              <a:rPr lang="en-US" dirty="0"/>
              <a:t>If the Prime Contractor failed to demonstrate meeting the minimum MWSBE minimum goal requirements an email will be sent to the Owner Developer/Contractor and Relations Manager notifying them that the MWSBE Participation Plan is non-responsive and did not meet the minimum goal requirements.</a:t>
            </a:r>
          </a:p>
        </p:txBody>
      </p:sp>
    </p:spTree>
    <p:extLst>
      <p:ext uri="{BB962C8B-B14F-4D97-AF65-F5344CB8AC3E}">
        <p14:creationId xmlns:p14="http://schemas.microsoft.com/office/powerpoint/2010/main" val="1395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dirty="0">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dirty="0">
                <a:solidFill>
                  <a:schemeClr val="tx2"/>
                </a:solidFill>
                <a:cs typeface="Arial"/>
              </a:rPr>
              <a:t>Kennisha London</a:t>
            </a:r>
          </a:p>
          <a:p>
            <a:pPr marL="0" indent="0">
              <a:spcBef>
                <a:spcPts val="0"/>
              </a:spcBef>
              <a:buClrTx/>
            </a:pPr>
            <a:r>
              <a:rPr lang="en-US" sz="1400" b="0" dirty="0">
                <a:solidFill>
                  <a:schemeClr val="tx2"/>
                </a:solidFill>
                <a:cs typeface="Arial"/>
              </a:rPr>
              <a:t>Deputy Director</a:t>
            </a:r>
          </a:p>
          <a:p>
            <a:endParaRPr lang="en-US" dirty="0"/>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a:lstStyle/>
          <a:p>
            <a:pPr marL="0" indent="0">
              <a:spcBef>
                <a:spcPts val="0"/>
              </a:spcBef>
              <a:buClrTx/>
            </a:pPr>
            <a:r>
              <a:rPr lang="en-US" dirty="0">
                <a:solidFill>
                  <a:schemeClr val="tx2"/>
                </a:solidFill>
                <a:latin typeface="Arial" panose="020B0604020202020204" pitchFamily="34" charset="0"/>
                <a:cs typeface="Arial" panose="020B0604020202020204" pitchFamily="34" charset="0"/>
              </a:rPr>
              <a:t>Chrystal Boyce </a:t>
            </a:r>
            <a:r>
              <a:rPr lang="en-US" sz="1400" b="0" dirty="0">
                <a:solidFill>
                  <a:schemeClr val="tx2"/>
                </a:solidFill>
                <a:latin typeface="Arial" panose="020B0604020202020204" pitchFamily="34" charset="0"/>
                <a:cs typeface="Arial" panose="020B0604020202020204" pitchFamily="34" charset="0"/>
              </a:rPr>
              <a:t>Division Manager</a:t>
            </a:r>
          </a:p>
          <a:p>
            <a:endParaRPr lang="en-US" dirty="0"/>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2"/>
                </a:solidFill>
              </a:rPr>
              <a:t>2100 Travis, 9th Floor, Houston, TX 77002</a:t>
            </a:r>
          </a:p>
          <a:p>
            <a:pPr marL="0" indent="0" algn="ctr">
              <a:buNone/>
            </a:pPr>
            <a:r>
              <a:rPr lang="en-US" sz="1800" b="1" dirty="0" err="1">
                <a:solidFill>
                  <a:schemeClr val="tx2"/>
                </a:solidFill>
              </a:rPr>
              <a:t>www.houstontx.gov</a:t>
            </a:r>
            <a:r>
              <a:rPr lang="en-US" sz="1800" b="1" dirty="0">
                <a:solidFill>
                  <a:schemeClr val="tx2"/>
                </a:solidFill>
              </a:rPr>
              <a:t>/housing</a:t>
            </a:r>
          </a:p>
        </p:txBody>
      </p:sp>
    </p:spTree>
    <p:extLst>
      <p:ext uri="{BB962C8B-B14F-4D97-AF65-F5344CB8AC3E}">
        <p14:creationId xmlns:p14="http://schemas.microsoft.com/office/powerpoint/2010/main" val="90877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2920-D8EF-FA4F-9AD1-0FB49EDAEC14}"/>
              </a:ext>
            </a:extLst>
          </p:cNvPr>
          <p:cNvSpPr>
            <a:spLocks noGrp="1"/>
          </p:cNvSpPr>
          <p:nvPr>
            <p:ph type="title"/>
          </p:nvPr>
        </p:nvSpPr>
        <p:spPr>
          <a:xfrm>
            <a:off x="688976" y="1437323"/>
            <a:ext cx="11166693" cy="590264"/>
          </a:xfrm>
        </p:spPr>
        <p:txBody>
          <a:bodyPr>
            <a:noAutofit/>
          </a:bodyPr>
          <a:lstStyle/>
          <a:p>
            <a:r>
              <a:rPr lang="en-US" sz="3600" dirty="0">
                <a:solidFill>
                  <a:schemeClr val="bg1"/>
                </a:solidFill>
              </a:rPr>
              <a:t>MWSBE Participation Plan Assessment</a:t>
            </a:r>
          </a:p>
        </p:txBody>
      </p:sp>
      <p:sp>
        <p:nvSpPr>
          <p:cNvPr id="3" name="Text Placeholder 2">
            <a:extLst>
              <a:ext uri="{FF2B5EF4-FFF2-40B4-BE49-F238E27FC236}">
                <a16:creationId xmlns:a16="http://schemas.microsoft.com/office/drawing/2014/main" id="{010C9C79-B2AC-1249-A79F-3EEDA486C60C}"/>
              </a:ext>
            </a:extLst>
          </p:cNvPr>
          <p:cNvSpPr>
            <a:spLocks noGrp="1"/>
          </p:cNvSpPr>
          <p:nvPr>
            <p:ph type="body" sz="quarter" idx="10"/>
          </p:nvPr>
        </p:nvSpPr>
        <p:spPr>
          <a:xfrm>
            <a:off x="688976" y="2417837"/>
            <a:ext cx="11058525" cy="4055169"/>
          </a:xfrm>
        </p:spPr>
        <p:txBody>
          <a:bodyPr lIns="91440" tIns="45720" rIns="91440" bIns="45720" anchor="t">
            <a:normAutofit fontScale="92500" lnSpcReduction="20000"/>
          </a:bodyPr>
          <a:lstStyle/>
          <a:p>
            <a:r>
              <a:rPr lang="en-US" dirty="0"/>
              <a:t>If MWSBE Participation Plan does not meet the minimum goal requirements the MWSBE Participation Plan (470), Pre-Bid Good Faith Efforts (471) and MWSBE Goal Deviation (472) will be forwarded over to the Office of Business Opportunity (OBO) to evaluate your Good Faith Efforts along with any other supporting documentation. </a:t>
            </a:r>
          </a:p>
          <a:p>
            <a:endParaRPr lang="en-US" dirty="0"/>
          </a:p>
          <a:p>
            <a:r>
              <a:rPr lang="en-US" dirty="0"/>
              <a:t>Office of Business Opportunity standard processing time is 7-10 business days provided all information is submitted.  Each time new information is requested and submitted the days restart.</a:t>
            </a:r>
            <a:endParaRPr lang="en-US" dirty="0">
              <a:cs typeface="Arial"/>
            </a:endParaRPr>
          </a:p>
          <a:p>
            <a:endParaRPr lang="en-US" dirty="0"/>
          </a:p>
          <a:p>
            <a:r>
              <a:rPr lang="en-US" dirty="0"/>
              <a:t>Pre-Award Services is excluded in the evaluation of the non-responsive MWSBE Participation Plan submitted to OBO. OBO will be in contact with the Contractor and provide Pre-Award Services with the final recommendations.</a:t>
            </a:r>
            <a:endParaRPr lang="en-US" dirty="0">
              <a:cs typeface="Arial"/>
            </a:endParaRPr>
          </a:p>
          <a:p>
            <a:endParaRPr lang="en-US" dirty="0"/>
          </a:p>
          <a:p>
            <a:r>
              <a:rPr lang="en-US" dirty="0"/>
              <a:t>Pre-Award required documents must be reviewed and approved prior to recommending Pre-Construction Meeting and Notice to Proceed. </a:t>
            </a:r>
            <a:endParaRPr lang="en-US" dirty="0">
              <a:cs typeface="Arial"/>
            </a:endParaRPr>
          </a:p>
        </p:txBody>
      </p:sp>
    </p:spTree>
    <p:extLst>
      <p:ext uri="{BB962C8B-B14F-4D97-AF65-F5344CB8AC3E}">
        <p14:creationId xmlns:p14="http://schemas.microsoft.com/office/powerpoint/2010/main" val="55104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E02CF70-B2AE-FFA6-6979-AD13B32468B0}"/>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CAFB7EA-3D28-BD48-B5F9-6094FBD5AD5D}"/>
              </a:ext>
            </a:extLst>
          </p:cNvPr>
          <p:cNvSpPr>
            <a:spLocks noGrp="1"/>
          </p:cNvSpPr>
          <p:nvPr>
            <p:ph type="body" sz="quarter" idx="10"/>
          </p:nvPr>
        </p:nvSpPr>
        <p:spPr>
          <a:xfrm>
            <a:off x="4011416" y="3095396"/>
            <a:ext cx="4892675" cy="2584247"/>
          </a:xfrm>
        </p:spPr>
        <p:txBody>
          <a:bodyPr lIns="91440" tIns="45720" rIns="91440" bIns="45720" anchor="t"/>
          <a:lstStyle/>
          <a:p>
            <a:r>
              <a:rPr lang="en-US" dirty="0"/>
              <a:t>SECTION 3 </a:t>
            </a:r>
            <a:endParaRPr lang="en-US" dirty="0">
              <a:cs typeface="Arial"/>
            </a:endParaRPr>
          </a:p>
        </p:txBody>
      </p:sp>
    </p:spTree>
    <p:extLst>
      <p:ext uri="{BB962C8B-B14F-4D97-AF65-F5344CB8AC3E}">
        <p14:creationId xmlns:p14="http://schemas.microsoft.com/office/powerpoint/2010/main" val="2085312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p:txBody>
          <a:bodyPr>
            <a:normAutofit fontScale="90000"/>
          </a:bodyPr>
          <a:lstStyle/>
          <a:p>
            <a:r>
              <a:rPr lang="en-US" dirty="0">
                <a:solidFill>
                  <a:schemeClr val="bg1"/>
                </a:solidFill>
              </a:rPr>
              <a:t>Section 3 Pre-Award Requirements </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p:txBody>
          <a:bodyPr>
            <a:normAutofit/>
          </a:bodyPr>
          <a:lstStyle/>
          <a:p>
            <a:pPr marL="0" indent="0">
              <a:buNone/>
            </a:pPr>
            <a:r>
              <a:rPr lang="en-US" b="1" dirty="0"/>
              <a:t>Section 3 Participation Plan w/ Letters of Intent;</a:t>
            </a:r>
            <a:endParaRPr lang="en-US" dirty="0"/>
          </a:p>
          <a:p>
            <a:pPr marL="0" indent="0">
              <a:buNone/>
            </a:pPr>
            <a:r>
              <a:rPr lang="en-US" b="1" dirty="0"/>
              <a:t>*Only firms certified through the Housing and Community Development can be utilized towards goal achievement*</a:t>
            </a:r>
          </a:p>
          <a:p>
            <a:endParaRPr lang="en-US" dirty="0"/>
          </a:p>
          <a:p>
            <a:r>
              <a:rPr lang="en-US" dirty="0"/>
              <a:t>EBID Announcement – For </a:t>
            </a:r>
            <a:r>
              <a:rPr lang="en-US" u="sng" dirty="0"/>
              <a:t>New</a:t>
            </a:r>
            <a:r>
              <a:rPr lang="en-US" dirty="0"/>
              <a:t> Contracting Opportunities (Disseminated to Directory of Section 3/MWSBE firms)</a:t>
            </a:r>
          </a:p>
          <a:p>
            <a:endParaRPr lang="en-US" dirty="0"/>
          </a:p>
          <a:p>
            <a:r>
              <a:rPr lang="en-US" dirty="0"/>
              <a:t>Employment Opportunity Announcement (EOA) – For “New” Employment Opportunities (Disseminated to Directory of Section 3 Workers)</a:t>
            </a:r>
          </a:p>
        </p:txBody>
      </p:sp>
    </p:spTree>
    <p:extLst>
      <p:ext uri="{BB962C8B-B14F-4D97-AF65-F5344CB8AC3E}">
        <p14:creationId xmlns:p14="http://schemas.microsoft.com/office/powerpoint/2010/main" val="356825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688976" y="1437323"/>
            <a:ext cx="10704238" cy="590264"/>
          </a:xfrm>
        </p:spPr>
        <p:txBody>
          <a:bodyPr>
            <a:noAutofit/>
          </a:bodyPr>
          <a:lstStyle/>
          <a:p>
            <a:r>
              <a:rPr lang="en-US" sz="3600" dirty="0">
                <a:solidFill>
                  <a:schemeClr val="bg1"/>
                </a:solidFill>
              </a:rPr>
              <a:t>Section 3 Numerical Goal Requirements</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a:xfrm>
            <a:off x="688976" y="2027587"/>
            <a:ext cx="11058525" cy="4055169"/>
          </a:xfrm>
        </p:spPr>
        <p:txBody>
          <a:bodyPr lIns="91440" tIns="45720" rIns="91440" bIns="45720" anchor="t">
            <a:noAutofit/>
          </a:bodyPr>
          <a:lstStyle/>
          <a:p>
            <a:r>
              <a:rPr lang="en-US" sz="1850" dirty="0"/>
              <a:t>Any contractors with contracts in excess of $100,000 are required to meet the numerical goal requirements listed below. Compliance with goal requirements can only be achieved by subcontracting with certified Section 3 Business Concerns and employing Section 3 Workers. </a:t>
            </a:r>
            <a:endParaRPr lang="en-US" sz="1867" dirty="0"/>
          </a:p>
          <a:p>
            <a:pPr marL="0" indent="0">
              <a:buNone/>
            </a:pPr>
            <a:r>
              <a:rPr lang="en-US" sz="1850" b="1" dirty="0">
                <a:cs typeface="Arial"/>
              </a:rPr>
              <a:t>Contracting &amp; Employment Goals:</a:t>
            </a:r>
          </a:p>
          <a:p>
            <a:r>
              <a:rPr lang="en-US" sz="1850" b="1" dirty="0"/>
              <a:t>3% Soft Goal </a:t>
            </a:r>
            <a:r>
              <a:rPr lang="en-US" sz="1850" dirty="0"/>
              <a:t>– if you require professional services (non-construction), then 3% of your non-construction(soft cost budget) should be awarded to certified Section 3 Business(es);</a:t>
            </a:r>
            <a:endParaRPr lang="en-US" sz="1850" dirty="0">
              <a:cs typeface="Arial"/>
            </a:endParaRPr>
          </a:p>
          <a:p>
            <a:r>
              <a:rPr lang="en-US" sz="1850" b="1" dirty="0"/>
              <a:t>10% Hard Cost Goal </a:t>
            </a:r>
            <a:r>
              <a:rPr lang="en-US" sz="1850" dirty="0"/>
              <a:t>–10% of total direct construction budget should be awarded to certified Section 3 Business(es); and</a:t>
            </a:r>
            <a:endParaRPr lang="en-US" sz="1850" dirty="0">
              <a:cs typeface="Arial"/>
            </a:endParaRPr>
          </a:p>
          <a:p>
            <a:r>
              <a:rPr lang="en-US" sz="1850" b="1" dirty="0">
                <a:ea typeface="+mn-lt"/>
                <a:cs typeface="+mn-lt"/>
              </a:rPr>
              <a:t>25% Section 3 Worker Benchmark </a:t>
            </a:r>
            <a:r>
              <a:rPr lang="en-US" sz="1850" dirty="0">
                <a:ea typeface="+mn-lt"/>
                <a:cs typeface="+mn-lt"/>
              </a:rPr>
              <a:t>- 25% or more of the total labor hours worked should be performed by Section 3 Workers, with at least 5% being performed by Targeted Section 3 Workers.   </a:t>
            </a:r>
            <a:endParaRPr lang="en-US" sz="1850" dirty="0">
              <a:cs typeface="Arial"/>
            </a:endParaRPr>
          </a:p>
          <a:p>
            <a:pPr marL="0" indent="0">
              <a:buNone/>
            </a:pPr>
            <a:r>
              <a:rPr lang="en-US" sz="1600" dirty="0"/>
              <a:t>*If a contractor fails to meet numerical goal requirements, they bear the burden of demonstrating Good Faith Efforts to meet goal requirements. *Contractors must adequately document all efforts taken to comply with the requirements of Section 3 and explain why despite their efforts ―to the greatest extent feasible; the minimum numerical goals were not met. *Pre-Award Services will take each contractor’s explanation into consideration when making compliance determinations regarding the Section 3 numerical goal requirement.</a:t>
            </a:r>
            <a:endParaRPr lang="en-US" sz="1600" dirty="0">
              <a:cs typeface="Arial"/>
            </a:endParaRPr>
          </a:p>
        </p:txBody>
      </p:sp>
    </p:spTree>
    <p:extLst>
      <p:ext uri="{BB962C8B-B14F-4D97-AF65-F5344CB8AC3E}">
        <p14:creationId xmlns:p14="http://schemas.microsoft.com/office/powerpoint/2010/main" val="30666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p:txBody>
          <a:bodyPr>
            <a:normAutofit fontScale="90000"/>
          </a:bodyPr>
          <a:lstStyle/>
          <a:p>
            <a:r>
              <a:rPr lang="en-US" sz="3600"/>
              <a:t>Section 3 Participation Plan</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half" idx="1"/>
          </p:nvPr>
        </p:nvSpPr>
        <p:spPr/>
        <p:txBody>
          <a:bodyPr lIns="91440" tIns="45720" rIns="91440" bIns="45720" anchor="t">
            <a:noAutofit/>
          </a:bodyPr>
          <a:lstStyle/>
          <a:p>
            <a:r>
              <a:rPr lang="en-US" dirty="0">
                <a:solidFill>
                  <a:schemeClr val="tx2"/>
                </a:solidFill>
              </a:rPr>
              <a:t>Complete the Contractor Information Section</a:t>
            </a:r>
          </a:p>
          <a:p>
            <a:r>
              <a:rPr lang="en-US" dirty="0">
                <a:solidFill>
                  <a:schemeClr val="tx2"/>
                </a:solidFill>
              </a:rPr>
              <a:t>Review the Section 3 Requirements regarding Section 3 Hiring and Subcontracting</a:t>
            </a:r>
            <a:endParaRPr lang="en-US" dirty="0">
              <a:solidFill>
                <a:schemeClr val="tx2"/>
              </a:solidFill>
              <a:cs typeface="Arial"/>
            </a:endParaRPr>
          </a:p>
          <a:p>
            <a:endParaRPr lang="en-US" dirty="0">
              <a:solidFill>
                <a:schemeClr val="tx2"/>
              </a:solidFill>
            </a:endParaRPr>
          </a:p>
          <a:p>
            <a:pPr marL="0" indent="0">
              <a:buNone/>
            </a:pPr>
            <a:r>
              <a:rPr lang="en-US" b="1" dirty="0">
                <a:solidFill>
                  <a:schemeClr val="tx2"/>
                </a:solidFill>
              </a:rPr>
              <a:t>Part III: Section 3 Trigger</a:t>
            </a:r>
            <a:endParaRPr lang="en-US" b="1" dirty="0">
              <a:solidFill>
                <a:schemeClr val="tx2"/>
              </a:solidFill>
              <a:cs typeface="Arial"/>
            </a:endParaRPr>
          </a:p>
          <a:p>
            <a:pPr>
              <a:buNone/>
            </a:pPr>
            <a:endParaRPr lang="en-US" dirty="0">
              <a:solidFill>
                <a:schemeClr val="tx2"/>
              </a:solidFill>
              <a:cs typeface="Arial"/>
            </a:endParaRPr>
          </a:p>
        </p:txBody>
      </p:sp>
      <p:pic>
        <p:nvPicPr>
          <p:cNvPr id="6" name="Picture 5">
            <a:extLst>
              <a:ext uri="{FF2B5EF4-FFF2-40B4-BE49-F238E27FC236}">
                <a16:creationId xmlns:a16="http://schemas.microsoft.com/office/drawing/2014/main" id="{024AB220-EF84-491F-995B-B16D190525E1}"/>
              </a:ext>
            </a:extLst>
          </p:cNvPr>
          <p:cNvPicPr>
            <a:picLocks noChangeAspect="1"/>
          </p:cNvPicPr>
          <p:nvPr/>
        </p:nvPicPr>
        <p:blipFill>
          <a:blip r:embed="rId2"/>
          <a:stretch>
            <a:fillRect/>
          </a:stretch>
        </p:blipFill>
        <p:spPr>
          <a:xfrm>
            <a:off x="6645967" y="368875"/>
            <a:ext cx="5095497" cy="6120250"/>
          </a:xfrm>
          <a:prstGeom prst="rect">
            <a:avLst/>
          </a:prstGeom>
        </p:spPr>
      </p:pic>
    </p:spTree>
    <p:extLst>
      <p:ext uri="{BB962C8B-B14F-4D97-AF65-F5344CB8AC3E}">
        <p14:creationId xmlns:p14="http://schemas.microsoft.com/office/powerpoint/2010/main" val="80997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430698" y="845976"/>
            <a:ext cx="5665302" cy="628787"/>
          </a:xfrm>
        </p:spPr>
        <p:txBody>
          <a:bodyPr>
            <a:normAutofit fontScale="90000"/>
          </a:bodyPr>
          <a:lstStyle/>
          <a:p>
            <a:r>
              <a:rPr lang="en-US" sz="3600" dirty="0"/>
              <a:t>Section 3 Participation Plan</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half" idx="1"/>
          </p:nvPr>
        </p:nvSpPr>
        <p:spPr>
          <a:xfrm>
            <a:off x="430698" y="1695825"/>
            <a:ext cx="5284302" cy="4750905"/>
          </a:xfrm>
        </p:spPr>
        <p:txBody>
          <a:bodyPr lIns="91440" tIns="45720" rIns="91440" bIns="45720" anchor="t">
            <a:normAutofit fontScale="92500" lnSpcReduction="20000"/>
          </a:bodyPr>
          <a:lstStyle/>
          <a:p>
            <a:pPr marL="0" indent="0">
              <a:buNone/>
            </a:pPr>
            <a:r>
              <a:rPr lang="en-US" b="1" dirty="0">
                <a:solidFill>
                  <a:schemeClr val="tx2"/>
                </a:solidFill>
              </a:rPr>
              <a:t>Section 3 Hiring Plan </a:t>
            </a:r>
            <a:endParaRPr lang="en-US" dirty="0">
              <a:solidFill>
                <a:schemeClr val="tx2"/>
              </a:solidFill>
            </a:endParaRPr>
          </a:p>
          <a:p>
            <a:r>
              <a:rPr lang="en-US" dirty="0">
                <a:solidFill>
                  <a:schemeClr val="tx2"/>
                </a:solidFill>
                <a:ea typeface="+mn-lt"/>
                <a:cs typeface="+mn-lt"/>
              </a:rPr>
              <a:t>Section 3 Hiring requirements are triggered by the need for contractors to hire new persons to complete Section 3 covered contract activities.</a:t>
            </a:r>
          </a:p>
          <a:p>
            <a:r>
              <a:rPr lang="en-US" dirty="0">
                <a:solidFill>
                  <a:schemeClr val="tx2"/>
                </a:solidFill>
                <a:ea typeface="+mn-lt"/>
                <a:cs typeface="+mn-lt"/>
              </a:rPr>
              <a:t>The General Contractor and all subcontractors are subject to comply with Section 3 requirements and regulations as outlined in 24 CFR part 75 and must commit to:</a:t>
            </a:r>
          </a:p>
          <a:p>
            <a:r>
              <a:rPr lang="en-US" dirty="0">
                <a:solidFill>
                  <a:schemeClr val="tx2"/>
                </a:solidFill>
                <a:ea typeface="+mn-lt"/>
                <a:cs typeface="+mn-lt"/>
              </a:rPr>
              <a:t>25% of all project labor hours be performed by Section 3 Workers</a:t>
            </a:r>
            <a:endParaRPr lang="en-US" dirty="0">
              <a:solidFill>
                <a:schemeClr val="tx2"/>
              </a:solidFill>
            </a:endParaRPr>
          </a:p>
          <a:p>
            <a:r>
              <a:rPr lang="en-US" dirty="0">
                <a:solidFill>
                  <a:schemeClr val="tx2"/>
                </a:solidFill>
                <a:ea typeface="+mn-lt"/>
                <a:cs typeface="+mn-lt"/>
              </a:rPr>
              <a:t>5% of all project labor hours be performed by Section 3 Targeted Workers</a:t>
            </a:r>
          </a:p>
          <a:p>
            <a:endParaRPr lang="en-US" dirty="0">
              <a:solidFill>
                <a:schemeClr val="tx2"/>
              </a:solidFill>
              <a:cs typeface="Arial"/>
            </a:endParaRPr>
          </a:p>
          <a:p>
            <a:pPr marL="0" indent="0">
              <a:buNone/>
            </a:pPr>
            <a:endParaRPr lang="en-US" dirty="0">
              <a:solidFill>
                <a:schemeClr val="tx2"/>
              </a:solidFill>
            </a:endParaRPr>
          </a:p>
          <a:p>
            <a:r>
              <a:rPr lang="en-US" dirty="0">
                <a:solidFill>
                  <a:schemeClr val="tx2"/>
                </a:solidFill>
              </a:rPr>
              <a:t>*If there is an anticipated need hiring or contracting opportunities, complete Part IV.*</a:t>
            </a:r>
            <a:endParaRPr lang="en-US" dirty="0">
              <a:solidFill>
                <a:schemeClr val="tx2"/>
              </a:solidFill>
              <a:cs typeface="Arial"/>
            </a:endParaRPr>
          </a:p>
        </p:txBody>
      </p:sp>
      <p:pic>
        <p:nvPicPr>
          <p:cNvPr id="5" name="Picture 4">
            <a:extLst>
              <a:ext uri="{FF2B5EF4-FFF2-40B4-BE49-F238E27FC236}">
                <a16:creationId xmlns:a16="http://schemas.microsoft.com/office/drawing/2014/main" id="{FDAB9AF1-6C3D-4386-9D8A-5B656CC5AA7F}"/>
              </a:ext>
            </a:extLst>
          </p:cNvPr>
          <p:cNvPicPr>
            <a:picLocks noChangeAspect="1"/>
          </p:cNvPicPr>
          <p:nvPr/>
        </p:nvPicPr>
        <p:blipFill>
          <a:blip r:embed="rId2"/>
          <a:stretch>
            <a:fillRect/>
          </a:stretch>
        </p:blipFill>
        <p:spPr>
          <a:xfrm>
            <a:off x="6786546" y="580947"/>
            <a:ext cx="4726289" cy="5696106"/>
          </a:xfrm>
          <a:prstGeom prst="rect">
            <a:avLst/>
          </a:prstGeom>
        </p:spPr>
      </p:pic>
    </p:spTree>
    <p:extLst>
      <p:ext uri="{BB962C8B-B14F-4D97-AF65-F5344CB8AC3E}">
        <p14:creationId xmlns:p14="http://schemas.microsoft.com/office/powerpoint/2010/main" val="90798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430698" y="593727"/>
            <a:ext cx="4945061" cy="628787"/>
          </a:xfrm>
        </p:spPr>
        <p:txBody>
          <a:bodyPr>
            <a:normAutofit fontScale="90000"/>
          </a:bodyPr>
          <a:lstStyle/>
          <a:p>
            <a:r>
              <a:rPr lang="en-US" dirty="0"/>
              <a:t>Section 3 Participation Plan</a:t>
            </a: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half" idx="1"/>
          </p:nvPr>
        </p:nvSpPr>
        <p:spPr>
          <a:xfrm>
            <a:off x="430698" y="1811439"/>
            <a:ext cx="5284302" cy="4750905"/>
          </a:xfrm>
        </p:spPr>
        <p:txBody>
          <a:bodyPr>
            <a:normAutofit/>
          </a:bodyPr>
          <a:lstStyle/>
          <a:p>
            <a:r>
              <a:rPr lang="en-US" dirty="0">
                <a:solidFill>
                  <a:schemeClr val="tx2"/>
                </a:solidFill>
              </a:rPr>
              <a:t>Only contractors certified through the City of Houston, Housing and Community Development Department may be used towards goal requirements.</a:t>
            </a:r>
          </a:p>
          <a:p>
            <a:r>
              <a:rPr lang="en-US" dirty="0">
                <a:solidFill>
                  <a:schemeClr val="tx2"/>
                </a:solidFill>
              </a:rPr>
              <a:t>If subcontracting is utilized and this section is not completed, contractor’s submission is deemed non-compliant.</a:t>
            </a:r>
          </a:p>
          <a:p>
            <a:r>
              <a:rPr lang="en-US" dirty="0">
                <a:solidFill>
                  <a:schemeClr val="tx2"/>
                </a:solidFill>
              </a:rPr>
              <a:t>10% Construction and 3% Soft Cost Goal(s) are separate goal requirements.</a:t>
            </a:r>
          </a:p>
          <a:p>
            <a:r>
              <a:rPr lang="en-US" dirty="0">
                <a:solidFill>
                  <a:schemeClr val="tx2"/>
                </a:solidFill>
              </a:rPr>
              <a:t>Contractor must fully complete the Subcontracting Plan and Commitment Form with Company Name, Signature of Company, Phone and Date.</a:t>
            </a:r>
          </a:p>
          <a:p>
            <a:r>
              <a:rPr lang="en-US" dirty="0">
                <a:solidFill>
                  <a:schemeClr val="tx2"/>
                </a:solidFill>
              </a:rPr>
              <a:t>Section 3 Participation Plan must be accompanied by Signed Letters of Intent. </a:t>
            </a:r>
          </a:p>
          <a:p>
            <a:pPr marL="0" indent="0">
              <a:buNone/>
            </a:pPr>
            <a:endParaRPr lang="en-US" dirty="0">
              <a:solidFill>
                <a:schemeClr val="tx2"/>
              </a:solidFill>
            </a:endParaRPr>
          </a:p>
        </p:txBody>
      </p:sp>
      <p:pic>
        <p:nvPicPr>
          <p:cNvPr id="4" name="Picture 3">
            <a:extLst>
              <a:ext uri="{FF2B5EF4-FFF2-40B4-BE49-F238E27FC236}">
                <a16:creationId xmlns:a16="http://schemas.microsoft.com/office/drawing/2014/main" id="{9C9A1FFC-055D-4CC4-BBC3-3A7C380B50FE}"/>
              </a:ext>
            </a:extLst>
          </p:cNvPr>
          <p:cNvPicPr>
            <a:picLocks noChangeAspect="1"/>
          </p:cNvPicPr>
          <p:nvPr/>
        </p:nvPicPr>
        <p:blipFill>
          <a:blip r:embed="rId2"/>
          <a:stretch>
            <a:fillRect/>
          </a:stretch>
        </p:blipFill>
        <p:spPr>
          <a:xfrm>
            <a:off x="6816242" y="613604"/>
            <a:ext cx="4626381" cy="5630792"/>
          </a:xfrm>
          <a:prstGeom prst="rect">
            <a:avLst/>
          </a:prstGeom>
        </p:spPr>
      </p:pic>
    </p:spTree>
    <p:extLst>
      <p:ext uri="{BB962C8B-B14F-4D97-AF65-F5344CB8AC3E}">
        <p14:creationId xmlns:p14="http://schemas.microsoft.com/office/powerpoint/2010/main" val="319514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4F6A3-0528-D14F-A545-0B97D7F86B92}"/>
              </a:ext>
            </a:extLst>
          </p:cNvPr>
          <p:cNvSpPr>
            <a:spLocks noGrp="1"/>
          </p:cNvSpPr>
          <p:nvPr>
            <p:ph type="title"/>
          </p:nvPr>
        </p:nvSpPr>
        <p:spPr>
          <a:xfrm>
            <a:off x="430698" y="1066693"/>
            <a:ext cx="5665302" cy="628787"/>
          </a:xfrm>
        </p:spPr>
        <p:txBody>
          <a:bodyPr/>
          <a:lstStyle/>
          <a:p>
            <a:r>
              <a:rPr lang="en-US" sz="3600" dirty="0"/>
              <a:t>Section 3 Letter of Intent</a:t>
            </a:r>
          </a:p>
        </p:txBody>
      </p:sp>
      <p:sp>
        <p:nvSpPr>
          <p:cNvPr id="3" name="Text Placeholder 2">
            <a:extLst>
              <a:ext uri="{FF2B5EF4-FFF2-40B4-BE49-F238E27FC236}">
                <a16:creationId xmlns:a16="http://schemas.microsoft.com/office/drawing/2014/main" id="{811F17C0-580C-7847-93F2-3D628FA80FEF}"/>
              </a:ext>
            </a:extLst>
          </p:cNvPr>
          <p:cNvSpPr>
            <a:spLocks noGrp="1"/>
          </p:cNvSpPr>
          <p:nvPr>
            <p:ph type="body" sz="half" idx="1"/>
          </p:nvPr>
        </p:nvSpPr>
        <p:spPr>
          <a:xfrm>
            <a:off x="430698" y="1779562"/>
            <a:ext cx="5284302" cy="4750905"/>
          </a:xfrm>
        </p:spPr>
        <p:txBody>
          <a:bodyPr>
            <a:normAutofit fontScale="92500" lnSpcReduction="10000"/>
          </a:bodyPr>
          <a:lstStyle/>
          <a:p>
            <a:r>
              <a:rPr lang="en-US" dirty="0">
                <a:solidFill>
                  <a:schemeClr val="tx2"/>
                </a:solidFill>
              </a:rPr>
              <a:t>Section 3 Letter of Intent must be accompanied with the Section 3 Participation Plan.</a:t>
            </a:r>
          </a:p>
          <a:p>
            <a:r>
              <a:rPr lang="en-US" dirty="0">
                <a:solidFill>
                  <a:schemeClr val="tx2"/>
                </a:solidFill>
              </a:rPr>
              <a:t>Section 3 Letter of Intent must be completed entirely.</a:t>
            </a:r>
          </a:p>
          <a:p>
            <a:r>
              <a:rPr lang="en-US" dirty="0">
                <a:solidFill>
                  <a:schemeClr val="tx2"/>
                </a:solidFill>
              </a:rPr>
              <a:t>Bid Amount should be your Total Hard Cost or Soft Cost Amount.</a:t>
            </a:r>
          </a:p>
          <a:p>
            <a:r>
              <a:rPr lang="en-US" dirty="0">
                <a:solidFill>
                  <a:schemeClr val="tx2"/>
                </a:solidFill>
              </a:rPr>
              <a:t>Section 3 goal should reflect 10% hard cost or 3% soft cost goal.</a:t>
            </a:r>
          </a:p>
          <a:p>
            <a:r>
              <a:rPr lang="en-US" dirty="0">
                <a:solidFill>
                  <a:schemeClr val="tx2"/>
                </a:solidFill>
              </a:rPr>
              <a:t>Prime Contractor and Section 3 Business Concern must sign and date LOIs.</a:t>
            </a:r>
          </a:p>
          <a:p>
            <a:r>
              <a:rPr lang="en-US" dirty="0">
                <a:solidFill>
                  <a:schemeClr val="tx2"/>
                </a:solidFill>
              </a:rPr>
              <a:t>If Section 3 Letters of Intent are incomplete, it will be deemed non-responsive</a:t>
            </a:r>
          </a:p>
          <a:p>
            <a:r>
              <a:rPr lang="en-US" dirty="0">
                <a:solidFill>
                  <a:schemeClr val="tx2"/>
                </a:solidFill>
              </a:rPr>
              <a:t>All information must be provided in order to be deemed responsive</a:t>
            </a:r>
          </a:p>
        </p:txBody>
      </p:sp>
      <p:pic>
        <p:nvPicPr>
          <p:cNvPr id="5" name="Picture 4" descr="A picture containing graphical user interface, text, application&#10;&#10;Description automatically generated">
            <a:extLst>
              <a:ext uri="{FF2B5EF4-FFF2-40B4-BE49-F238E27FC236}">
                <a16:creationId xmlns:a16="http://schemas.microsoft.com/office/drawing/2014/main" id="{E5E10F9F-066F-C842-9692-F4FC53E578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637" y="690523"/>
            <a:ext cx="4485338" cy="5476953"/>
          </a:xfrm>
          <a:prstGeom prst="rect">
            <a:avLst/>
          </a:prstGeom>
        </p:spPr>
      </p:pic>
    </p:spTree>
    <p:extLst>
      <p:ext uri="{BB962C8B-B14F-4D97-AF65-F5344CB8AC3E}">
        <p14:creationId xmlns:p14="http://schemas.microsoft.com/office/powerpoint/2010/main" val="11539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688976" y="1437323"/>
            <a:ext cx="10882914" cy="590264"/>
          </a:xfrm>
        </p:spPr>
        <p:txBody>
          <a:bodyPr>
            <a:normAutofit fontScale="90000"/>
          </a:bodyPr>
          <a:lstStyle/>
          <a:p>
            <a:r>
              <a:rPr lang="en-US" dirty="0">
                <a:solidFill>
                  <a:schemeClr val="bg1"/>
                </a:solidFill>
              </a:rPr>
              <a:t>Section 3 Participation Plan </a:t>
            </a:r>
            <a:r>
              <a:rPr lang="en-US" sz="4000" dirty="0">
                <a:solidFill>
                  <a:schemeClr val="bg1"/>
                </a:solidFill>
              </a:rPr>
              <a:t>Assessment</a:t>
            </a:r>
            <a:br>
              <a:rPr lang="en-US" dirty="0">
                <a:solidFill>
                  <a:schemeClr val="bg1"/>
                </a:solidFill>
              </a:rPr>
            </a:br>
            <a:endParaRPr lang="en-US" b="0" dirty="0">
              <a:solidFill>
                <a:schemeClr val="bg1"/>
              </a:solidFill>
            </a:endParaRPr>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p:txBody>
          <a:bodyPr>
            <a:normAutofit fontScale="77500" lnSpcReduction="20000"/>
          </a:bodyPr>
          <a:lstStyle/>
          <a:p>
            <a:pPr>
              <a:lnSpc>
                <a:spcPct val="120000"/>
              </a:lnSpc>
            </a:pPr>
            <a:r>
              <a:rPr lang="en-US" dirty="0"/>
              <a:t>Contractor MUST submit Section 3 Participation Plan along with Signed Letter of Intent for each subcontractor listed towards Section 3 goal achievement.</a:t>
            </a:r>
          </a:p>
          <a:p>
            <a:pPr>
              <a:lnSpc>
                <a:spcPct val="120000"/>
              </a:lnSpc>
            </a:pPr>
            <a:r>
              <a:rPr lang="en-US" dirty="0"/>
              <a:t>General Contractor must fill in each box COMPLETELY and SIGN the Section 3 Participation Plan.</a:t>
            </a:r>
          </a:p>
          <a:p>
            <a:pPr>
              <a:lnSpc>
                <a:spcPct val="120000"/>
              </a:lnSpc>
            </a:pPr>
            <a:r>
              <a:rPr lang="en-US" dirty="0"/>
              <a:t>Section 3 Letters of Intent must be completed entirely and signed by the General Contractor and subcontractors</a:t>
            </a:r>
          </a:p>
          <a:p>
            <a:pPr>
              <a:lnSpc>
                <a:spcPct val="120000"/>
              </a:lnSpc>
            </a:pPr>
            <a:r>
              <a:rPr lang="en-US" dirty="0"/>
              <a:t>All required documents must be provided, and the General Contractor must submit a plan that demonstrates Good Faith Efforts in meeting numerical goal requirements in order to be deemed responsive</a:t>
            </a:r>
          </a:p>
          <a:p>
            <a:pPr>
              <a:lnSpc>
                <a:spcPct val="120000"/>
              </a:lnSpc>
            </a:pPr>
            <a:r>
              <a:rPr lang="en-US" dirty="0"/>
              <a:t>If the Section 3 Plan and Letters of Intent are deemed responsive, notification of approval will be sent to the Relations Manager and involved parties recommending proceeding with scheduling of Pre-Construction Meeting and project activities. </a:t>
            </a:r>
          </a:p>
          <a:p>
            <a:pPr>
              <a:lnSpc>
                <a:spcPct val="120000"/>
              </a:lnSpc>
            </a:pPr>
            <a:r>
              <a:rPr lang="en-US" dirty="0"/>
              <a:t>If the Prime Contractor failed to demonstrate Good Faith Efforts in meeting minimum Section 3 numerical goal requirements, notification will be sent to all involved parties that the Section 3 Participation Plan was non-responsive and notice to proceed with project activities is </a:t>
            </a:r>
            <a:r>
              <a:rPr lang="en-US" b="1" dirty="0"/>
              <a:t>NOT</a:t>
            </a:r>
            <a:r>
              <a:rPr lang="en-US" dirty="0"/>
              <a:t> recommended until further notice. </a:t>
            </a:r>
          </a:p>
        </p:txBody>
      </p:sp>
    </p:spTree>
    <p:extLst>
      <p:ext uri="{BB962C8B-B14F-4D97-AF65-F5344CB8AC3E}">
        <p14:creationId xmlns:p14="http://schemas.microsoft.com/office/powerpoint/2010/main" val="397033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3B4FF-4B0C-E041-A471-53D6FA9A80B2}"/>
              </a:ext>
            </a:extLst>
          </p:cNvPr>
          <p:cNvSpPr>
            <a:spLocks noGrp="1"/>
          </p:cNvSpPr>
          <p:nvPr>
            <p:ph type="title"/>
          </p:nvPr>
        </p:nvSpPr>
        <p:spPr>
          <a:xfrm>
            <a:off x="688976" y="1437323"/>
            <a:ext cx="10515052" cy="590264"/>
          </a:xfrm>
        </p:spPr>
        <p:txBody>
          <a:bodyPr>
            <a:normAutofit fontScale="90000"/>
          </a:bodyPr>
          <a:lstStyle/>
          <a:p>
            <a:r>
              <a:rPr lang="en-US" dirty="0">
                <a:solidFill>
                  <a:schemeClr val="bg1"/>
                </a:solidFill>
              </a:rPr>
              <a:t>Section 3 Participation Plan </a:t>
            </a:r>
            <a:r>
              <a:rPr lang="en-US" sz="4000" dirty="0">
                <a:solidFill>
                  <a:schemeClr val="bg1"/>
                </a:solidFill>
              </a:rPr>
              <a:t>Assessment</a:t>
            </a:r>
            <a:br>
              <a:rPr lang="en-US" dirty="0">
                <a:solidFill>
                  <a:schemeClr val="bg1"/>
                </a:solidFill>
              </a:rPr>
            </a:br>
            <a:endParaRPr lang="en-US" b="0" dirty="0"/>
          </a:p>
        </p:txBody>
      </p:sp>
      <p:sp>
        <p:nvSpPr>
          <p:cNvPr id="3" name="Text Placeholder 2">
            <a:extLst>
              <a:ext uri="{FF2B5EF4-FFF2-40B4-BE49-F238E27FC236}">
                <a16:creationId xmlns:a16="http://schemas.microsoft.com/office/drawing/2014/main" id="{1EFE6778-6DCA-3C46-A1D0-108279A11793}"/>
              </a:ext>
            </a:extLst>
          </p:cNvPr>
          <p:cNvSpPr>
            <a:spLocks noGrp="1"/>
          </p:cNvSpPr>
          <p:nvPr>
            <p:ph type="body" sz="quarter" idx="10"/>
          </p:nvPr>
        </p:nvSpPr>
        <p:spPr/>
        <p:txBody>
          <a:bodyPr lIns="91440" tIns="45720" rIns="91440" bIns="45720" anchor="t">
            <a:normAutofit fontScale="77500" lnSpcReduction="20000"/>
          </a:bodyPr>
          <a:lstStyle/>
          <a:p>
            <a:pPr>
              <a:lnSpc>
                <a:spcPct val="120000"/>
              </a:lnSpc>
            </a:pPr>
            <a:r>
              <a:rPr lang="en-US" dirty="0"/>
              <a:t>Section 3 Participation Plan(s) that do not demonstrate Good Faith Efforts towards meeting minimum goal requirements will attempt to be cured by Pre-Award Services and the Prime Contractor within 7-10 business days.  </a:t>
            </a:r>
          </a:p>
          <a:p>
            <a:pPr>
              <a:lnSpc>
                <a:spcPct val="120000"/>
              </a:lnSpc>
            </a:pPr>
            <a:r>
              <a:rPr lang="en-US" dirty="0"/>
              <a:t>After meeting with the General Contractor to cure the Section 3 Participation Plan, the Administration Manager will allow the Prime to resubmit a revised Section 3 Participation Plan within 7 business days. </a:t>
            </a:r>
            <a:endParaRPr lang="en-US" dirty="0">
              <a:cs typeface="Arial"/>
            </a:endParaRPr>
          </a:p>
          <a:p>
            <a:pPr>
              <a:lnSpc>
                <a:spcPct val="120000"/>
              </a:lnSpc>
            </a:pPr>
            <a:r>
              <a:rPr lang="en-US" dirty="0"/>
              <a:t>If a cured revised Section 3 Participation Plan is submitted and approved the Pre-Award Services will recommend proceeding with project activity. </a:t>
            </a:r>
            <a:endParaRPr lang="en-US" dirty="0">
              <a:cs typeface="Arial"/>
            </a:endParaRPr>
          </a:p>
          <a:p>
            <a:pPr>
              <a:lnSpc>
                <a:spcPct val="120000"/>
              </a:lnSpc>
            </a:pPr>
            <a:r>
              <a:rPr lang="en-US" dirty="0"/>
              <a:t>If Section 3 compliance with numerical goals requirements are not demonstrated prior to project activity by the Prime, efforts to achieve compliance must be made throughout the duration of the project.</a:t>
            </a:r>
            <a:endParaRPr lang="en-US" dirty="0">
              <a:cs typeface="Arial"/>
            </a:endParaRPr>
          </a:p>
          <a:p>
            <a:pPr>
              <a:lnSpc>
                <a:spcPct val="120000"/>
              </a:lnSpc>
            </a:pPr>
            <a:r>
              <a:rPr lang="en-US" dirty="0"/>
              <a:t>A final determination of recommendation to proceed is pending certification completion by eligible firms. Should the Prime and/or any subcontractor fail to demonstrate Good Faith Efforts, to the Greatest Extent Feasible to meet program requirements, non-compliance will be included in city program records. </a:t>
            </a:r>
            <a:endParaRPr lang="en-US" dirty="0">
              <a:cs typeface="Arial"/>
            </a:endParaRPr>
          </a:p>
          <a:p>
            <a:pPr>
              <a:lnSpc>
                <a:spcPct val="120000"/>
              </a:lnSpc>
            </a:pPr>
            <a:r>
              <a:rPr lang="en-US" dirty="0"/>
              <a:t>Section 3 Pre-Award required documents must be reviewed and approved prior to scheduling a Pre-Construction Meeting and issuance of a Notice to Proceed.</a:t>
            </a:r>
            <a:endParaRPr lang="en-US" dirty="0">
              <a:cs typeface="Arial"/>
            </a:endParaRPr>
          </a:p>
        </p:txBody>
      </p:sp>
    </p:spTree>
    <p:extLst>
      <p:ext uri="{BB962C8B-B14F-4D97-AF65-F5344CB8AC3E}">
        <p14:creationId xmlns:p14="http://schemas.microsoft.com/office/powerpoint/2010/main" val="236733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1084399" y="2982653"/>
            <a:ext cx="10266774" cy="1739422"/>
          </a:xfrm>
        </p:spPr>
        <p:txBody>
          <a:bodyPr/>
          <a:lstStyle/>
          <a:p>
            <a:r>
              <a:rPr lang="en-US" sz="4400" dirty="0"/>
              <a:t>Pre-Award Services</a:t>
            </a:r>
            <a:br>
              <a:rPr lang="en-US" sz="4400" dirty="0"/>
            </a:br>
            <a:r>
              <a:rPr lang="en-US" sz="4400" dirty="0"/>
              <a:t>Technical Assistance Training</a:t>
            </a:r>
          </a:p>
        </p:txBody>
      </p:sp>
      <p:pic>
        <p:nvPicPr>
          <p:cNvPr id="3" name="Picture 2">
            <a:extLst>
              <a:ext uri="{FF2B5EF4-FFF2-40B4-BE49-F238E27FC236}">
                <a16:creationId xmlns:a16="http://schemas.microsoft.com/office/drawing/2014/main" id="{47D24294-E940-514C-FD82-57870331580D}"/>
              </a:ext>
            </a:extLst>
          </p:cNvPr>
          <p:cNvPicPr>
            <a:picLocks noChangeAspect="1"/>
          </p:cNvPicPr>
          <p:nvPr/>
        </p:nvPicPr>
        <p:blipFill>
          <a:blip r:embed="rId2"/>
          <a:stretch>
            <a:fillRect/>
          </a:stretch>
        </p:blipFill>
        <p:spPr>
          <a:xfrm>
            <a:off x="0" y="5253572"/>
            <a:ext cx="12192000" cy="1140570"/>
          </a:xfrm>
          <a:prstGeom prst="rect">
            <a:avLst/>
          </a:prstGeom>
        </p:spPr>
      </p:pic>
    </p:spTree>
    <p:extLst>
      <p:ext uri="{BB962C8B-B14F-4D97-AF65-F5344CB8AC3E}">
        <p14:creationId xmlns:p14="http://schemas.microsoft.com/office/powerpoint/2010/main" val="389535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1D4-2E1A-A646-B1D9-0216CA31A7B3}"/>
              </a:ext>
            </a:extLst>
          </p:cNvPr>
          <p:cNvSpPr>
            <a:spLocks noGrp="1"/>
          </p:cNvSpPr>
          <p:nvPr>
            <p:ph type="title"/>
          </p:nvPr>
        </p:nvSpPr>
        <p:spPr/>
        <p:txBody>
          <a:bodyPr>
            <a:normAutofit fontScale="90000"/>
          </a:bodyPr>
          <a:lstStyle/>
          <a:p>
            <a:r>
              <a:rPr lang="en-US" dirty="0">
                <a:solidFill>
                  <a:schemeClr val="bg1"/>
                </a:solidFill>
              </a:rPr>
              <a:t>E-Bid Announcements Requirements</a:t>
            </a:r>
          </a:p>
        </p:txBody>
      </p:sp>
      <p:grpSp>
        <p:nvGrpSpPr>
          <p:cNvPr id="15" name="Group 14">
            <a:extLst>
              <a:ext uri="{FF2B5EF4-FFF2-40B4-BE49-F238E27FC236}">
                <a16:creationId xmlns:a16="http://schemas.microsoft.com/office/drawing/2014/main" id="{71F307D9-6E9B-8843-9435-EF3475936C2E}"/>
              </a:ext>
            </a:extLst>
          </p:cNvPr>
          <p:cNvGrpSpPr/>
          <p:nvPr/>
        </p:nvGrpSpPr>
        <p:grpSpPr>
          <a:xfrm>
            <a:off x="637287" y="2241594"/>
            <a:ext cx="10917425" cy="1893225"/>
            <a:chOff x="591296" y="2455134"/>
            <a:chExt cx="8188069" cy="1419920"/>
          </a:xfrm>
        </p:grpSpPr>
        <p:sp>
          <p:nvSpPr>
            <p:cNvPr id="4" name="Rectangle 3">
              <a:extLst>
                <a:ext uri="{FF2B5EF4-FFF2-40B4-BE49-F238E27FC236}">
                  <a16:creationId xmlns:a16="http://schemas.microsoft.com/office/drawing/2014/main" id="{B2186B58-52C3-A040-A2A2-05C3FB1C5746}"/>
                </a:ext>
              </a:extLst>
            </p:cNvPr>
            <p:cNvSpPr/>
            <p:nvPr/>
          </p:nvSpPr>
          <p:spPr>
            <a:xfrm>
              <a:off x="591296" y="2455134"/>
              <a:ext cx="2150828" cy="992580"/>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E-Bid Announcement must be sent to the Pre-Award Administration Manager for review and approval at the earliest phase of the project.</a:t>
              </a:r>
            </a:p>
          </p:txBody>
        </p:sp>
        <p:sp>
          <p:nvSpPr>
            <p:cNvPr id="5" name="Rectangle 4">
              <a:extLst>
                <a:ext uri="{FF2B5EF4-FFF2-40B4-BE49-F238E27FC236}">
                  <a16:creationId xmlns:a16="http://schemas.microsoft.com/office/drawing/2014/main" id="{47EE8A47-7C4B-7846-91AA-28897D33FE7E}"/>
                </a:ext>
              </a:extLst>
            </p:cNvPr>
            <p:cNvSpPr/>
            <p:nvPr/>
          </p:nvSpPr>
          <p:spPr>
            <a:xfrm>
              <a:off x="3609916" y="2466976"/>
              <a:ext cx="2150828" cy="1408078"/>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Contractors shall submit an E-Bid Announcement that list(s) scope of work, minimum qualifications, contact information and a bid due date (minimum is two weeks).</a:t>
              </a:r>
            </a:p>
          </p:txBody>
        </p:sp>
        <p:sp>
          <p:nvSpPr>
            <p:cNvPr id="6" name="Rectangle 5">
              <a:extLst>
                <a:ext uri="{FF2B5EF4-FFF2-40B4-BE49-F238E27FC236}">
                  <a16:creationId xmlns:a16="http://schemas.microsoft.com/office/drawing/2014/main" id="{F2E36897-9E72-B348-ABC4-7453295EB3BC}"/>
                </a:ext>
              </a:extLst>
            </p:cNvPr>
            <p:cNvSpPr/>
            <p:nvPr/>
          </p:nvSpPr>
          <p:spPr>
            <a:xfrm>
              <a:off x="6628537" y="2471094"/>
              <a:ext cx="2150828" cy="1223413"/>
            </a:xfrm>
            <a:prstGeom prst="rect">
              <a:avLst/>
            </a:prstGeom>
            <a:noFill/>
          </p:spPr>
          <p:txBody>
            <a:bodyPr wrap="square" lIns="91440" tIns="45720" rIns="91440" bIns="45720" anchor="t">
              <a:spAutoFit/>
            </a:bodyPr>
            <a:lstStyle/>
            <a:p>
              <a:pPr algn="ctr"/>
              <a:r>
                <a:rPr lang="en-US" sz="1600">
                  <a:solidFill>
                    <a:schemeClr val="bg1"/>
                  </a:solidFill>
                  <a:latin typeface="Arial"/>
                  <a:cs typeface="Arial"/>
                </a:rPr>
                <a:t>Pre-Award Services will disseminate to Section 3 Businesses in HCDD Section 3 Directory and to MWSBE firms in the COH Certified Directory. </a:t>
              </a:r>
              <a:endParaRPr lang="en-US" sz="1600">
                <a:solidFill>
                  <a:schemeClr val="bg1"/>
                </a:solidFill>
                <a:latin typeface="Arial" panose="020B0604020202020204" pitchFamily="34" charset="0"/>
              </a:endParaRPr>
            </a:p>
          </p:txBody>
        </p:sp>
        <p:sp>
          <p:nvSpPr>
            <p:cNvPr id="7" name="Right Arrow 6">
              <a:extLst>
                <a:ext uri="{FF2B5EF4-FFF2-40B4-BE49-F238E27FC236}">
                  <a16:creationId xmlns:a16="http://schemas.microsoft.com/office/drawing/2014/main" id="{E839AE5A-BD25-6646-B75D-D7588934BDB9}"/>
                </a:ext>
              </a:extLst>
            </p:cNvPr>
            <p:cNvSpPr/>
            <p:nvPr/>
          </p:nvSpPr>
          <p:spPr>
            <a:xfrm>
              <a:off x="2826271" y="2829208"/>
              <a:ext cx="615351" cy="3048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ight Arrow 13">
              <a:extLst>
                <a:ext uri="{FF2B5EF4-FFF2-40B4-BE49-F238E27FC236}">
                  <a16:creationId xmlns:a16="http://schemas.microsoft.com/office/drawing/2014/main" id="{B4FFE8D2-B45E-C340-BE6C-F113C587AD1A}"/>
                </a:ext>
              </a:extLst>
            </p:cNvPr>
            <p:cNvSpPr/>
            <p:nvPr/>
          </p:nvSpPr>
          <p:spPr>
            <a:xfrm>
              <a:off x="5859403" y="2829208"/>
              <a:ext cx="615351" cy="3048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2608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980663" y="2712039"/>
            <a:ext cx="5115337" cy="628787"/>
          </a:xfrm>
        </p:spPr>
        <p:txBody>
          <a:bodyPr>
            <a:noAutofit/>
          </a:bodyPr>
          <a:lstStyle/>
          <a:p>
            <a:r>
              <a:rPr lang="en-US" sz="3600" dirty="0"/>
              <a:t>Section 3 E-Bid Announcement</a:t>
            </a:r>
          </a:p>
        </p:txBody>
      </p:sp>
      <p:pic>
        <p:nvPicPr>
          <p:cNvPr id="3" name="Picture 2" descr="EBID EOA and Bid Tabulation 1.jpg">
            <a:extLst>
              <a:ext uri="{FF2B5EF4-FFF2-40B4-BE49-F238E27FC236}">
                <a16:creationId xmlns:a16="http://schemas.microsoft.com/office/drawing/2014/main" id="{0495C62E-F549-4801-BDE3-7D6CF6127E7C}"/>
              </a:ext>
            </a:extLst>
          </p:cNvPr>
          <p:cNvPicPr>
            <a:picLocks noChangeAspect="1"/>
          </p:cNvPicPr>
          <p:nvPr/>
        </p:nvPicPr>
        <p:blipFill>
          <a:blip r:embed="rId2"/>
          <a:stretch>
            <a:fillRect/>
          </a:stretch>
        </p:blipFill>
        <p:spPr>
          <a:xfrm>
            <a:off x="6835154" y="438507"/>
            <a:ext cx="4576500" cy="5804638"/>
          </a:xfrm>
          <a:prstGeom prst="rect">
            <a:avLst/>
          </a:prstGeom>
        </p:spPr>
      </p:pic>
    </p:spTree>
    <p:extLst>
      <p:ext uri="{BB962C8B-B14F-4D97-AF65-F5344CB8AC3E}">
        <p14:creationId xmlns:p14="http://schemas.microsoft.com/office/powerpoint/2010/main" val="2384263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p:txBody>
          <a:bodyPr>
            <a:noAutofit/>
          </a:bodyPr>
          <a:lstStyle/>
          <a:p>
            <a:r>
              <a:rPr lang="en-US" sz="3600"/>
              <a:t>Section 3 Bid Tabulation</a:t>
            </a:r>
          </a:p>
        </p:txBody>
      </p:sp>
      <p:sp>
        <p:nvSpPr>
          <p:cNvPr id="3" name="Rectangle 2">
            <a:extLst>
              <a:ext uri="{FF2B5EF4-FFF2-40B4-BE49-F238E27FC236}">
                <a16:creationId xmlns:a16="http://schemas.microsoft.com/office/drawing/2014/main" id="{CB2FAAF6-EFF0-8F4B-894B-B765A26954B8}"/>
              </a:ext>
            </a:extLst>
          </p:cNvPr>
          <p:cNvSpPr/>
          <p:nvPr/>
        </p:nvSpPr>
        <p:spPr>
          <a:xfrm>
            <a:off x="388771" y="1620439"/>
            <a:ext cx="5555629" cy="5016758"/>
          </a:xfrm>
          <a:prstGeom prst="rect">
            <a:avLst/>
          </a:prstGeom>
        </p:spPr>
        <p:txBody>
          <a:bodyPr wrap="square" lIns="91440" tIns="45720" rIns="91440" bIns="45720" anchor="t">
            <a:spAutoFit/>
          </a:bodyPr>
          <a:lstStyle/>
          <a:p>
            <a:r>
              <a:rPr lang="en-US" sz="2000" dirty="0">
                <a:solidFill>
                  <a:schemeClr val="tx2"/>
                </a:solidFill>
                <a:latin typeface="Arial"/>
                <a:cs typeface="Arial"/>
              </a:rPr>
              <a:t>At the end of the solicitation period, the Prime/General Contractor must submit a Bid-Tabulation to the Pre-Award Administration Manager after all bids are received. </a:t>
            </a:r>
            <a:endParaRPr lang="en-US" sz="2000" dirty="0">
              <a:solidFill>
                <a:schemeClr val="tx2"/>
              </a:solidFill>
              <a:latin typeface="Arial" panose="020B0604020202020204" pitchFamily="34" charset="0"/>
              <a:cs typeface="Arial" panose="020B0604020202020204" pitchFamily="34" charset="0"/>
            </a:endParaRPr>
          </a:p>
          <a:p>
            <a:endParaRPr lang="en-US" sz="2000" dirty="0">
              <a:solidFill>
                <a:schemeClr val="tx2"/>
              </a:solidFill>
              <a:latin typeface="Arial" panose="020B0604020202020204" pitchFamily="34" charset="0"/>
              <a:cs typeface="Arial" panose="020B0604020202020204" pitchFamily="34" charset="0"/>
            </a:endParaRPr>
          </a:p>
          <a:p>
            <a:r>
              <a:rPr lang="en-US" sz="2000" dirty="0">
                <a:solidFill>
                  <a:schemeClr val="tx2"/>
                </a:solidFill>
                <a:latin typeface="Arial"/>
                <a:cs typeface="Arial"/>
              </a:rPr>
              <a:t>The Bid-Tabulation must indicate which awarded contracts were to Section 3 Business Concerns, if any, OR indicate that a bid was not received from a Section 3 Business Concern, OR if the successful candidate was not a Section 3 Business Concern, a Letter of Explanation (LOE) must be submitted by the Prime/General Contractor detailing the reason(s) for not selecting the qualified Section 3 Business Concern.</a:t>
            </a:r>
          </a:p>
        </p:txBody>
      </p:sp>
      <p:pic>
        <p:nvPicPr>
          <p:cNvPr id="5" name="Picture 5" descr="EBID EOA and Bid Tabulation 3.jpg">
            <a:extLst>
              <a:ext uri="{FF2B5EF4-FFF2-40B4-BE49-F238E27FC236}">
                <a16:creationId xmlns:a16="http://schemas.microsoft.com/office/drawing/2014/main" id="{096D42AC-B9B4-4BEB-A70B-B2DF1481FA4D}"/>
              </a:ext>
            </a:extLst>
          </p:cNvPr>
          <p:cNvPicPr>
            <a:picLocks noChangeAspect="1"/>
          </p:cNvPicPr>
          <p:nvPr/>
        </p:nvPicPr>
        <p:blipFill>
          <a:blip r:embed="rId2"/>
          <a:stretch>
            <a:fillRect/>
          </a:stretch>
        </p:blipFill>
        <p:spPr>
          <a:xfrm>
            <a:off x="6806953" y="483476"/>
            <a:ext cx="4753233" cy="6046129"/>
          </a:xfrm>
          <a:prstGeom prst="rect">
            <a:avLst/>
          </a:prstGeom>
        </p:spPr>
      </p:pic>
    </p:spTree>
    <p:extLst>
      <p:ext uri="{BB962C8B-B14F-4D97-AF65-F5344CB8AC3E}">
        <p14:creationId xmlns:p14="http://schemas.microsoft.com/office/powerpoint/2010/main" val="73361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51CE-CF09-C14B-B110-93424D3D6C2C}"/>
              </a:ext>
            </a:extLst>
          </p:cNvPr>
          <p:cNvSpPr>
            <a:spLocks noGrp="1"/>
          </p:cNvSpPr>
          <p:nvPr>
            <p:ph type="title"/>
          </p:nvPr>
        </p:nvSpPr>
        <p:spPr>
          <a:xfrm>
            <a:off x="688976" y="1437323"/>
            <a:ext cx="10893424" cy="590264"/>
          </a:xfrm>
        </p:spPr>
        <p:txBody>
          <a:bodyPr>
            <a:noAutofit/>
          </a:bodyPr>
          <a:lstStyle/>
          <a:p>
            <a:r>
              <a:rPr lang="en-US" sz="2800" dirty="0">
                <a:solidFill>
                  <a:schemeClr val="bg1"/>
                </a:solidFill>
              </a:rPr>
              <a:t>Employment Opportunity Announcement (EOA) Requirements</a:t>
            </a:r>
          </a:p>
        </p:txBody>
      </p:sp>
      <p:sp>
        <p:nvSpPr>
          <p:cNvPr id="3" name="Text Placeholder 2">
            <a:extLst>
              <a:ext uri="{FF2B5EF4-FFF2-40B4-BE49-F238E27FC236}">
                <a16:creationId xmlns:a16="http://schemas.microsoft.com/office/drawing/2014/main" id="{E7E82E2C-878D-B34B-BD6D-3A32EF8CD33C}"/>
              </a:ext>
            </a:extLst>
          </p:cNvPr>
          <p:cNvSpPr>
            <a:spLocks noGrp="1"/>
          </p:cNvSpPr>
          <p:nvPr>
            <p:ph type="body" sz="quarter" idx="10"/>
          </p:nvPr>
        </p:nvSpPr>
        <p:spPr/>
        <p:txBody>
          <a:bodyPr lIns="91440" tIns="45720" rIns="91440" bIns="45720" anchor="t">
            <a:normAutofit fontScale="92500" lnSpcReduction="10000"/>
          </a:bodyPr>
          <a:lstStyle/>
          <a:p>
            <a:r>
              <a:rPr lang="en-US" dirty="0"/>
              <a:t>For any </a:t>
            </a:r>
            <a:r>
              <a:rPr lang="en-US" u="sng" dirty="0"/>
              <a:t>new</a:t>
            </a:r>
            <a:r>
              <a:rPr lang="en-US" dirty="0"/>
              <a:t> employment opportunities, an Employment Opportunity Announcement should be directed to Section 3 Worker.</a:t>
            </a:r>
            <a:endParaRPr lang="en-US" dirty="0">
              <a:cs typeface="Arial"/>
            </a:endParaRPr>
          </a:p>
          <a:p>
            <a:r>
              <a:rPr lang="en-US" dirty="0"/>
              <a:t>The Employment Opportunity Announcement must be provided to the Pre-Award Administration Manager for review and approval prior to disseminating to the Section 3 Worker Directory.</a:t>
            </a:r>
            <a:endParaRPr lang="en-US" dirty="0">
              <a:cs typeface="Arial"/>
            </a:endParaRPr>
          </a:p>
          <a:p>
            <a:r>
              <a:rPr lang="en-US" dirty="0"/>
              <a:t>The Pre-Award Administration Manager should be notified of the results of the successful candidate.</a:t>
            </a:r>
            <a:endParaRPr lang="en-US" dirty="0">
              <a:cs typeface="Arial"/>
            </a:endParaRPr>
          </a:p>
          <a:p>
            <a:r>
              <a:rPr lang="en-US" dirty="0"/>
              <a:t>Results should include: </a:t>
            </a:r>
          </a:p>
          <a:p>
            <a:r>
              <a:rPr lang="en-US" dirty="0"/>
              <a:t>Name of the New Hire; </a:t>
            </a:r>
            <a:endParaRPr lang="en-US" dirty="0">
              <a:cs typeface="Arial"/>
            </a:endParaRPr>
          </a:p>
          <a:p>
            <a:pPr marL="1218565" lvl="1" indent="-685165">
              <a:buFont typeface="+mj-lt"/>
              <a:buAutoNum type="arabicPeriod"/>
            </a:pPr>
            <a:r>
              <a:rPr lang="en-US" dirty="0"/>
              <a:t>Section 3 Classification; </a:t>
            </a:r>
            <a:endParaRPr lang="en-US" dirty="0">
              <a:cs typeface="Arial"/>
            </a:endParaRPr>
          </a:p>
          <a:p>
            <a:pPr marL="1218565" lvl="1" indent="-685165">
              <a:buFont typeface="+mj-lt"/>
              <a:buAutoNum type="arabicPeriod"/>
            </a:pPr>
            <a:r>
              <a:rPr lang="en-US" dirty="0"/>
              <a:t>Explanation, if opportunity did not result in a selection of a Section 3 Worker.</a:t>
            </a:r>
            <a:endParaRPr lang="en-US" dirty="0">
              <a:cs typeface="Arial"/>
            </a:endParaRPr>
          </a:p>
          <a:p>
            <a:r>
              <a:rPr lang="en-US" dirty="0"/>
              <a:t>If the employee is not a Section 3 Worker and is not eligible for certification, a letter of explanation should be submitted to the Pre-Award Administration Manager detailing the reason for not directing opportunities to a Section 3 Worker</a:t>
            </a:r>
            <a:endParaRPr lang="en-US" dirty="0">
              <a:cs typeface="Arial"/>
            </a:endParaRPr>
          </a:p>
        </p:txBody>
      </p:sp>
    </p:spTree>
    <p:extLst>
      <p:ext uri="{BB962C8B-B14F-4D97-AF65-F5344CB8AC3E}">
        <p14:creationId xmlns:p14="http://schemas.microsoft.com/office/powerpoint/2010/main" val="202895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5C055-C929-4B4C-97AD-A9C1BB6E45E3}"/>
              </a:ext>
            </a:extLst>
          </p:cNvPr>
          <p:cNvSpPr>
            <a:spLocks noGrp="1"/>
          </p:cNvSpPr>
          <p:nvPr>
            <p:ph type="title"/>
          </p:nvPr>
        </p:nvSpPr>
        <p:spPr>
          <a:xfrm>
            <a:off x="1092849" y="2327934"/>
            <a:ext cx="5115337" cy="628787"/>
          </a:xfrm>
        </p:spPr>
        <p:txBody>
          <a:bodyPr>
            <a:noAutofit/>
          </a:bodyPr>
          <a:lstStyle/>
          <a:p>
            <a:r>
              <a:rPr lang="en-US" sz="3600" dirty="0"/>
              <a:t>Employment Opportunity Announcement</a:t>
            </a:r>
          </a:p>
        </p:txBody>
      </p:sp>
      <p:pic>
        <p:nvPicPr>
          <p:cNvPr id="4" name="Picture 3" descr="EBID EOA and Bid Tabulation 2.jpg">
            <a:extLst>
              <a:ext uri="{FF2B5EF4-FFF2-40B4-BE49-F238E27FC236}">
                <a16:creationId xmlns:a16="http://schemas.microsoft.com/office/drawing/2014/main" id="{492F2E20-E105-419F-A589-1789EE0DAC0B}"/>
              </a:ext>
            </a:extLst>
          </p:cNvPr>
          <p:cNvPicPr>
            <a:picLocks noChangeAspect="1"/>
          </p:cNvPicPr>
          <p:nvPr/>
        </p:nvPicPr>
        <p:blipFill>
          <a:blip r:embed="rId2"/>
          <a:stretch>
            <a:fillRect/>
          </a:stretch>
        </p:blipFill>
        <p:spPr>
          <a:xfrm>
            <a:off x="6812112" y="348675"/>
            <a:ext cx="4633653" cy="5996493"/>
          </a:xfrm>
          <a:prstGeom prst="rect">
            <a:avLst/>
          </a:prstGeom>
        </p:spPr>
      </p:pic>
    </p:spTree>
    <p:extLst>
      <p:ext uri="{BB962C8B-B14F-4D97-AF65-F5344CB8AC3E}">
        <p14:creationId xmlns:p14="http://schemas.microsoft.com/office/powerpoint/2010/main" val="341604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F65299-F928-6DE5-96A8-F8905CB4E45B}"/>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CAFB7EA-3D28-BD48-B5F9-6094FBD5AD5D}"/>
              </a:ext>
            </a:extLst>
          </p:cNvPr>
          <p:cNvSpPr>
            <a:spLocks noGrp="1"/>
          </p:cNvSpPr>
          <p:nvPr>
            <p:ph type="body" sz="quarter" idx="10"/>
          </p:nvPr>
        </p:nvSpPr>
        <p:spPr>
          <a:xfrm>
            <a:off x="3769677" y="2614498"/>
            <a:ext cx="4892675" cy="1844466"/>
          </a:xfrm>
        </p:spPr>
        <p:txBody>
          <a:bodyPr/>
          <a:lstStyle/>
          <a:p>
            <a:r>
              <a:rPr lang="en-US" dirty="0"/>
              <a:t>PAY OR PLAY </a:t>
            </a:r>
          </a:p>
        </p:txBody>
      </p:sp>
    </p:spTree>
    <p:extLst>
      <p:ext uri="{BB962C8B-B14F-4D97-AF65-F5344CB8AC3E}">
        <p14:creationId xmlns:p14="http://schemas.microsoft.com/office/powerpoint/2010/main" val="132049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a:xfrm>
            <a:off x="3822701" y="2906210"/>
            <a:ext cx="4892675" cy="2584247"/>
          </a:xfrm>
        </p:spPr>
        <p:txBody>
          <a:bodyPr vert="horz" lIns="91440" tIns="45720" rIns="91440" bIns="45720" rtlCol="0">
            <a:normAutofit/>
          </a:bodyPr>
          <a:lstStyle/>
          <a:p>
            <a:pPr marL="0" indent="0">
              <a:buNone/>
            </a:pPr>
            <a:r>
              <a:rPr lang="en-US" sz="2400" b="0" dirty="0"/>
              <a:t>Article VI, Section 7a, of the City Charter of the City of Houston; and City of Houston Code of Ordinance, Chapter 15 Executive Order 1-7</a:t>
            </a:r>
          </a:p>
        </p:txBody>
      </p:sp>
      <p:sp>
        <p:nvSpPr>
          <p:cNvPr id="2" name="Title 1">
            <a:extLst>
              <a:ext uri="{FF2B5EF4-FFF2-40B4-BE49-F238E27FC236}">
                <a16:creationId xmlns:a16="http://schemas.microsoft.com/office/drawing/2014/main" id="{E1710FF1-0430-3243-A8DE-8C6B28CE2B09}"/>
              </a:ext>
            </a:extLst>
          </p:cNvPr>
          <p:cNvSpPr>
            <a:spLocks noGrp="1"/>
          </p:cNvSpPr>
          <p:nvPr>
            <p:ph type="title" idx="4294967295"/>
          </p:nvPr>
        </p:nvSpPr>
        <p:spPr>
          <a:xfrm>
            <a:off x="4627618" y="1796502"/>
            <a:ext cx="3822700" cy="1254125"/>
          </a:xfrm>
          <a:prstGeom prst="rect">
            <a:avLst/>
          </a:prstGeom>
        </p:spPr>
        <p:txBody>
          <a:bodyPr vert="horz" lIns="91440" tIns="45720" rIns="91440" bIns="45720" rtlCol="0" anchor="ctr">
            <a:normAutofit/>
          </a:bodyPr>
          <a:lstStyle/>
          <a:p>
            <a:r>
              <a:rPr lang="en-US" dirty="0">
                <a:solidFill>
                  <a:schemeClr val="tx2"/>
                </a:solidFill>
                <a:latin typeface="+mj-lt"/>
                <a:cs typeface="+mj-cs"/>
              </a:rPr>
              <a:t>Pay or Play</a:t>
            </a:r>
          </a:p>
        </p:txBody>
      </p:sp>
    </p:spTree>
    <p:extLst>
      <p:ext uri="{BB962C8B-B14F-4D97-AF65-F5344CB8AC3E}">
        <p14:creationId xmlns:p14="http://schemas.microsoft.com/office/powerpoint/2010/main" val="117817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dirty="0">
                <a:solidFill>
                  <a:schemeClr val="bg1"/>
                </a:solidFill>
              </a:rPr>
              <a:t>Pay or Play Pre-Award Documents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a:normAutofit/>
          </a:bodyPr>
          <a:lstStyle/>
          <a:p>
            <a:r>
              <a:rPr lang="en-US"/>
              <a:t>POP-1 Pay or Play Acknowledge Form;</a:t>
            </a:r>
            <a:br>
              <a:rPr lang="en-US"/>
            </a:br>
            <a:endParaRPr lang="en-US"/>
          </a:p>
          <a:p>
            <a:r>
              <a:rPr lang="en-US"/>
              <a:t>POP-2 Pay or Play Certification of Compliance with Pay or Play Program</a:t>
            </a:r>
            <a:br>
              <a:rPr lang="en-US"/>
            </a:br>
            <a:endParaRPr lang="en-US"/>
          </a:p>
          <a:p>
            <a:r>
              <a:rPr lang="en-US"/>
              <a:t>POP-3 Pay or Play Program List of Subcontractors</a:t>
            </a:r>
            <a:br>
              <a:rPr lang="en-US"/>
            </a:br>
            <a:endParaRPr lang="en-US"/>
          </a:p>
          <a:p>
            <a:r>
              <a:rPr lang="en-US"/>
              <a:t>B2GNOW Management System Access Form</a:t>
            </a:r>
            <a:br>
              <a:rPr lang="en-US"/>
            </a:br>
            <a:endParaRPr lang="en-US"/>
          </a:p>
          <a:p>
            <a:pPr marL="0" indent="0">
              <a:buNone/>
            </a:pPr>
            <a:r>
              <a:rPr lang="en-US"/>
              <a:t>*Pay or Play Pre-Award documents must be submitted for reviewal and approval prior to scheduling of Pre-Construction Meeting and Notice to Proceed.</a:t>
            </a:r>
          </a:p>
        </p:txBody>
      </p:sp>
    </p:spTree>
    <p:extLst>
      <p:ext uri="{BB962C8B-B14F-4D97-AF65-F5344CB8AC3E}">
        <p14:creationId xmlns:p14="http://schemas.microsoft.com/office/powerpoint/2010/main" val="1217765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POP-1 Pay or Play Acknowledgement</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463080"/>
            <a:ext cx="5284302" cy="4750905"/>
          </a:xfrm>
        </p:spPr>
        <p:txBody>
          <a:bodyPr>
            <a:normAutofit/>
          </a:bodyPr>
          <a:lstStyle/>
          <a:p>
            <a:r>
              <a:rPr lang="en-US" dirty="0">
                <a:solidFill>
                  <a:schemeClr val="tx2"/>
                </a:solidFill>
              </a:rPr>
              <a:t>Contractor acknowledges POP Program and agrees to comply if they are the successful contractor. </a:t>
            </a:r>
            <a:br>
              <a:rPr lang="en-US" dirty="0">
                <a:solidFill>
                  <a:schemeClr val="tx2"/>
                </a:solidFill>
              </a:rPr>
            </a:br>
            <a:endParaRPr lang="en-US" dirty="0">
              <a:solidFill>
                <a:schemeClr val="tx2"/>
              </a:solidFill>
            </a:endParaRPr>
          </a:p>
          <a:p>
            <a:r>
              <a:rPr lang="en-US" dirty="0">
                <a:solidFill>
                  <a:schemeClr val="tx2"/>
                </a:solidFill>
              </a:rPr>
              <a:t>Contractor must complete and submit with Pre-Award required documents.</a:t>
            </a:r>
          </a:p>
        </p:txBody>
      </p:sp>
      <p:pic>
        <p:nvPicPr>
          <p:cNvPr id="5" name="Picture 4">
            <a:extLst>
              <a:ext uri="{FF2B5EF4-FFF2-40B4-BE49-F238E27FC236}">
                <a16:creationId xmlns:a16="http://schemas.microsoft.com/office/drawing/2014/main" id="{D5485A26-D8F6-4484-AEF0-B38DA8207B01}"/>
              </a:ext>
            </a:extLst>
          </p:cNvPr>
          <p:cNvPicPr>
            <a:picLocks noChangeAspect="1"/>
          </p:cNvPicPr>
          <p:nvPr/>
        </p:nvPicPr>
        <p:blipFill>
          <a:blip r:embed="rId2"/>
          <a:stretch>
            <a:fillRect/>
          </a:stretch>
        </p:blipFill>
        <p:spPr>
          <a:xfrm>
            <a:off x="6964361" y="911530"/>
            <a:ext cx="4564707" cy="5034937"/>
          </a:xfrm>
          <a:prstGeom prst="rect">
            <a:avLst/>
          </a:prstGeom>
        </p:spPr>
      </p:pic>
    </p:spTree>
    <p:extLst>
      <p:ext uri="{BB962C8B-B14F-4D97-AF65-F5344CB8AC3E}">
        <p14:creationId xmlns:p14="http://schemas.microsoft.com/office/powerpoint/2010/main" val="296042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POP-2 Certification of Compliance</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a:xfrm>
            <a:off x="430698" y="2273894"/>
            <a:ext cx="5284302" cy="4750905"/>
          </a:xfrm>
        </p:spPr>
        <p:txBody>
          <a:bodyPr>
            <a:normAutofit/>
          </a:bodyPr>
          <a:lstStyle/>
          <a:p>
            <a:r>
              <a:rPr lang="en-US" dirty="0">
                <a:solidFill>
                  <a:schemeClr val="tx2"/>
                </a:solidFill>
              </a:rPr>
              <a:t>Contractor chooses how they will participate in the POP Program.</a:t>
            </a:r>
            <a:br>
              <a:rPr lang="en-US" dirty="0">
                <a:solidFill>
                  <a:schemeClr val="tx2"/>
                </a:solidFill>
              </a:rPr>
            </a:br>
            <a:endParaRPr lang="en-US" dirty="0">
              <a:solidFill>
                <a:schemeClr val="tx2"/>
              </a:solidFill>
            </a:endParaRPr>
          </a:p>
          <a:p>
            <a:r>
              <a:rPr lang="en-US" dirty="0">
                <a:solidFill>
                  <a:schemeClr val="tx2"/>
                </a:solidFill>
              </a:rPr>
              <a:t>POP-2 must be completed and submitted by the Contractor.</a:t>
            </a:r>
          </a:p>
        </p:txBody>
      </p:sp>
      <p:pic>
        <p:nvPicPr>
          <p:cNvPr id="4" name="Picture 3">
            <a:extLst>
              <a:ext uri="{FF2B5EF4-FFF2-40B4-BE49-F238E27FC236}">
                <a16:creationId xmlns:a16="http://schemas.microsoft.com/office/drawing/2014/main" id="{225BF070-9EC4-4FF6-8004-6B8765168B65}"/>
              </a:ext>
            </a:extLst>
          </p:cNvPr>
          <p:cNvPicPr>
            <a:picLocks noChangeAspect="1"/>
          </p:cNvPicPr>
          <p:nvPr/>
        </p:nvPicPr>
        <p:blipFill>
          <a:blip r:embed="rId2"/>
          <a:stretch>
            <a:fillRect/>
          </a:stretch>
        </p:blipFill>
        <p:spPr>
          <a:xfrm>
            <a:off x="6752825" y="835025"/>
            <a:ext cx="4706278" cy="5187949"/>
          </a:xfrm>
          <a:prstGeom prst="rect">
            <a:avLst/>
          </a:prstGeom>
        </p:spPr>
      </p:pic>
    </p:spTree>
    <p:extLst>
      <p:ext uri="{BB962C8B-B14F-4D97-AF65-F5344CB8AC3E}">
        <p14:creationId xmlns:p14="http://schemas.microsoft.com/office/powerpoint/2010/main" val="374941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4000636" y="881937"/>
            <a:ext cx="8633791" cy="628787"/>
          </a:xfrm>
        </p:spPr>
        <p:txBody>
          <a:bodyPr vert="horz" lIns="91440" tIns="45720" rIns="91440" bIns="45720" rtlCol="0" anchor="t">
            <a:normAutofit/>
          </a:bodyPr>
          <a:lstStyle/>
          <a:p>
            <a:r>
              <a:rPr lang="en-US" sz="3600" dirty="0">
                <a:solidFill>
                  <a:schemeClr val="tx2"/>
                </a:solidFill>
                <a:latin typeface="Arial"/>
                <a:cs typeface="Arial"/>
              </a:rPr>
              <a:t>Pre-Award Services </a:t>
            </a:r>
          </a:p>
        </p:txBody>
      </p:sp>
      <p:pic>
        <p:nvPicPr>
          <p:cNvPr id="5" name="Picture 6">
            <a:extLst>
              <a:ext uri="{FF2B5EF4-FFF2-40B4-BE49-F238E27FC236}">
                <a16:creationId xmlns:a16="http://schemas.microsoft.com/office/drawing/2014/main" id="{64D99966-2BC8-FC0F-FE37-9688524EA733}"/>
              </a:ext>
            </a:extLst>
          </p:cNvPr>
          <p:cNvPicPr>
            <a:picLocks noGrp="1" noChangeAspect="1"/>
          </p:cNvPicPr>
          <p:nvPr>
            <p:ph type="pic" sz="quarter" idx="18"/>
          </p:nvPr>
        </p:nvPicPr>
        <p:blipFill rotWithShape="1">
          <a:blip r:embed="rId3"/>
          <a:srcRect t="10215" b="10215"/>
          <a:stretch/>
        </p:blipFill>
        <p:spPr>
          <a:xfrm>
            <a:off x="5087676" y="2248089"/>
            <a:ext cx="2110383" cy="2110107"/>
          </a:xfrm>
        </p:spPr>
      </p:pic>
      <p:sp>
        <p:nvSpPr>
          <p:cNvPr id="17" name="Text Placeholder 2">
            <a:extLst>
              <a:ext uri="{FF2B5EF4-FFF2-40B4-BE49-F238E27FC236}">
                <a16:creationId xmlns:a16="http://schemas.microsoft.com/office/drawing/2014/main" id="{3940DDEE-8710-4544-B3AF-CE01C9DDCD1E}"/>
              </a:ext>
            </a:extLst>
          </p:cNvPr>
          <p:cNvSpPr txBox="1">
            <a:spLocks/>
          </p:cNvSpPr>
          <p:nvPr/>
        </p:nvSpPr>
        <p:spPr>
          <a:xfrm>
            <a:off x="4550968" y="4460859"/>
            <a:ext cx="3411853" cy="1105301"/>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Tx/>
            </a:pPr>
            <a:r>
              <a:rPr lang="en-US" sz="1400" dirty="0">
                <a:solidFill>
                  <a:schemeClr val="tx2"/>
                </a:solidFill>
                <a:latin typeface="Arial"/>
                <a:cs typeface="Arial"/>
              </a:rPr>
              <a:t>Lakesha </a:t>
            </a:r>
            <a:r>
              <a:rPr lang="en-US" sz="1400" dirty="0" err="1">
                <a:solidFill>
                  <a:schemeClr val="tx2"/>
                </a:solidFill>
                <a:latin typeface="Arial"/>
                <a:cs typeface="Arial"/>
              </a:rPr>
              <a:t>Tates</a:t>
            </a:r>
            <a:endParaRPr lang="en-US" sz="1400" dirty="0">
              <a:solidFill>
                <a:schemeClr val="tx2"/>
              </a:solidFill>
              <a:latin typeface="Arial"/>
              <a:cs typeface="Arial"/>
            </a:endParaRPr>
          </a:p>
          <a:p>
            <a:pPr marL="0" indent="0">
              <a:spcBef>
                <a:spcPts val="0"/>
              </a:spcBef>
              <a:buClrTx/>
            </a:pPr>
            <a:r>
              <a:rPr lang="en-US" sz="1400" b="0" dirty="0">
                <a:solidFill>
                  <a:schemeClr val="tx2"/>
                </a:solidFill>
                <a:latin typeface="Arial"/>
                <a:cs typeface="Arial"/>
              </a:rPr>
              <a:t>Administration Manager</a:t>
            </a:r>
          </a:p>
          <a:p>
            <a:pPr marL="0" indent="0">
              <a:spcBef>
                <a:spcPts val="0"/>
              </a:spcBef>
              <a:buClrTx/>
            </a:pPr>
            <a:r>
              <a:rPr lang="en-US" sz="1400" dirty="0">
                <a:solidFill>
                  <a:schemeClr val="tx2"/>
                </a:solidFill>
                <a:latin typeface="Arial"/>
                <a:cs typeface="Arial"/>
                <a:hlinkClick r:id="rId4">
                  <a:extLst>
                    <a:ext uri="{A12FA001-AC4F-418D-AE19-62706E023703}">
                      <ahyp:hlinkClr xmlns:ahyp="http://schemas.microsoft.com/office/drawing/2018/hyperlinkcolor" val="tx"/>
                    </a:ext>
                  </a:extLst>
                </a:hlinkClick>
              </a:rPr>
              <a:t>Lakesha.Tates@Houstontx.gov</a:t>
            </a:r>
            <a:endParaRPr lang="en-US" sz="1400" dirty="0">
              <a:solidFill>
                <a:schemeClr val="tx2"/>
              </a:solidFill>
              <a:latin typeface="Arial"/>
              <a:cs typeface="Arial"/>
            </a:endParaRPr>
          </a:p>
          <a:p>
            <a:pPr marL="0" indent="0">
              <a:spcBef>
                <a:spcPts val="0"/>
              </a:spcBef>
              <a:buClrTx/>
            </a:pPr>
            <a:r>
              <a:rPr lang="en-US" sz="1400" dirty="0">
                <a:solidFill>
                  <a:schemeClr val="tx2"/>
                </a:solidFill>
                <a:latin typeface="Arial"/>
                <a:cs typeface="Arial"/>
              </a:rPr>
              <a:t>Office: 832-394-6345</a:t>
            </a:r>
          </a:p>
          <a:p>
            <a:pPr marL="0" indent="0">
              <a:spcBef>
                <a:spcPts val="0"/>
              </a:spcBef>
              <a:buClrTx/>
            </a:pPr>
            <a:endParaRPr lang="en-US" sz="1400" dirty="0">
              <a:solidFill>
                <a:schemeClr val="tx2"/>
              </a:solidFill>
              <a:latin typeface="Arial"/>
              <a:cs typeface="Arial"/>
            </a:endParaRPr>
          </a:p>
          <a:p>
            <a:pPr mar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endParaRPr lang="en-US" dirty="0">
              <a:solidFill>
                <a:schemeClr val="tx2"/>
              </a:solidFill>
            </a:endParaRPr>
          </a:p>
        </p:txBody>
      </p:sp>
    </p:spTree>
    <p:extLst>
      <p:ext uri="{BB962C8B-B14F-4D97-AF65-F5344CB8AC3E}">
        <p14:creationId xmlns:p14="http://schemas.microsoft.com/office/powerpoint/2010/main" val="330835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Autofit/>
          </a:bodyPr>
          <a:lstStyle/>
          <a:p>
            <a:r>
              <a:rPr lang="en-US" sz="3600"/>
              <a:t>Form POP-3 List of all subcontractors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r>
              <a:rPr lang="en-US" dirty="0">
                <a:solidFill>
                  <a:schemeClr val="tx2"/>
                </a:solidFill>
              </a:rPr>
              <a:t>List of all subs participating on the project.</a:t>
            </a:r>
            <a:br>
              <a:rPr lang="en-US" dirty="0">
                <a:solidFill>
                  <a:schemeClr val="tx2"/>
                </a:solidFill>
              </a:rPr>
            </a:br>
            <a:endParaRPr lang="en-US" dirty="0">
              <a:solidFill>
                <a:schemeClr val="tx2"/>
              </a:solidFill>
            </a:endParaRPr>
          </a:p>
          <a:p>
            <a:r>
              <a:rPr lang="en-US" dirty="0">
                <a:solidFill>
                  <a:schemeClr val="tx2"/>
                </a:solidFill>
              </a:rPr>
              <a:t>Filled out and submitted by the Prime Contractor.</a:t>
            </a:r>
          </a:p>
        </p:txBody>
      </p:sp>
      <p:pic>
        <p:nvPicPr>
          <p:cNvPr id="4" name="Picture 3">
            <a:extLst>
              <a:ext uri="{FF2B5EF4-FFF2-40B4-BE49-F238E27FC236}">
                <a16:creationId xmlns:a16="http://schemas.microsoft.com/office/drawing/2014/main" id="{BD7B2B99-E6B7-4549-9CA3-240ECD5A7EFC}"/>
              </a:ext>
            </a:extLst>
          </p:cNvPr>
          <p:cNvPicPr>
            <a:picLocks noChangeAspect="1"/>
          </p:cNvPicPr>
          <p:nvPr/>
        </p:nvPicPr>
        <p:blipFill>
          <a:blip r:embed="rId2"/>
          <a:stretch>
            <a:fillRect/>
          </a:stretch>
        </p:blipFill>
        <p:spPr>
          <a:xfrm>
            <a:off x="6375954" y="1150823"/>
            <a:ext cx="5385347" cy="4556353"/>
          </a:xfrm>
          <a:prstGeom prst="rect">
            <a:avLst/>
          </a:prstGeom>
        </p:spPr>
      </p:pic>
    </p:spTree>
    <p:extLst>
      <p:ext uri="{BB962C8B-B14F-4D97-AF65-F5344CB8AC3E}">
        <p14:creationId xmlns:p14="http://schemas.microsoft.com/office/powerpoint/2010/main" val="63344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a:xfrm>
            <a:off x="430699" y="1245368"/>
            <a:ext cx="5115337" cy="628787"/>
          </a:xfrm>
        </p:spPr>
        <p:txBody>
          <a:bodyPr>
            <a:noAutofit/>
          </a:bodyPr>
          <a:lstStyle/>
          <a:p>
            <a:r>
              <a:rPr lang="en-US" sz="3600" dirty="0"/>
              <a:t>POP Required Form </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half" idx="1"/>
          </p:nvPr>
        </p:nvSpPr>
        <p:spPr/>
        <p:txBody>
          <a:bodyPr>
            <a:normAutofit/>
          </a:bodyPr>
          <a:lstStyle/>
          <a:p>
            <a:pPr marL="0" indent="0">
              <a:buNone/>
            </a:pPr>
            <a:r>
              <a:rPr lang="en-US" dirty="0">
                <a:solidFill>
                  <a:schemeClr val="tx2"/>
                </a:solidFill>
              </a:rPr>
              <a:t>B2GNOW Access Request Form </a:t>
            </a:r>
          </a:p>
          <a:p>
            <a:r>
              <a:rPr lang="en-US" dirty="0">
                <a:solidFill>
                  <a:schemeClr val="tx2"/>
                </a:solidFill>
              </a:rPr>
              <a:t>Contractor is required to complete the B2GNOW form in its entirety for providing access to the system for POP compliance requirements</a:t>
            </a:r>
            <a:r>
              <a:rPr lang="en-US" dirty="0"/>
              <a:t>.</a:t>
            </a:r>
          </a:p>
        </p:txBody>
      </p:sp>
      <p:pic>
        <p:nvPicPr>
          <p:cNvPr id="5" name="Picture 4" descr="Graphical user interface, text, application, email&#10;&#10;Description automatically generated">
            <a:extLst>
              <a:ext uri="{FF2B5EF4-FFF2-40B4-BE49-F238E27FC236}">
                <a16:creationId xmlns:a16="http://schemas.microsoft.com/office/drawing/2014/main" id="{BD49A472-71FF-7A4E-A64E-754DFC1247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6574" y="445104"/>
            <a:ext cx="4595150" cy="5967791"/>
          </a:xfrm>
          <a:prstGeom prst="rect">
            <a:avLst/>
          </a:prstGeom>
        </p:spPr>
      </p:pic>
    </p:spTree>
    <p:extLst>
      <p:ext uri="{BB962C8B-B14F-4D97-AF65-F5344CB8AC3E}">
        <p14:creationId xmlns:p14="http://schemas.microsoft.com/office/powerpoint/2010/main" val="38849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a:xfrm>
            <a:off x="3864270" y="3147948"/>
            <a:ext cx="4892675" cy="2584247"/>
          </a:xfrm>
        </p:spPr>
        <p:txBody>
          <a:bodyPr vert="horz" lIns="91440" tIns="45720" rIns="91440" bIns="45720" rtlCol="0" anchor="t">
            <a:normAutofit/>
          </a:bodyPr>
          <a:lstStyle/>
          <a:p>
            <a:r>
              <a:rPr lang="en-US" sz="2400" b="0" dirty="0"/>
              <a:t>Before advertising for a General Contractor or subcontracting, review of solicitation content and attachments must be submitted for review to ensure applicable program requirements are included.</a:t>
            </a:r>
            <a:endParaRPr lang="en-US" sz="2400" b="0" dirty="0">
              <a:cs typeface="Arial"/>
            </a:endParaRPr>
          </a:p>
        </p:txBody>
      </p:sp>
      <p:sp>
        <p:nvSpPr>
          <p:cNvPr id="2" name="Title 1">
            <a:extLst>
              <a:ext uri="{FF2B5EF4-FFF2-40B4-BE49-F238E27FC236}">
                <a16:creationId xmlns:a16="http://schemas.microsoft.com/office/drawing/2014/main" id="{9E478198-F9F3-204F-9872-2C591C6A1663}"/>
              </a:ext>
            </a:extLst>
          </p:cNvPr>
          <p:cNvSpPr>
            <a:spLocks noGrp="1"/>
          </p:cNvSpPr>
          <p:nvPr>
            <p:ph type="title" idx="4294967295"/>
          </p:nvPr>
        </p:nvSpPr>
        <p:spPr>
          <a:xfrm>
            <a:off x="3462632" y="1928594"/>
            <a:ext cx="10588625" cy="1063625"/>
          </a:xfrm>
          <a:prstGeom prst="rect">
            <a:avLst/>
          </a:prstGeom>
        </p:spPr>
        <p:txBody>
          <a:bodyPr vert="horz" lIns="91440" tIns="45720" rIns="91440" bIns="45720" rtlCol="0" anchor="b">
            <a:normAutofit/>
          </a:bodyPr>
          <a:lstStyle/>
          <a:p>
            <a:r>
              <a:rPr lang="en-US" sz="4400" kern="1200" dirty="0">
                <a:solidFill>
                  <a:schemeClr val="tx2"/>
                </a:solidFill>
                <a:latin typeface="+mj-lt"/>
                <a:ea typeface="+mj-ea"/>
                <a:cs typeface="+mj-cs"/>
              </a:rPr>
              <a:t>Solicitation Language</a:t>
            </a:r>
            <a:endParaRPr lang="en-US" sz="4400" kern="1200" dirty="0">
              <a:solidFill>
                <a:schemeClr val="tx2"/>
              </a:solidFill>
              <a:latin typeface="+mj-lt"/>
              <a:cs typeface="Arial"/>
            </a:endParaRPr>
          </a:p>
        </p:txBody>
      </p:sp>
    </p:spTree>
    <p:extLst>
      <p:ext uri="{BB962C8B-B14F-4D97-AF65-F5344CB8AC3E}">
        <p14:creationId xmlns:p14="http://schemas.microsoft.com/office/powerpoint/2010/main" val="162064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B49A40-B496-0E82-7F91-39D40D4311D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76881E1-CD59-B642-9A53-D9FC89BA7C27}"/>
              </a:ext>
            </a:extLst>
          </p:cNvPr>
          <p:cNvSpPr>
            <a:spLocks noGrp="1"/>
          </p:cNvSpPr>
          <p:nvPr>
            <p:ph type="body" sz="quarter" idx="10"/>
          </p:nvPr>
        </p:nvSpPr>
        <p:spPr>
          <a:xfrm>
            <a:off x="2308740" y="2343807"/>
            <a:ext cx="8064971" cy="2584247"/>
          </a:xfrm>
        </p:spPr>
        <p:txBody>
          <a:bodyPr/>
          <a:lstStyle/>
          <a:p>
            <a:r>
              <a:rPr lang="en-US" sz="5500" dirty="0"/>
              <a:t>REQUIRED SOLICITATION DOCUMENTS</a:t>
            </a:r>
          </a:p>
        </p:txBody>
      </p:sp>
    </p:spTree>
    <p:extLst>
      <p:ext uri="{BB962C8B-B14F-4D97-AF65-F5344CB8AC3E}">
        <p14:creationId xmlns:p14="http://schemas.microsoft.com/office/powerpoint/2010/main" val="42147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a:normAutofit fontScale="90000"/>
          </a:bodyPr>
          <a:lstStyle/>
          <a:p>
            <a:r>
              <a:rPr lang="en-US" dirty="0">
                <a:solidFill>
                  <a:schemeClr val="bg1"/>
                </a:solidFill>
              </a:rPr>
              <a:t>Solicitation Language</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lIns="91440" tIns="45720" rIns="91440" bIns="45720" anchor="t">
            <a:normAutofit fontScale="85000" lnSpcReduction="10000"/>
          </a:bodyPr>
          <a:lstStyle/>
          <a:p>
            <a:pPr marL="0" indent="0">
              <a:buNone/>
            </a:pPr>
            <a:r>
              <a:rPr lang="en-US" b="1" dirty="0"/>
              <a:t>Example Solicitation Language for Prime Contractor:</a:t>
            </a:r>
          </a:p>
          <a:p>
            <a:r>
              <a:rPr lang="en-US" b="1" dirty="0"/>
              <a:t>MWSBE: </a:t>
            </a:r>
            <a:r>
              <a:rPr lang="en-US" dirty="0">
                <a:ea typeface="+mn-lt"/>
                <a:cs typeface="+mn-lt"/>
              </a:rPr>
              <a:t>Contractor shall comply with the City’s Minority and Women Business Enterprise (“MWBE”) programs as set out in Chapter 15, Article V of the City of Houston Code of Ordinances and the</a:t>
            </a:r>
            <a:r>
              <a:rPr lang="en-US" b="1" dirty="0">
                <a:ea typeface="+mn-lt"/>
                <a:cs typeface="+mn-lt"/>
              </a:rPr>
              <a:t> </a:t>
            </a:r>
            <a:r>
              <a:rPr lang="en-US" dirty="0">
                <a:ea typeface="+mn-lt"/>
                <a:cs typeface="+mn-lt"/>
              </a:rPr>
              <a:t>applicable Office of Business Opportunity’s (“OBO”) Policies and Procedures. Contractor shall make good faith efforts to award subcontracts or supply agreements in at least </a:t>
            </a:r>
            <a:r>
              <a:rPr lang="en-US" b="1" dirty="0">
                <a:ea typeface="+mn-lt"/>
                <a:cs typeface="+mn-lt"/>
              </a:rPr>
              <a:t>­­­­_____%</a:t>
            </a:r>
            <a:r>
              <a:rPr lang="en-US" dirty="0">
                <a:ea typeface="+mn-lt"/>
                <a:cs typeface="+mn-lt"/>
              </a:rPr>
              <a:t> of the value of this Agreement to MWBEs (“Stated MWBE goal”). If the Contractor is a certified MBE or WBE, Contractor may count toward goals the work that it commits to perform with its own work force, capped at 50% of the total advertised goal.  Contractor acknowledges that it has reviewed the requirements for good faith efforts on file with OBO and will comply with them.</a:t>
            </a:r>
          </a:p>
          <a:p>
            <a:endParaRPr lang="en-US" b="1" dirty="0">
              <a:cs typeface="Arial"/>
            </a:endParaRPr>
          </a:p>
          <a:p>
            <a:r>
              <a:rPr lang="en-US" b="1" dirty="0"/>
              <a:t>Section 3 Program: </a:t>
            </a:r>
            <a:r>
              <a:rPr lang="en-US" dirty="0">
                <a:ea typeface="+mn-lt"/>
                <a:cs typeface="+mn-lt"/>
              </a:rPr>
              <a:t>The work to be performed under this Contract is subject to the requirements of Section 3 of the Housing and Urban Development Act of 1968, as amended (12 USC §1701u) ("Section 3"). The purpose of Section 3 is to ensure that employment and other economic opportunities generated by HUD assistance or HUD-assisted developments covered by Section 3 shall, to the greatest extent feasible, be directed to low- and very low-income persons, including persons who are recipients of HUD assistance for housing, with a preference for both targeted workers living in the service area or neighborhood of the Development and </a:t>
            </a:r>
            <a:r>
              <a:rPr lang="en-US" dirty="0" err="1">
                <a:ea typeface="+mn-lt"/>
                <a:cs typeface="+mn-lt"/>
              </a:rPr>
              <a:t>YouthBuild</a:t>
            </a:r>
            <a:r>
              <a:rPr lang="en-US" dirty="0">
                <a:ea typeface="+mn-lt"/>
                <a:cs typeface="+mn-lt"/>
              </a:rPr>
              <a:t> participants, as defined at 24 CFR Part 75 ("Section 3 Regulations"). </a:t>
            </a:r>
          </a:p>
        </p:txBody>
      </p:sp>
    </p:spTree>
    <p:extLst>
      <p:ext uri="{BB962C8B-B14F-4D97-AF65-F5344CB8AC3E}">
        <p14:creationId xmlns:p14="http://schemas.microsoft.com/office/powerpoint/2010/main" val="357209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a:normAutofit fontScale="90000"/>
          </a:bodyPr>
          <a:lstStyle/>
          <a:p>
            <a:r>
              <a:rPr lang="en-US" dirty="0">
                <a:solidFill>
                  <a:schemeClr val="bg1"/>
                </a:solidFill>
              </a:rPr>
              <a:t>Solicitation Language</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lIns="91440" tIns="45720" rIns="91440" bIns="45720" anchor="t">
            <a:normAutofit/>
          </a:bodyPr>
          <a:lstStyle/>
          <a:p>
            <a:pPr marL="0" indent="0">
              <a:buNone/>
            </a:pPr>
            <a:r>
              <a:rPr lang="en-US" b="1" dirty="0"/>
              <a:t>Pay Or Play</a:t>
            </a:r>
          </a:p>
          <a:p>
            <a:pPr>
              <a:buNone/>
            </a:pPr>
            <a:r>
              <a:rPr lang="en-US" dirty="0">
                <a:latin typeface="Calibri Light"/>
                <a:cs typeface="Calibri Light"/>
              </a:rPr>
              <a:t>    </a:t>
            </a:r>
            <a:r>
              <a:rPr lang="en-US" dirty="0">
                <a:latin typeface="Arial"/>
                <a:cs typeface="Calibri Light"/>
              </a:rPr>
              <a:t>Contractors shall comply with the City's Pay or Play Program, as set out in Executive Order No. 1-7, the requirements and terms of which are incorporated into this RFP for all purposes. Contractors have reviewed the requirements of Executive Order No. 1-7 at </a:t>
            </a:r>
            <a:r>
              <a:rPr lang="en-US" dirty="0">
                <a:latin typeface="Arial"/>
                <a:cs typeface="Calibri Light"/>
                <a:hlinkClick r:id="rId2">
                  <a:extLst>
                    <a:ext uri="{A12FA001-AC4F-418D-AE19-62706E023703}">
                      <ahyp:hlinkClr xmlns:ahyp="http://schemas.microsoft.com/office/drawing/2018/hyperlinkcolor" val="tx"/>
                    </a:ext>
                  </a:extLst>
                </a:hlinkClick>
              </a:rPr>
              <a:t>http://www.houstontx.gov/obo/popforms.html</a:t>
            </a:r>
            <a:r>
              <a:rPr lang="en-US" dirty="0">
                <a:latin typeface="Arial"/>
                <a:cs typeface="Calibri Light"/>
              </a:rPr>
              <a:t> The Contractors should demonstrate that they have the willingness and ability to comply with the City's Contractors' Pay of Play Program.</a:t>
            </a:r>
            <a:endParaRPr lang="en-US" dirty="0">
              <a:latin typeface="Arial"/>
              <a:cs typeface="Arial"/>
            </a:endParaRPr>
          </a:p>
          <a:p>
            <a:pPr marL="0" indent="0">
              <a:buNone/>
            </a:pPr>
            <a:endParaRPr lang="en-US" b="1" dirty="0">
              <a:cs typeface="Arial"/>
            </a:endParaRPr>
          </a:p>
        </p:txBody>
      </p:sp>
    </p:spTree>
    <p:extLst>
      <p:ext uri="{BB962C8B-B14F-4D97-AF65-F5344CB8AC3E}">
        <p14:creationId xmlns:p14="http://schemas.microsoft.com/office/powerpoint/2010/main" val="229842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7DD00-D591-D6B6-FB77-DD4D6BF83035}"/>
              </a:ext>
            </a:extLst>
          </p:cNvPr>
          <p:cNvSpPr>
            <a:spLocks noGrp="1"/>
          </p:cNvSpPr>
          <p:nvPr>
            <p:ph type="title"/>
          </p:nvPr>
        </p:nvSpPr>
        <p:spPr>
          <a:xfrm>
            <a:off x="688976" y="1596345"/>
            <a:ext cx="8633791" cy="590264"/>
          </a:xfrm>
        </p:spPr>
        <p:txBody>
          <a:bodyPr lIns="91440" tIns="45720" rIns="91440" bIns="45720" anchor="t"/>
          <a:lstStyle/>
          <a:p>
            <a:r>
              <a:rPr lang="en-US" sz="2800" dirty="0">
                <a:solidFill>
                  <a:schemeClr val="bg1"/>
                </a:solidFill>
                <a:latin typeface="Arial"/>
                <a:cs typeface="Arial"/>
              </a:rPr>
              <a:t>Updated Contract Requirements in 2 CFR 200.322</a:t>
            </a:r>
          </a:p>
        </p:txBody>
      </p:sp>
      <p:sp>
        <p:nvSpPr>
          <p:cNvPr id="3" name="Text Placeholder 2">
            <a:extLst>
              <a:ext uri="{FF2B5EF4-FFF2-40B4-BE49-F238E27FC236}">
                <a16:creationId xmlns:a16="http://schemas.microsoft.com/office/drawing/2014/main" id="{E329CB78-5A11-2B88-95FE-1E200D8EF4A5}"/>
              </a:ext>
            </a:extLst>
          </p:cNvPr>
          <p:cNvSpPr>
            <a:spLocks noGrp="1"/>
          </p:cNvSpPr>
          <p:nvPr>
            <p:ph type="body" sz="quarter" idx="10"/>
          </p:nvPr>
        </p:nvSpPr>
        <p:spPr/>
        <p:txBody>
          <a:bodyPr lIns="91440" tIns="45720" rIns="91440" bIns="45720" anchor="t"/>
          <a:lstStyle/>
          <a:p>
            <a:pPr marL="0" indent="0">
              <a:buNone/>
            </a:pPr>
            <a:r>
              <a:rPr lang="en-US" dirty="0">
                <a:ea typeface="+mn-lt"/>
                <a:cs typeface="+mn-lt"/>
              </a:rPr>
              <a:t>Effective April 7, 2022, updated provisions are required to be included in contracts for General Contractors, subcontractors and lower tier contractors. Agreement terms will be expected to reference the provision in the contract and include as an exhibit. Executed agreements dated April 7, 2022 and forward will be reviewed for compliance with this guidance. </a:t>
            </a:r>
            <a:endParaRPr lang="en-US" dirty="0">
              <a:cs typeface="Arial" panose="020B0604020202020204"/>
            </a:endParaRPr>
          </a:p>
          <a:p>
            <a:endParaRPr lang="en-US" dirty="0"/>
          </a:p>
          <a:p>
            <a:r>
              <a:rPr lang="en-US" dirty="0">
                <a:ea typeface="+mn-lt"/>
                <a:cs typeface="+mn-lt"/>
              </a:rPr>
              <a:t>DOMESTIC PREFERENCES (2 C.F.R. § 200.322) *NEW* </a:t>
            </a:r>
          </a:p>
          <a:p>
            <a:r>
              <a:rPr lang="en-US" dirty="0">
                <a:ea typeface="+mn-lt"/>
                <a:cs typeface="+mn-lt"/>
              </a:rPr>
              <a:t>PROHIBITION OF CERTAIN TELECOMMUNICATION TECHNOLOGY *NEW* </a:t>
            </a:r>
            <a:endParaRPr lang="en-US" dirty="0"/>
          </a:p>
          <a:p>
            <a:endParaRPr lang="en-US" dirty="0">
              <a:cs typeface="Arial"/>
            </a:endParaRPr>
          </a:p>
        </p:txBody>
      </p:sp>
    </p:spTree>
    <p:extLst>
      <p:ext uri="{BB962C8B-B14F-4D97-AF65-F5344CB8AC3E}">
        <p14:creationId xmlns:p14="http://schemas.microsoft.com/office/powerpoint/2010/main" val="31130231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120E-ADFD-8948-B229-7A1814036A23}"/>
              </a:ext>
            </a:extLst>
          </p:cNvPr>
          <p:cNvSpPr>
            <a:spLocks noGrp="1"/>
          </p:cNvSpPr>
          <p:nvPr>
            <p:ph type="title"/>
          </p:nvPr>
        </p:nvSpPr>
        <p:spPr/>
        <p:txBody>
          <a:bodyPr>
            <a:normAutofit fontScale="90000"/>
          </a:bodyPr>
          <a:lstStyle/>
          <a:p>
            <a:r>
              <a:rPr lang="en-US" dirty="0">
                <a:solidFill>
                  <a:schemeClr val="bg1"/>
                </a:solidFill>
              </a:rPr>
              <a:t>Prime Contract Required Documents</a:t>
            </a:r>
          </a:p>
        </p:txBody>
      </p:sp>
      <p:sp>
        <p:nvSpPr>
          <p:cNvPr id="3" name="Text Placeholder 2">
            <a:extLst>
              <a:ext uri="{FF2B5EF4-FFF2-40B4-BE49-F238E27FC236}">
                <a16:creationId xmlns:a16="http://schemas.microsoft.com/office/drawing/2014/main" id="{C0B4430D-4656-7E44-AC58-0440828AC886}"/>
              </a:ext>
            </a:extLst>
          </p:cNvPr>
          <p:cNvSpPr>
            <a:spLocks noGrp="1"/>
          </p:cNvSpPr>
          <p:nvPr>
            <p:ph type="body" sz="quarter" idx="10"/>
          </p:nvPr>
        </p:nvSpPr>
        <p:spPr/>
        <p:txBody>
          <a:bodyPr lIns="91440" tIns="45720" rIns="91440" bIns="45720" anchor="t">
            <a:normAutofit fontScale="92500" lnSpcReduction="10000"/>
          </a:bodyPr>
          <a:lstStyle/>
          <a:p>
            <a:pPr marL="0" indent="0">
              <a:buNone/>
            </a:pPr>
            <a:r>
              <a:rPr lang="en-US" dirty="0"/>
              <a:t>The Prime Contract must reference and include the following documents regarding Local, State, and Federal Compliance Requirements:</a:t>
            </a:r>
          </a:p>
          <a:p>
            <a:r>
              <a:rPr lang="en-US" dirty="0"/>
              <a:t>Federal Labor Standards Provisions -Minority, Women and Small Business Enterprises, Section 3 Regulations, Pay or Play </a:t>
            </a:r>
            <a:r>
              <a:rPr lang="en-US" b="1" dirty="0"/>
              <a:t>(updated August 2021)</a:t>
            </a:r>
            <a:endParaRPr lang="en-US" b="1" dirty="0">
              <a:cs typeface="Arial"/>
            </a:endParaRPr>
          </a:p>
          <a:p>
            <a:r>
              <a:rPr lang="en-US" dirty="0"/>
              <a:t>Contract Compliance Forms -Minority, Women and Small Business Enterprises Section 3 Regulation </a:t>
            </a:r>
            <a:r>
              <a:rPr lang="en-US" b="1" dirty="0"/>
              <a:t>(updated February 23, 2022)</a:t>
            </a:r>
            <a:endParaRPr lang="en-US" b="1" dirty="0">
              <a:cs typeface="Arial"/>
            </a:endParaRPr>
          </a:p>
          <a:p>
            <a:r>
              <a:rPr lang="en-US" dirty="0"/>
              <a:t>Document 808: Requirements for the City of Houston Program for Minority, Women, and Small Business Enterprises (MWSBE) </a:t>
            </a:r>
            <a:r>
              <a:rPr lang="en-US" b="1" dirty="0"/>
              <a:t>(updated January 11, 2022)</a:t>
            </a:r>
            <a:endParaRPr lang="en-US" b="1" dirty="0">
              <a:cs typeface="Arial"/>
            </a:endParaRPr>
          </a:p>
          <a:p>
            <a:r>
              <a:rPr lang="en-US" dirty="0"/>
              <a:t>City of Houston Good Faith Efforts Policy </a:t>
            </a:r>
            <a:r>
              <a:rPr lang="en-US" b="1" dirty="0"/>
              <a:t>(updated January 14, 2022)</a:t>
            </a:r>
            <a:endParaRPr lang="en-US" b="1" dirty="0">
              <a:cs typeface="Arial"/>
            </a:endParaRPr>
          </a:p>
          <a:p>
            <a:r>
              <a:rPr lang="en-US" dirty="0"/>
              <a:t>Workforce Provisions Appendix 15 (applicable only on CDBG-DR17 Multifamily awards)</a:t>
            </a:r>
            <a:endParaRPr lang="en-US" dirty="0">
              <a:cs typeface="Arial"/>
            </a:endParaRPr>
          </a:p>
          <a:p>
            <a:pPr marL="0" indent="0">
              <a:buNone/>
            </a:pPr>
            <a:endParaRPr lang="en-US" dirty="0"/>
          </a:p>
          <a:p>
            <a:pPr marL="0" indent="0">
              <a:buNone/>
            </a:pPr>
            <a:r>
              <a:rPr lang="en-US" dirty="0"/>
              <a:t>*A draft copy of all construction contracts must be provided to the Pre-Award Administration Manager for reviewal and approval of required compliance language and documents for applicable programs.</a:t>
            </a:r>
            <a:endParaRPr lang="en-US" dirty="0">
              <a:cs typeface="Arial"/>
            </a:endParaRPr>
          </a:p>
        </p:txBody>
      </p:sp>
    </p:spTree>
    <p:extLst>
      <p:ext uri="{BB962C8B-B14F-4D97-AF65-F5344CB8AC3E}">
        <p14:creationId xmlns:p14="http://schemas.microsoft.com/office/powerpoint/2010/main" val="23088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E41DC-557A-1F41-A2B4-85E6FA7877C6}"/>
              </a:ext>
            </a:extLst>
          </p:cNvPr>
          <p:cNvSpPr>
            <a:spLocks noGrp="1"/>
          </p:cNvSpPr>
          <p:nvPr>
            <p:ph type="title"/>
          </p:nvPr>
        </p:nvSpPr>
        <p:spPr/>
        <p:txBody>
          <a:bodyPr>
            <a:normAutofit fontScale="90000"/>
          </a:bodyPr>
          <a:lstStyle/>
          <a:p>
            <a:r>
              <a:rPr lang="en-US" dirty="0">
                <a:solidFill>
                  <a:schemeClr val="bg1"/>
                </a:solidFill>
              </a:rPr>
              <a:t>Pre-Award Compliance Red Flags</a:t>
            </a:r>
          </a:p>
        </p:txBody>
      </p:sp>
      <p:sp>
        <p:nvSpPr>
          <p:cNvPr id="3" name="Text Placeholder 2">
            <a:extLst>
              <a:ext uri="{FF2B5EF4-FFF2-40B4-BE49-F238E27FC236}">
                <a16:creationId xmlns:a16="http://schemas.microsoft.com/office/drawing/2014/main" id="{45E67378-A025-8842-B0FC-53C1AB5E49E6}"/>
              </a:ext>
            </a:extLst>
          </p:cNvPr>
          <p:cNvSpPr>
            <a:spLocks noGrp="1"/>
          </p:cNvSpPr>
          <p:nvPr>
            <p:ph type="body" sz="quarter" idx="10"/>
          </p:nvPr>
        </p:nvSpPr>
        <p:spPr/>
        <p:txBody>
          <a:bodyPr lIns="91440" tIns="45720" rIns="91440" bIns="45720" anchor="t">
            <a:normAutofit fontScale="70000" lnSpcReduction="20000"/>
          </a:bodyPr>
          <a:lstStyle/>
          <a:p>
            <a:pPr marL="227965" indent="-227965">
              <a:lnSpc>
                <a:spcPct val="140086"/>
              </a:lnSpc>
            </a:pPr>
            <a:r>
              <a:rPr lang="en-US" sz="2133"/>
              <a:t>Signed Letters of Intent are not submitted with Participation Plan;</a:t>
            </a:r>
            <a:endParaRPr lang="en-US"/>
          </a:p>
          <a:p>
            <a:pPr marL="227965" indent="-227965">
              <a:lnSpc>
                <a:spcPct val="140086"/>
              </a:lnSpc>
            </a:pPr>
            <a:r>
              <a:rPr lang="en-US" sz="2133"/>
              <a:t>Failure to have the Section 3 Business or MWSBE firm sign the Letters of Intent;</a:t>
            </a:r>
            <a:endParaRPr lang="en-US" sz="2133">
              <a:cs typeface="Arial" panose="020B0604020202020204"/>
            </a:endParaRPr>
          </a:p>
          <a:p>
            <a:pPr marL="227965" indent="-227965">
              <a:lnSpc>
                <a:spcPct val="140086"/>
              </a:lnSpc>
            </a:pPr>
            <a:r>
              <a:rPr lang="en-US" sz="2133"/>
              <a:t>Listing firms on a Section 3 Participation Plan that do not have an active certification with City of Houston, Housing and Community Development Department;</a:t>
            </a:r>
            <a:endParaRPr lang="en-US" sz="2133">
              <a:cs typeface="Arial" panose="020B0604020202020204"/>
            </a:endParaRPr>
          </a:p>
          <a:p>
            <a:pPr marL="227965" indent="-227965">
              <a:lnSpc>
                <a:spcPct val="140086"/>
              </a:lnSpc>
            </a:pPr>
            <a:r>
              <a:rPr lang="en-US" sz="2133"/>
              <a:t>Listing firms on a MWSBE Participation Plan that do not have an active certification with City of Houston, Office of Business Opportunity; </a:t>
            </a:r>
            <a:endParaRPr lang="en-US" sz="2133">
              <a:cs typeface="Arial" panose="020B0604020202020204"/>
            </a:endParaRPr>
          </a:p>
          <a:p>
            <a:pPr marL="227965" indent="-227965">
              <a:lnSpc>
                <a:spcPct val="140086"/>
              </a:lnSpc>
            </a:pPr>
            <a:r>
              <a:rPr lang="en-US" sz="2133"/>
              <a:t>Contractor substitutes SBE participation of more than 4% of the MBE goal, the WBE goal or portions of the MBE goal and WBE goal; </a:t>
            </a:r>
            <a:endParaRPr lang="en-US" sz="2133">
              <a:cs typeface="Arial" panose="020B0604020202020204"/>
            </a:endParaRPr>
          </a:p>
          <a:p>
            <a:pPr marL="227965" indent="-227965">
              <a:lnSpc>
                <a:spcPct val="140086"/>
              </a:lnSpc>
            </a:pPr>
            <a:r>
              <a:rPr lang="en-US" sz="2133"/>
              <a:t>Contractor failed to demonstrate meeting ALL Section 3 numerical goal requirements;</a:t>
            </a:r>
            <a:endParaRPr lang="en-US" sz="2133">
              <a:cs typeface="Arial" panose="020B0604020202020204"/>
            </a:endParaRPr>
          </a:p>
          <a:p>
            <a:pPr marL="227965" indent="-227965">
              <a:lnSpc>
                <a:spcPct val="140086"/>
              </a:lnSpc>
            </a:pPr>
            <a:r>
              <a:rPr lang="en-US" sz="2133"/>
              <a:t>Listing MWSBEs and Section 3 Business Concerns for goal credit without notification;</a:t>
            </a:r>
            <a:endParaRPr lang="en-US" sz="2133">
              <a:cs typeface="Arial" panose="020B0604020202020204"/>
            </a:endParaRPr>
          </a:p>
          <a:p>
            <a:pPr marL="227965" indent="-227965">
              <a:lnSpc>
                <a:spcPct val="140086"/>
              </a:lnSpc>
            </a:pPr>
            <a:r>
              <a:rPr lang="en-US" sz="2133"/>
              <a:t>Failure to submit Pre-Award required documents for review and approval in timely manner. </a:t>
            </a:r>
            <a:endParaRPr lang="en-US" sz="2133">
              <a:cs typeface="Arial" panose="020B0604020202020204"/>
            </a:endParaRPr>
          </a:p>
        </p:txBody>
      </p:sp>
    </p:spTree>
    <p:extLst>
      <p:ext uri="{BB962C8B-B14F-4D97-AF65-F5344CB8AC3E}">
        <p14:creationId xmlns:p14="http://schemas.microsoft.com/office/powerpoint/2010/main" val="2942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60EBB6-E20A-58B7-4B32-B17F3DD1540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0EB1E47-FF51-8448-924C-9B38D342AE2A}"/>
              </a:ext>
            </a:extLst>
          </p:cNvPr>
          <p:cNvSpPr>
            <a:spLocks noGrp="1"/>
          </p:cNvSpPr>
          <p:nvPr>
            <p:ph type="body" sz="quarter" idx="10"/>
          </p:nvPr>
        </p:nvSpPr>
        <p:spPr>
          <a:xfrm>
            <a:off x="3649662" y="3084887"/>
            <a:ext cx="4892675" cy="1224355"/>
          </a:xfrm>
        </p:spPr>
        <p:txBody>
          <a:bodyPr/>
          <a:lstStyle/>
          <a:p>
            <a:r>
              <a:rPr lang="en-US" dirty="0"/>
              <a:t>FAQS</a:t>
            </a:r>
          </a:p>
        </p:txBody>
      </p:sp>
    </p:spTree>
    <p:extLst>
      <p:ext uri="{BB962C8B-B14F-4D97-AF65-F5344CB8AC3E}">
        <p14:creationId xmlns:p14="http://schemas.microsoft.com/office/powerpoint/2010/main" val="67188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a:xfrm>
            <a:off x="688976" y="1910288"/>
            <a:ext cx="8633791" cy="590264"/>
          </a:xfrm>
        </p:spPr>
        <p:txBody>
          <a:bodyPr/>
          <a:lstStyle/>
          <a:p>
            <a:r>
              <a:rPr lang="en-US" sz="3600" dirty="0">
                <a:solidFill>
                  <a:schemeClr val="bg1"/>
                </a:solidFill>
              </a:rPr>
              <a:t>Pre-Award Benefits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a:xfrm>
            <a:off x="688976" y="2649064"/>
            <a:ext cx="11058525" cy="4055169"/>
          </a:xfrm>
        </p:spPr>
        <p:txBody>
          <a:bodyPr>
            <a:normAutofit/>
          </a:bodyPr>
          <a:lstStyle/>
          <a:p>
            <a:r>
              <a:rPr lang="en-US" dirty="0"/>
              <a:t>Contracting party receives detailed guidance on applicable program requirements to prevent project delays and non-compliance; </a:t>
            </a:r>
            <a:br>
              <a:rPr lang="en-US" dirty="0"/>
            </a:br>
            <a:endParaRPr lang="en-US" dirty="0"/>
          </a:p>
          <a:p>
            <a:r>
              <a:rPr lang="en-US" dirty="0"/>
              <a:t>Use of Funds, Cost Allocations and pertinent contacts are provided; </a:t>
            </a:r>
            <a:br>
              <a:rPr lang="en-US" dirty="0"/>
            </a:br>
            <a:endParaRPr lang="en-US" dirty="0"/>
          </a:p>
          <a:p>
            <a:r>
              <a:rPr lang="en-US" dirty="0"/>
              <a:t>Contract, Employment and Training opportunities are disseminated to local businesses and workers</a:t>
            </a:r>
          </a:p>
        </p:txBody>
      </p:sp>
    </p:spTree>
    <p:extLst>
      <p:ext uri="{BB962C8B-B14F-4D97-AF65-F5344CB8AC3E}">
        <p14:creationId xmlns:p14="http://schemas.microsoft.com/office/powerpoint/2010/main" val="42274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4A760-269B-9A46-832F-8522660D7E9E}"/>
              </a:ext>
            </a:extLst>
          </p:cNvPr>
          <p:cNvSpPr>
            <a:spLocks noGrp="1"/>
          </p:cNvSpPr>
          <p:nvPr>
            <p:ph type="title"/>
          </p:nvPr>
        </p:nvSpPr>
        <p:spPr/>
        <p:txBody>
          <a:bodyPr/>
          <a:lstStyle/>
          <a:p>
            <a:r>
              <a:rPr lang="en-US" dirty="0">
                <a:solidFill>
                  <a:schemeClr val="bg1"/>
                </a:solidFill>
              </a:rPr>
              <a:t>FAQS</a:t>
            </a:r>
          </a:p>
        </p:txBody>
      </p:sp>
      <p:sp>
        <p:nvSpPr>
          <p:cNvPr id="6" name="Content Placeholder 5">
            <a:extLst>
              <a:ext uri="{FF2B5EF4-FFF2-40B4-BE49-F238E27FC236}">
                <a16:creationId xmlns:a16="http://schemas.microsoft.com/office/drawing/2014/main" id="{7BB8FBA3-21F2-4E4C-9CF3-9DA5EF44F61E}"/>
              </a:ext>
            </a:extLst>
          </p:cNvPr>
          <p:cNvSpPr>
            <a:spLocks noGrp="1"/>
          </p:cNvSpPr>
          <p:nvPr>
            <p:ph type="body" sz="quarter" idx="10"/>
          </p:nvPr>
        </p:nvSpPr>
        <p:spPr>
          <a:noFill/>
        </p:spPr>
        <p:txBody>
          <a:bodyPr lIns="91440" tIns="45720" rIns="91440" bIns="45720" anchor="t">
            <a:normAutofit fontScale="55000" lnSpcReduction="20000"/>
          </a:bodyPr>
          <a:lstStyle/>
          <a:p>
            <a:pPr marL="0" indent="0">
              <a:buNone/>
            </a:pPr>
            <a:r>
              <a:rPr lang="en-US" b="1">
                <a:solidFill>
                  <a:srgbClr val="009EDC"/>
                </a:solidFill>
              </a:rPr>
              <a:t>When are Pre-Award Documents required to be submitted?</a:t>
            </a:r>
          </a:p>
          <a:p>
            <a:pPr marL="0" indent="0">
              <a:buNone/>
            </a:pPr>
            <a:r>
              <a:rPr lang="en-US"/>
              <a:t>Before a pre-construction meeting and/or issuance of a Notice to Proceed is recommended, Pre-Award documents must be approved. </a:t>
            </a:r>
            <a:endParaRPr lang="en-US">
              <a:cs typeface="Arial"/>
            </a:endParaRPr>
          </a:p>
          <a:p>
            <a:pPr marL="0" indent="0">
              <a:buNone/>
            </a:pPr>
            <a:endParaRPr lang="en-US"/>
          </a:p>
          <a:p>
            <a:pPr marL="0" indent="0">
              <a:buNone/>
            </a:pPr>
            <a:r>
              <a:rPr lang="en-US" b="1">
                <a:solidFill>
                  <a:srgbClr val="009EDC"/>
                </a:solidFill>
              </a:rPr>
              <a:t>Who do we submit the Pre-Award Documents to?</a:t>
            </a:r>
            <a:endParaRPr lang="en-US" b="1">
              <a:solidFill>
                <a:srgbClr val="009EDC"/>
              </a:solidFill>
              <a:cs typeface="Arial"/>
            </a:endParaRPr>
          </a:p>
          <a:p>
            <a:pPr marL="0" indent="0">
              <a:buNone/>
            </a:pPr>
            <a:r>
              <a:rPr lang="en-US"/>
              <a:t>Pre-Award submissions should be sent via email to Administration Manager, Lakesha </a:t>
            </a:r>
            <a:r>
              <a:rPr lang="en-US" err="1"/>
              <a:t>Tates</a:t>
            </a:r>
            <a:r>
              <a:rPr lang="en-US"/>
              <a:t> at </a:t>
            </a:r>
            <a:r>
              <a:rPr lang="en-US" err="1"/>
              <a:t>Lakesha.Tates@houstontx.gov</a:t>
            </a:r>
            <a:r>
              <a:rPr lang="en-US"/>
              <a:t> </a:t>
            </a:r>
            <a:endParaRPr lang="en-US">
              <a:cs typeface="Arial"/>
            </a:endParaRPr>
          </a:p>
          <a:p>
            <a:pPr marL="0" indent="0">
              <a:buNone/>
            </a:pPr>
            <a:endParaRPr lang="en-US"/>
          </a:p>
          <a:p>
            <a:pPr marL="0" indent="0">
              <a:buNone/>
            </a:pPr>
            <a:r>
              <a:rPr lang="en-US" b="1">
                <a:solidFill>
                  <a:srgbClr val="009EDC"/>
                </a:solidFill>
              </a:rPr>
              <a:t>What are the next steps following submission of Pre-Award documents? </a:t>
            </a:r>
            <a:endParaRPr lang="en-US" b="1">
              <a:solidFill>
                <a:srgbClr val="009EDC"/>
              </a:solidFill>
              <a:cs typeface="Arial"/>
            </a:endParaRPr>
          </a:p>
          <a:p>
            <a:pPr marL="0" indent="0">
              <a:buNone/>
            </a:pPr>
            <a:r>
              <a:rPr lang="en-US"/>
              <a:t>The Administration Manager will review documents for completion and compliance before recommendation to proceed based on the responsiveness of required documents.</a:t>
            </a:r>
            <a:endParaRPr lang="en-US">
              <a:cs typeface="Arial"/>
            </a:endParaRPr>
          </a:p>
          <a:p>
            <a:pPr marL="0" indent="0">
              <a:buNone/>
            </a:pPr>
            <a:endParaRPr lang="en-US"/>
          </a:p>
          <a:p>
            <a:pPr marL="0" indent="0">
              <a:buNone/>
            </a:pPr>
            <a:r>
              <a:rPr lang="en-US" b="1">
                <a:solidFill>
                  <a:srgbClr val="009EDC"/>
                </a:solidFill>
              </a:rPr>
              <a:t>If the MWSBE Participation Plan is deemed non-responsive what is the next step?</a:t>
            </a:r>
            <a:endParaRPr lang="en-US" b="1">
              <a:solidFill>
                <a:srgbClr val="009EDC"/>
              </a:solidFill>
              <a:cs typeface="Arial"/>
            </a:endParaRPr>
          </a:p>
          <a:p>
            <a:pPr marL="0" indent="0">
              <a:buNone/>
            </a:pPr>
            <a:r>
              <a:rPr lang="en-US"/>
              <a:t>Your MWSBE Participation Plan will be forwarded along with documents 471, 472 and all other supporting documents to the Office of Business Opportunity to review and cure your plan within 7 – 14 business days. Communication regarding a non-responsive MWSBE Participation Plan will be between an Office of Business Opportunity and the Prime Contractor. The Office of Business Opportunity will notify the Administration Manager and Prime Contractor of the Good Faith Efforts Determination and recommendations.</a:t>
            </a:r>
            <a:endParaRPr lang="en-US">
              <a:cs typeface="Arial"/>
            </a:endParaRPr>
          </a:p>
          <a:p>
            <a:pPr marL="0" indent="0">
              <a:buNone/>
            </a:pPr>
            <a:endParaRPr lang="en-US"/>
          </a:p>
          <a:p>
            <a:pPr marL="0" indent="0">
              <a:buNone/>
            </a:pPr>
            <a:r>
              <a:rPr lang="en-US" b="1">
                <a:solidFill>
                  <a:srgbClr val="009EDC"/>
                </a:solidFill>
              </a:rPr>
              <a:t>If the Section 3 Participation Plan is deemed non-responsive what is the next step? </a:t>
            </a:r>
            <a:endParaRPr lang="en-US" b="1">
              <a:solidFill>
                <a:srgbClr val="009EDC"/>
              </a:solidFill>
              <a:cs typeface="Arial"/>
            </a:endParaRPr>
          </a:p>
          <a:p>
            <a:pPr marL="0" indent="0">
              <a:buNone/>
            </a:pPr>
            <a:r>
              <a:rPr lang="en-US"/>
              <a:t>Good Faith Efforts documentation will be reviewed and evaluated by the Administration Manager. A meeting will be scheduled with all parties in effort to cure the Section 3 Plan within 7-14 business days.</a:t>
            </a:r>
            <a:endParaRPr lang="en-US">
              <a:cs typeface="Arial"/>
            </a:endParaRPr>
          </a:p>
          <a:p>
            <a:endParaRPr lang="en-US"/>
          </a:p>
        </p:txBody>
      </p:sp>
    </p:spTree>
    <p:extLst>
      <p:ext uri="{BB962C8B-B14F-4D97-AF65-F5344CB8AC3E}">
        <p14:creationId xmlns:p14="http://schemas.microsoft.com/office/powerpoint/2010/main" val="245750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B4A760-269B-9A46-832F-8522660D7E9E}"/>
              </a:ext>
            </a:extLst>
          </p:cNvPr>
          <p:cNvSpPr>
            <a:spLocks noGrp="1"/>
          </p:cNvSpPr>
          <p:nvPr>
            <p:ph type="title"/>
          </p:nvPr>
        </p:nvSpPr>
        <p:spPr/>
        <p:txBody>
          <a:bodyPr/>
          <a:lstStyle/>
          <a:p>
            <a:r>
              <a:rPr lang="en-US" dirty="0">
                <a:solidFill>
                  <a:schemeClr val="bg1"/>
                </a:solidFill>
              </a:rPr>
              <a:t>FAQS</a:t>
            </a:r>
          </a:p>
        </p:txBody>
      </p:sp>
      <p:sp>
        <p:nvSpPr>
          <p:cNvPr id="6" name="Content Placeholder 5">
            <a:extLst>
              <a:ext uri="{FF2B5EF4-FFF2-40B4-BE49-F238E27FC236}">
                <a16:creationId xmlns:a16="http://schemas.microsoft.com/office/drawing/2014/main" id="{7BB8FBA3-21F2-4E4C-9CF3-9DA5EF44F61E}"/>
              </a:ext>
            </a:extLst>
          </p:cNvPr>
          <p:cNvSpPr>
            <a:spLocks noGrp="1"/>
          </p:cNvSpPr>
          <p:nvPr>
            <p:ph type="body" sz="quarter" idx="10"/>
          </p:nvPr>
        </p:nvSpPr>
        <p:spPr>
          <a:noFill/>
        </p:spPr>
        <p:txBody>
          <a:bodyPr lIns="91440" tIns="45720" rIns="91440" bIns="45720" anchor="t"/>
          <a:lstStyle/>
          <a:p>
            <a:pPr marL="0" indent="0">
              <a:buNone/>
            </a:pPr>
            <a:r>
              <a:rPr lang="en-US" sz="1200" b="1" dirty="0">
                <a:solidFill>
                  <a:srgbClr val="009EDC"/>
                </a:solidFill>
              </a:rPr>
              <a:t>What are the City Wide Aspirational MWSBE goal requirements? </a:t>
            </a:r>
            <a:endParaRPr lang="en-US" sz="1200" b="1" dirty="0">
              <a:solidFill>
                <a:srgbClr val="009EDC"/>
              </a:solidFill>
              <a:cs typeface="Arial"/>
            </a:endParaRPr>
          </a:p>
          <a:p>
            <a:pPr marL="0" indent="0">
              <a:buNone/>
            </a:pPr>
            <a:r>
              <a:rPr lang="en-US" sz="1200" dirty="0"/>
              <a:t>Construction related contracts are advertised with a 34% MWBE goal (MBE 23%, WBE 11%) with SBE substitution not to exceed 4% (Construction only).  Only firms certified through the City of Houston, Office of Business Opportunity can be counted towards participation goals. For more information on City of Houston certified firms, visit https://houston.mwdbe.com/.</a:t>
            </a:r>
            <a:br>
              <a:rPr lang="en-US" sz="1200" dirty="0"/>
            </a:br>
            <a:endParaRPr lang="en-US" sz="1200" dirty="0">
              <a:solidFill>
                <a:srgbClr val="003160"/>
              </a:solidFill>
              <a:ea typeface="+mn-lt"/>
              <a:cs typeface="+mn-lt"/>
            </a:endParaRPr>
          </a:p>
          <a:p>
            <a:pPr marL="0" indent="0">
              <a:buNone/>
            </a:pPr>
            <a:r>
              <a:rPr lang="en-US" sz="1200" b="1" dirty="0">
                <a:solidFill>
                  <a:srgbClr val="009EDC"/>
                </a:solidFill>
                <a:ea typeface="+mn-lt"/>
                <a:cs typeface="+mn-lt"/>
              </a:rPr>
              <a:t>What are the approved HCDD categorical goals on construction related projects? </a:t>
            </a:r>
            <a:r>
              <a:rPr lang="en-US" sz="1200" dirty="0">
                <a:solidFill>
                  <a:srgbClr val="003160"/>
                </a:solidFill>
                <a:ea typeface="+mn-lt"/>
                <a:cs typeface="+mn-lt"/>
              </a:rPr>
              <a:t>Multifamily Projects with an 38% MWBE Total Goal = 30% MBE and 8% WBE.  Public Facilities with an 35% MWBE Total Goal = 26% MBE and 9% WBE and Single-Family with a 29% MWBE  Total Goal = 29% MBE and 8%.</a:t>
            </a:r>
            <a:endParaRPr lang="en-US" sz="1200" dirty="0">
              <a:ea typeface="+mn-lt"/>
              <a:cs typeface="+mn-lt"/>
            </a:endParaRPr>
          </a:p>
          <a:p>
            <a:pPr marL="0" indent="0">
              <a:buNone/>
            </a:pPr>
            <a:endParaRPr lang="en-US" sz="1200" b="1" dirty="0">
              <a:solidFill>
                <a:srgbClr val="009EDC"/>
              </a:solidFill>
              <a:cs typeface="Arial"/>
            </a:endParaRPr>
          </a:p>
          <a:p>
            <a:pPr marL="0" indent="0">
              <a:buNone/>
            </a:pPr>
            <a:r>
              <a:rPr lang="en-US" sz="1200" b="1" dirty="0">
                <a:solidFill>
                  <a:srgbClr val="009EDC"/>
                </a:solidFill>
              </a:rPr>
              <a:t>What are the Section 3 numerical goal requirements? </a:t>
            </a:r>
            <a:endParaRPr lang="en-US" sz="1200" b="1" dirty="0">
              <a:solidFill>
                <a:srgbClr val="009EDC"/>
              </a:solidFill>
              <a:cs typeface="Arial"/>
            </a:endParaRPr>
          </a:p>
          <a:p>
            <a:pPr marL="0" indent="0">
              <a:buNone/>
            </a:pPr>
            <a:r>
              <a:rPr lang="en-US" sz="1200" dirty="0"/>
              <a:t>10% of the “Hard Cost” Construction budget and 3% of the “Soft Cost” budget for non-construction related activities should be directed to Section 3 Business Concerns and</a:t>
            </a:r>
            <a:r>
              <a:rPr lang="en-US" sz="1200" dirty="0">
                <a:ea typeface="+mn-lt"/>
                <a:cs typeface="+mn-lt"/>
              </a:rPr>
              <a:t> 25% Section 3 Worker Benchmark-25% or more of the total labor hours worked should be performed by Section 3 Workers, with at least 5% being performed by Targeted Section 3 Workers</a:t>
            </a:r>
            <a:endParaRPr lang="en-US" sz="1200" dirty="0">
              <a:cs typeface="Arial" panose="020B0604020202020204"/>
            </a:endParaRPr>
          </a:p>
          <a:p>
            <a:pPr marL="0" indent="0">
              <a:buNone/>
            </a:pPr>
            <a:r>
              <a:rPr lang="en-US" sz="1200" dirty="0"/>
              <a:t>To receive credit towards Section 3 numerical goal requirements, businesses, and workers must be certified through the Housing and Community Development Dept (HCDD). For access to HCDD Section 3 Business Concern and Worker Directories, visit: </a:t>
            </a:r>
            <a:endParaRPr lang="en-US" sz="1200" dirty="0">
              <a:cs typeface="Arial"/>
            </a:endParaRPr>
          </a:p>
          <a:p>
            <a:pPr marL="0" indent="0">
              <a:buNone/>
            </a:pPr>
            <a:r>
              <a:rPr lang="en-US" sz="1200" dirty="0"/>
              <a:t>Business: </a:t>
            </a:r>
            <a:r>
              <a:rPr lang="en-US" sz="1200" dirty="0">
                <a:hlinkClick r:id="rId2"/>
              </a:rPr>
              <a:t>https://hcddsection3.gob2g.com </a:t>
            </a:r>
            <a:r>
              <a:rPr lang="en-US" sz="1200" dirty="0"/>
              <a:t> Workers: </a:t>
            </a:r>
            <a:r>
              <a:rPr lang="en-US" sz="1200" dirty="0">
                <a:hlinkClick r:id="rId3"/>
              </a:rPr>
              <a:t>https://houstontx.gov/housing/section3.html</a:t>
            </a:r>
            <a:endParaRPr lang="en-US" sz="1200" dirty="0">
              <a:cs typeface="Arial"/>
            </a:endParaRPr>
          </a:p>
          <a:p>
            <a:pPr marL="0" indent="0">
              <a:buNone/>
            </a:pPr>
            <a:r>
              <a:rPr lang="en-US" sz="1200" dirty="0"/>
              <a:t>We also encourage self-certification through HUD Section 3 Business Registry, however; certification through HUD Business registry is not acceptable to meet numerical goals on HCDD awarded contracts. </a:t>
            </a:r>
            <a:br>
              <a:rPr lang="en-US" sz="1200" dirty="0"/>
            </a:br>
            <a:endParaRPr lang="en-US" sz="1200" b="1" dirty="0">
              <a:cs typeface="Arial"/>
            </a:endParaRPr>
          </a:p>
          <a:p>
            <a:pPr marL="0" indent="0">
              <a:buNone/>
            </a:pPr>
            <a:endParaRPr lang="en-US" sz="1200" dirty="0"/>
          </a:p>
        </p:txBody>
      </p:sp>
    </p:spTree>
    <p:extLst>
      <p:ext uri="{BB962C8B-B14F-4D97-AF65-F5344CB8AC3E}">
        <p14:creationId xmlns:p14="http://schemas.microsoft.com/office/powerpoint/2010/main" val="394910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A4C9-B192-D3E3-10E7-F8EFA9D34D7C}"/>
              </a:ext>
            </a:extLst>
          </p:cNvPr>
          <p:cNvSpPr>
            <a:spLocks noGrp="1"/>
          </p:cNvSpPr>
          <p:nvPr>
            <p:ph type="title"/>
          </p:nvPr>
        </p:nvSpPr>
        <p:spPr/>
        <p:txBody>
          <a:bodyPr lIns="91440" tIns="45720" rIns="91440" bIns="45720" anchor="t"/>
          <a:lstStyle/>
          <a:p>
            <a:r>
              <a:rPr lang="en-US" dirty="0">
                <a:solidFill>
                  <a:schemeClr val="bg1"/>
                </a:solidFill>
                <a:latin typeface="Arial"/>
                <a:cs typeface="Arial"/>
              </a:rPr>
              <a:t>FAQS</a:t>
            </a:r>
            <a:endParaRPr lang="en-US" b="0" dirty="0">
              <a:solidFill>
                <a:schemeClr val="bg1"/>
              </a:solidFill>
              <a:latin typeface="Arial"/>
              <a:cs typeface="Arial"/>
            </a:endParaRPr>
          </a:p>
          <a:p>
            <a:endParaRPr lang="en-US" dirty="0">
              <a:solidFill>
                <a:schemeClr val="bg1"/>
              </a:solidFill>
            </a:endParaRPr>
          </a:p>
        </p:txBody>
      </p:sp>
      <p:sp>
        <p:nvSpPr>
          <p:cNvPr id="3" name="Text Placeholder 2">
            <a:extLst>
              <a:ext uri="{FF2B5EF4-FFF2-40B4-BE49-F238E27FC236}">
                <a16:creationId xmlns:a16="http://schemas.microsoft.com/office/drawing/2014/main" id="{89CB3D6A-D467-5FBB-8A62-E807CC8E7EAB}"/>
              </a:ext>
            </a:extLst>
          </p:cNvPr>
          <p:cNvSpPr>
            <a:spLocks noGrp="1"/>
          </p:cNvSpPr>
          <p:nvPr>
            <p:ph type="body" sz="quarter" idx="10"/>
          </p:nvPr>
        </p:nvSpPr>
        <p:spPr>
          <a:xfrm>
            <a:off x="688976" y="2027587"/>
            <a:ext cx="11058525" cy="4055169"/>
          </a:xfrm>
        </p:spPr>
        <p:txBody>
          <a:bodyPr lIns="91440" tIns="45720" rIns="91440" bIns="45720" anchor="t"/>
          <a:lstStyle/>
          <a:p>
            <a:pPr marL="0" indent="0">
              <a:buNone/>
            </a:pPr>
            <a:endParaRPr lang="en-US" sz="1400" b="1" dirty="0">
              <a:solidFill>
                <a:srgbClr val="009EDC"/>
              </a:solidFill>
              <a:ea typeface="+mn-lt"/>
              <a:cs typeface="+mn-lt"/>
            </a:endParaRPr>
          </a:p>
          <a:p>
            <a:pPr marL="0" indent="0">
              <a:buNone/>
            </a:pPr>
            <a:r>
              <a:rPr lang="en-US" sz="1400" b="1" dirty="0">
                <a:solidFill>
                  <a:srgbClr val="009EDC"/>
                </a:solidFill>
                <a:ea typeface="+mn-lt"/>
                <a:cs typeface="+mn-lt"/>
              </a:rPr>
              <a:t>How are Pre-Award Good Faith Efforts Evaluated?</a:t>
            </a:r>
            <a:endParaRPr lang="en-US" sz="1400" dirty="0">
              <a:ea typeface="+mn-lt"/>
              <a:cs typeface="+mn-lt"/>
            </a:endParaRPr>
          </a:p>
          <a:p>
            <a:pPr marL="0" indent="0">
              <a:buNone/>
            </a:pPr>
            <a:r>
              <a:rPr lang="en-US" sz="1400" dirty="0">
                <a:ea typeface="+mn-lt"/>
                <a:cs typeface="+mn-lt"/>
              </a:rPr>
              <a:t>Evaluation is based on a case-by-case basis to determine if the contractor complied with the City of Houston, Good Faith Efforts policy. </a:t>
            </a:r>
            <a:r>
              <a:rPr lang="en-US" sz="1400" dirty="0">
                <a:ea typeface="+mn-lt"/>
                <a:cs typeface="+mn-lt"/>
                <a:hlinkClick r:id="rId2"/>
              </a:rPr>
              <a:t>https://www.houstontx.gov/obo/docsandforms/goodfaithefforts</a:t>
            </a:r>
            <a:br>
              <a:rPr lang="en-US" sz="1400" dirty="0">
                <a:ea typeface="+mn-lt"/>
                <a:cs typeface="+mn-lt"/>
              </a:rPr>
            </a:br>
            <a:endParaRPr lang="en-US" sz="1400" dirty="0">
              <a:ea typeface="+mn-lt"/>
              <a:cs typeface="+mn-lt"/>
            </a:endParaRPr>
          </a:p>
          <a:p>
            <a:pPr marL="0" indent="0">
              <a:buNone/>
            </a:pPr>
            <a:r>
              <a:rPr lang="en-US" sz="1400" b="1" dirty="0">
                <a:solidFill>
                  <a:srgbClr val="009EDC"/>
                </a:solidFill>
                <a:ea typeface="+mn-lt"/>
                <a:cs typeface="+mn-lt"/>
              </a:rPr>
              <a:t>Can dual credit be received if a contractor is Section 3/MWSBE certified? </a:t>
            </a:r>
            <a:endParaRPr lang="en-US" sz="1400" dirty="0">
              <a:ea typeface="+mn-lt"/>
              <a:cs typeface="+mn-lt"/>
            </a:endParaRPr>
          </a:p>
          <a:p>
            <a:pPr marL="0" indent="0">
              <a:buNone/>
            </a:pPr>
            <a:r>
              <a:rPr lang="en-US" sz="1400" dirty="0">
                <a:ea typeface="+mn-lt"/>
                <a:cs typeface="+mn-lt"/>
              </a:rPr>
              <a:t>Yes, if a contractor is certified as a MWSBE firm through the Office of Business Opportunity and meet Section 3 certification requirements, dual credit can be received. </a:t>
            </a:r>
            <a:br>
              <a:rPr lang="en-US" sz="1400" dirty="0">
                <a:ea typeface="+mn-lt"/>
                <a:cs typeface="+mn-lt"/>
              </a:rPr>
            </a:br>
            <a:endParaRPr lang="en-US" sz="1400" dirty="0">
              <a:ea typeface="+mn-lt"/>
              <a:cs typeface="+mn-lt"/>
            </a:endParaRPr>
          </a:p>
          <a:p>
            <a:pPr marL="0" indent="0">
              <a:buNone/>
            </a:pPr>
            <a:endParaRPr lang="en-US" sz="1400" b="1" dirty="0">
              <a:solidFill>
                <a:srgbClr val="009EDC"/>
              </a:solidFill>
              <a:ea typeface="+mn-lt"/>
              <a:cs typeface="+mn-lt"/>
            </a:endParaRPr>
          </a:p>
          <a:p>
            <a:pPr marL="0" indent="0">
              <a:buNone/>
            </a:pPr>
            <a:r>
              <a:rPr lang="en-US" sz="1400" b="1" dirty="0">
                <a:solidFill>
                  <a:srgbClr val="009EDC"/>
                </a:solidFill>
                <a:ea typeface="+mn-lt"/>
                <a:cs typeface="+mn-lt"/>
              </a:rPr>
              <a:t>When should the EBID and Employment Opportunity Announcement (EOA) Announcement be disseminated?</a:t>
            </a:r>
            <a:endParaRPr lang="en-US" sz="1400" dirty="0">
              <a:ea typeface="+mn-lt"/>
              <a:cs typeface="+mn-lt"/>
            </a:endParaRPr>
          </a:p>
          <a:p>
            <a:r>
              <a:rPr lang="en-US" sz="1400" dirty="0">
                <a:ea typeface="+mn-lt"/>
                <a:cs typeface="+mn-lt"/>
              </a:rPr>
              <a:t>“New” Contracting and Employment opportunities should be sent to the Administration Manager for dissemination in the form of EBID and EOA’s to Section 3 Businesses and Workers. Bids should be solicitated from all businesses including (Section 3 and MWSBE firms).</a:t>
            </a:r>
          </a:p>
          <a:p>
            <a:endParaRPr lang="en-US" dirty="0">
              <a:cs typeface="Arial"/>
            </a:endParaRPr>
          </a:p>
        </p:txBody>
      </p:sp>
    </p:spTree>
    <p:extLst>
      <p:ext uri="{BB962C8B-B14F-4D97-AF65-F5344CB8AC3E}">
        <p14:creationId xmlns:p14="http://schemas.microsoft.com/office/powerpoint/2010/main" val="8194945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142267" y="1507743"/>
            <a:ext cx="8634413" cy="588962"/>
          </a:xfrm>
          <a:prstGeom prst="rect">
            <a:avLst/>
          </a:prstGeom>
        </p:spPr>
        <p:txBody>
          <a:bodyPr/>
          <a:lstStyle/>
          <a:p>
            <a:r>
              <a:rPr lang="en-US" dirty="0">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24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7FE22-3B8D-1649-AB26-FB01CCF763FF}"/>
              </a:ext>
            </a:extLst>
          </p:cNvPr>
          <p:cNvSpPr>
            <a:spLocks noGrp="1"/>
          </p:cNvSpPr>
          <p:nvPr>
            <p:ph type="title"/>
          </p:nvPr>
        </p:nvSpPr>
        <p:spPr>
          <a:xfrm>
            <a:off x="515181" y="2254708"/>
            <a:ext cx="5115337" cy="628787"/>
          </a:xfrm>
        </p:spPr>
        <p:txBody>
          <a:bodyPr vert="horz" lIns="91440" tIns="45720" rIns="91440" bIns="45720" rtlCol="0" anchor="b">
            <a:normAutofit fontScale="90000"/>
          </a:bodyPr>
          <a:lstStyle/>
          <a:p>
            <a:r>
              <a:rPr lang="en-US" sz="4400" dirty="0">
                <a:latin typeface="+mj-lt"/>
                <a:cs typeface="+mj-cs"/>
              </a:rPr>
              <a:t>Program Overview</a:t>
            </a:r>
            <a:endParaRPr lang="en-US" sz="4400" dirty="0">
              <a:latin typeface="+mj-lt"/>
              <a:cs typeface="Arial"/>
            </a:endParaRPr>
          </a:p>
        </p:txBody>
      </p:sp>
      <p:sp>
        <p:nvSpPr>
          <p:cNvPr id="3" name="Text Placeholder 2">
            <a:extLst>
              <a:ext uri="{FF2B5EF4-FFF2-40B4-BE49-F238E27FC236}">
                <a16:creationId xmlns:a16="http://schemas.microsoft.com/office/drawing/2014/main" id="{4F8669EE-1453-A04D-B936-BC3C627DC7F7}"/>
              </a:ext>
            </a:extLst>
          </p:cNvPr>
          <p:cNvSpPr>
            <a:spLocks noGrp="1"/>
          </p:cNvSpPr>
          <p:nvPr>
            <p:ph type="body" sz="half" idx="1"/>
          </p:nvPr>
        </p:nvSpPr>
        <p:spPr>
          <a:xfrm>
            <a:off x="515181" y="2883495"/>
            <a:ext cx="5284302" cy="1909224"/>
          </a:xfrm>
        </p:spPr>
        <p:txBody>
          <a:bodyPr vert="horz" lIns="91440" tIns="45720" rIns="91440" bIns="45720" rtlCol="0" anchor="t">
            <a:normAutofit/>
          </a:bodyPr>
          <a:lstStyle/>
          <a:p>
            <a:pPr marL="0"/>
            <a:r>
              <a:rPr lang="en-US" dirty="0">
                <a:solidFill>
                  <a:schemeClr val="tx2"/>
                </a:solidFill>
              </a:rPr>
              <a:t>Pre-Award Services ensures an effective and efficient solicitation and contract review process by review and approval of required documents related to MWSBE, Section 3 and Pay or Play requirements.  </a:t>
            </a:r>
            <a:endParaRPr lang="en-US" dirty="0">
              <a:solidFill>
                <a:schemeClr val="tx2"/>
              </a:solidFill>
              <a:cs typeface="Arial"/>
            </a:endParaRPr>
          </a:p>
        </p:txBody>
      </p:sp>
      <p:pic>
        <p:nvPicPr>
          <p:cNvPr id="4" name="Picture 4" descr="Filling out forms on a table">
            <a:extLst>
              <a:ext uri="{FF2B5EF4-FFF2-40B4-BE49-F238E27FC236}">
                <a16:creationId xmlns:a16="http://schemas.microsoft.com/office/drawing/2014/main" id="{6C02D139-EBF8-4030-AE8A-DD930861E348}"/>
              </a:ext>
            </a:extLst>
          </p:cNvPr>
          <p:cNvPicPr>
            <a:picLocks noChangeAspect="1"/>
          </p:cNvPicPr>
          <p:nvPr/>
        </p:nvPicPr>
        <p:blipFill rotWithShape="1">
          <a:blip r:embed="rId2"/>
          <a:srcRect l="51427" r="3456" b="3"/>
          <a:stretch/>
        </p:blipFill>
        <p:spPr>
          <a:xfrm>
            <a:off x="6947338" y="351113"/>
            <a:ext cx="4400635" cy="5913053"/>
          </a:xfrm>
          <a:prstGeom prst="rect">
            <a:avLst/>
          </a:prstGeom>
          <a:effectLst/>
        </p:spPr>
      </p:pic>
    </p:spTree>
    <p:extLst>
      <p:ext uri="{BB962C8B-B14F-4D97-AF65-F5344CB8AC3E}">
        <p14:creationId xmlns:p14="http://schemas.microsoft.com/office/powerpoint/2010/main" val="380623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9F56BA5-F29B-854D-B0A7-B770089BC609}"/>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C83C4E4-85CD-5748-8AEB-6749DB95EE54}"/>
              </a:ext>
            </a:extLst>
          </p:cNvPr>
          <p:cNvSpPr>
            <a:spLocks noGrp="1"/>
          </p:cNvSpPr>
          <p:nvPr>
            <p:ph type="body" sz="quarter" idx="10"/>
          </p:nvPr>
        </p:nvSpPr>
        <p:spPr>
          <a:xfrm>
            <a:off x="3948353" y="2674983"/>
            <a:ext cx="4892675" cy="2584247"/>
          </a:xfrm>
        </p:spPr>
        <p:txBody>
          <a:bodyPr/>
          <a:lstStyle/>
          <a:p>
            <a:r>
              <a:rPr lang="en-US" dirty="0"/>
              <a:t>PRE-AWARD ACTIVITIES</a:t>
            </a:r>
          </a:p>
        </p:txBody>
      </p:sp>
    </p:spTree>
    <p:extLst>
      <p:ext uri="{BB962C8B-B14F-4D97-AF65-F5344CB8AC3E}">
        <p14:creationId xmlns:p14="http://schemas.microsoft.com/office/powerpoint/2010/main" val="309398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B9E3-0816-49B9-BB6F-400618CEF332}"/>
              </a:ext>
            </a:extLst>
          </p:cNvPr>
          <p:cNvSpPr>
            <a:spLocks noGrp="1"/>
          </p:cNvSpPr>
          <p:nvPr>
            <p:ph type="title"/>
          </p:nvPr>
        </p:nvSpPr>
        <p:spPr/>
        <p:txBody>
          <a:bodyPr lIns="91440" tIns="45720" rIns="91440" bIns="45720" anchor="t"/>
          <a:lstStyle/>
          <a:p>
            <a:r>
              <a:rPr lang="en-US" dirty="0">
                <a:solidFill>
                  <a:schemeClr val="bg1"/>
                </a:solidFill>
                <a:latin typeface="Arial"/>
                <a:cs typeface="Arial"/>
              </a:rPr>
              <a:t>MWBE Prime Participation</a:t>
            </a:r>
            <a:endParaRPr lang="en-US" dirty="0">
              <a:solidFill>
                <a:schemeClr val="bg1"/>
              </a:solidFill>
            </a:endParaRPr>
          </a:p>
        </p:txBody>
      </p:sp>
      <p:sp>
        <p:nvSpPr>
          <p:cNvPr id="3" name="Text Placeholder 2">
            <a:extLst>
              <a:ext uri="{FF2B5EF4-FFF2-40B4-BE49-F238E27FC236}">
                <a16:creationId xmlns:a16="http://schemas.microsoft.com/office/drawing/2014/main" id="{C583D35D-010D-47FF-9F36-1768C246B1E0}"/>
              </a:ext>
            </a:extLst>
          </p:cNvPr>
          <p:cNvSpPr>
            <a:spLocks noGrp="1"/>
          </p:cNvSpPr>
          <p:nvPr>
            <p:ph type="body" sz="quarter" idx="10"/>
          </p:nvPr>
        </p:nvSpPr>
        <p:spPr>
          <a:xfrm>
            <a:off x="688976" y="2102527"/>
            <a:ext cx="11058525" cy="4055169"/>
          </a:xfrm>
        </p:spPr>
        <p:txBody>
          <a:bodyPr lIns="91440" tIns="45720" rIns="91440" bIns="45720" anchor="t"/>
          <a:lstStyle/>
          <a:p>
            <a:pPr marL="342900" indent="-342900">
              <a:buFont typeface="Wingdings" panose="020B0604020202020204" pitchFamily="34" charset="0"/>
              <a:buChar char="Ø"/>
            </a:pPr>
            <a:r>
              <a:rPr lang="en-US" sz="1800" dirty="0">
                <a:cs typeface="Arial"/>
              </a:rPr>
              <a:t>Historically, the City MWBE Program has not permitted MWBE Prime Contractors to count their self-performance towards meeting MWBE contract goals.</a:t>
            </a:r>
            <a:endParaRPr lang="en-US" sz="1800" dirty="0"/>
          </a:p>
          <a:p>
            <a:pPr marL="0" indent="0">
              <a:buNone/>
            </a:pPr>
            <a:endParaRPr lang="en-US" sz="1800" dirty="0">
              <a:cs typeface="Arial"/>
            </a:endParaRPr>
          </a:p>
          <a:p>
            <a:pPr lvl="1">
              <a:buFont typeface="Wingdings" panose="020B0604020202020204" pitchFamily="34" charset="0"/>
              <a:buChar char="Ø"/>
            </a:pPr>
            <a:r>
              <a:rPr lang="en-US" sz="1800" dirty="0">
                <a:cs typeface="Arial"/>
              </a:rPr>
              <a:t>MWBE goals were solely met by certified MWSBE firms serving as subcontractors or by use of the certified firms in joint venture partnerships.</a:t>
            </a:r>
          </a:p>
          <a:p>
            <a:pPr marL="457200" lvl="1" indent="0">
              <a:buNone/>
            </a:pPr>
            <a:endParaRPr lang="en-US" sz="1800" dirty="0">
              <a:cs typeface="Arial"/>
            </a:endParaRPr>
          </a:p>
          <a:p>
            <a:pPr>
              <a:buFont typeface="Wingdings" panose="020B0604020202020204" pitchFamily="34" charset="0"/>
              <a:buChar char="Ø"/>
            </a:pPr>
            <a:r>
              <a:rPr lang="en-US" sz="1800" b="1" dirty="0">
                <a:cs typeface="Arial"/>
              </a:rPr>
              <a:t>Policy Change:</a:t>
            </a:r>
            <a:r>
              <a:rPr lang="en-US" sz="1800" dirty="0">
                <a:cs typeface="Arial"/>
              </a:rPr>
              <a:t> The City will now allow MWBE Primes to meet advertised goals by self-performing up to 50% of the total contract goal(s).</a:t>
            </a:r>
          </a:p>
          <a:p>
            <a:pPr lvl="1">
              <a:buFont typeface="Wingdings" panose="020B0604020202020204" pitchFamily="34" charset="0"/>
              <a:buChar char="Ø"/>
            </a:pPr>
            <a:r>
              <a:rPr lang="en-US" sz="1800" dirty="0">
                <a:cs typeface="Arial"/>
              </a:rPr>
              <a:t>MWBE primes will not retain more dollars on each contract, potentially allowing them to grow and build capacity.</a:t>
            </a:r>
          </a:p>
          <a:p>
            <a:pPr marL="457200" lvl="1" indent="0">
              <a:buNone/>
            </a:pPr>
            <a:endParaRPr lang="en-US" sz="1800" dirty="0">
              <a:cs typeface="Arial"/>
            </a:endParaRPr>
          </a:p>
          <a:p>
            <a:pPr>
              <a:buFont typeface="Wingdings" panose="020B0604020202020204" pitchFamily="34" charset="0"/>
              <a:buChar char="Ø"/>
            </a:pPr>
            <a:r>
              <a:rPr lang="en-US" sz="1800" b="1" dirty="0">
                <a:cs typeface="Arial"/>
              </a:rPr>
              <a:t>Implementation Timeline:</a:t>
            </a:r>
            <a:r>
              <a:rPr lang="en-US" sz="1800" dirty="0">
                <a:cs typeface="Arial"/>
              </a:rPr>
              <a:t> Language for the application of this new policy will be explicitly included in new City solicitations.  Existing contracts or solidifications already advertised will not be affected by this new policy.</a:t>
            </a:r>
          </a:p>
          <a:p>
            <a:pPr marL="457200" lvl="1" indent="0">
              <a:buNone/>
            </a:pPr>
            <a:endParaRPr lang="en-US" sz="1800" dirty="0">
              <a:ea typeface="+mn-lt"/>
              <a:cs typeface="+mn-lt"/>
            </a:endParaRPr>
          </a:p>
        </p:txBody>
      </p:sp>
    </p:spTree>
    <p:extLst>
      <p:ext uri="{BB962C8B-B14F-4D97-AF65-F5344CB8AC3E}">
        <p14:creationId xmlns:p14="http://schemas.microsoft.com/office/powerpoint/2010/main" val="2919703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A77C-706D-4EAF-B92E-3B68F388DFE8}"/>
              </a:ext>
            </a:extLst>
          </p:cNvPr>
          <p:cNvSpPr>
            <a:spLocks noGrp="1"/>
          </p:cNvSpPr>
          <p:nvPr>
            <p:ph type="title"/>
          </p:nvPr>
        </p:nvSpPr>
        <p:spPr/>
        <p:txBody>
          <a:bodyPr lIns="91440" tIns="45720" rIns="91440" bIns="45720" anchor="t"/>
          <a:lstStyle/>
          <a:p>
            <a:r>
              <a:rPr lang="en-US" dirty="0">
                <a:solidFill>
                  <a:schemeClr val="bg1"/>
                </a:solidFill>
                <a:latin typeface="Arial"/>
                <a:cs typeface="Arial"/>
              </a:rPr>
              <a:t>MWBE Prime Participation</a:t>
            </a:r>
            <a:endParaRPr lang="en-US" dirty="0">
              <a:solidFill>
                <a:schemeClr val="bg1"/>
              </a:solidFill>
            </a:endParaRPr>
          </a:p>
        </p:txBody>
      </p:sp>
      <p:sp>
        <p:nvSpPr>
          <p:cNvPr id="3" name="Text Placeholder 2">
            <a:extLst>
              <a:ext uri="{FF2B5EF4-FFF2-40B4-BE49-F238E27FC236}">
                <a16:creationId xmlns:a16="http://schemas.microsoft.com/office/drawing/2014/main" id="{8BCF4862-D5AE-4B6D-A515-592D1A4566AF}"/>
              </a:ext>
            </a:extLst>
          </p:cNvPr>
          <p:cNvSpPr>
            <a:spLocks noGrp="1"/>
          </p:cNvSpPr>
          <p:nvPr>
            <p:ph type="body" sz="quarter" idx="10"/>
          </p:nvPr>
        </p:nvSpPr>
        <p:spPr/>
        <p:txBody>
          <a:bodyPr lIns="91440" tIns="45720" rIns="91440" bIns="45720" anchor="t"/>
          <a:lstStyle/>
          <a:p>
            <a:pPr marL="0" indent="0">
              <a:buNone/>
            </a:pPr>
            <a:r>
              <a:rPr lang="en-US" dirty="0">
                <a:cs typeface="Arial"/>
              </a:rPr>
              <a:t>Please keep in mind the following regarding the policy change:</a:t>
            </a:r>
          </a:p>
          <a:p>
            <a:pPr marL="0" indent="0">
              <a:buNone/>
            </a:pPr>
            <a:endParaRPr lang="en-US" dirty="0">
              <a:cs typeface="Arial"/>
            </a:endParaRPr>
          </a:p>
          <a:p>
            <a:pPr>
              <a:buFont typeface="Wingdings" panose="020B0604020202020204" pitchFamily="34" charset="0"/>
              <a:buChar char="Ø"/>
            </a:pPr>
            <a:r>
              <a:rPr lang="en-US" dirty="0">
                <a:cs typeface="Arial"/>
              </a:rPr>
              <a:t>MWBE Primes will have to choose which goal they would like to receive credit for on construction projects (MBE or WBE).</a:t>
            </a:r>
          </a:p>
          <a:p>
            <a:pPr marL="0" indent="0">
              <a:buNone/>
            </a:pPr>
            <a:endParaRPr lang="en-US" dirty="0">
              <a:cs typeface="Arial"/>
            </a:endParaRPr>
          </a:p>
          <a:p>
            <a:pPr>
              <a:buFont typeface="Wingdings" panose="020B0604020202020204" pitchFamily="34" charset="0"/>
              <a:buChar char="Ø"/>
            </a:pPr>
            <a:r>
              <a:rPr lang="en-US" dirty="0">
                <a:cs typeface="Arial"/>
              </a:rPr>
              <a:t>Once a goal type for participation is selected, the Primes participation credit will be capped at the proposed percentage or the approved goal, whichever is lower.</a:t>
            </a:r>
          </a:p>
          <a:p>
            <a:pPr marL="0" indent="0">
              <a:buNone/>
            </a:pPr>
            <a:endParaRPr lang="en-US" dirty="0">
              <a:cs typeface="Arial"/>
            </a:endParaRPr>
          </a:p>
          <a:p>
            <a:pPr marL="0" indent="0" algn="ctr">
              <a:buNone/>
            </a:pPr>
            <a:r>
              <a:rPr lang="en-US" b="1" i="1" dirty="0">
                <a:cs typeface="Arial"/>
              </a:rPr>
              <a:t>This new policy serves to assist MWBE Primes to build their capacity, while not losing focus on ensuring MWBE subcontractor participation on City Contracts.</a:t>
            </a:r>
          </a:p>
        </p:txBody>
      </p:sp>
    </p:spTree>
    <p:extLst>
      <p:ext uri="{BB962C8B-B14F-4D97-AF65-F5344CB8AC3E}">
        <p14:creationId xmlns:p14="http://schemas.microsoft.com/office/powerpoint/2010/main" val="940330578"/>
      </p:ext>
    </p:extLst>
  </p:cSld>
  <p:clrMapOvr>
    <a:masterClrMapping/>
  </p:clrMapOvr>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20" ma:contentTypeDescription="Create a new document." ma:contentTypeScope="" ma:versionID="eb41d25b37f3a486fd69f6cb21529c4e">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0384c15c2c3a86b2efff6fccaf97616e"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sions xmlns="330978db-9002-42a3-b053-398f32afd2c2" xsi:nil="true"/>
    <Comments xmlns="330978db-9002-42a3-b053-398f32afd2c2" xsi:nil="true"/>
    <lw3o xmlns="330978db-9002-42a3-b053-398f32afd2c2" xsi:nil="true"/>
    <TaxCatchAll xmlns="cff70267-8640-46e6-a663-87c68ca84757" xsi:nil="true"/>
    <lcf76f155ced4ddcb4097134ff3c332f xmlns="330978db-9002-42a3-b053-398f32afd2c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58E7EC4-859C-46A9-805E-A7235E0DDC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70267-8640-46e6-a663-87c68ca84757"/>
    <ds:schemaRef ds:uri="330978db-9002-42a3-b053-398f32afd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CA9622D-BC77-4B91-AE91-A09ADBA540A0}">
  <ds:schemaRefs>
    <ds:schemaRef ds:uri="http://schemas.microsoft.com/sharepoint/v3/contenttype/forms"/>
  </ds:schemaRefs>
</ds:datastoreItem>
</file>

<file path=customXml/itemProps3.xml><?xml version="1.0" encoding="utf-8"?>
<ds:datastoreItem xmlns:ds="http://schemas.openxmlformats.org/officeDocument/2006/customXml" ds:itemID="{ED9CC9A4-AAA9-4C1C-92CE-0286496D921E}">
  <ds:schemaRefs>
    <ds:schemaRef ds:uri="http://purl.org/dc/dcmitype/"/>
    <ds:schemaRef ds:uri="http://www.w3.org/XML/1998/namespace"/>
    <ds:schemaRef ds:uri="http://schemas.microsoft.com/office/infopath/2007/PartnerControls"/>
    <ds:schemaRef ds:uri="330978db-9002-42a3-b053-398f32afd2c2"/>
    <ds:schemaRef ds:uri="http://schemas.microsoft.com/office/2006/documentManagement/types"/>
    <ds:schemaRef ds:uri="http://purl.org/dc/terms/"/>
    <ds:schemaRef ds:uri="cff70267-8640-46e6-a663-87c68ca84757"/>
    <ds:schemaRef ds:uri="http://purl.org/dc/elements/1.1/"/>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77</TotalTime>
  <Words>4856</Words>
  <Application>Microsoft Office PowerPoint</Application>
  <PresentationFormat>Widescreen</PresentationFormat>
  <Paragraphs>311</Paragraphs>
  <Slides>54</Slides>
  <Notes>5</Notes>
  <HiddenSlides>0</HiddenSlides>
  <MMClips>2</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2_Office Theme</vt:lpstr>
      <vt:lpstr>WELCOME!</vt:lpstr>
      <vt:lpstr>Division Contact Information</vt:lpstr>
      <vt:lpstr>PowerPoint Presentation</vt:lpstr>
      <vt:lpstr>Pre-Award Services </vt:lpstr>
      <vt:lpstr>Pre-Award Benefits </vt:lpstr>
      <vt:lpstr>Program Overview</vt:lpstr>
      <vt:lpstr>PowerPoint Presentation</vt:lpstr>
      <vt:lpstr>MWBE Prime Participation</vt:lpstr>
      <vt:lpstr>MWBE Prime Participation</vt:lpstr>
      <vt:lpstr>MWBE City-Wide Aspirational Goals </vt:lpstr>
      <vt:lpstr>Minority Women Owned Small Business Enterprise (MWSBE)</vt:lpstr>
      <vt:lpstr>Achievement Of Goal</vt:lpstr>
      <vt:lpstr>MWSBE Participation Plan Document 470</vt:lpstr>
      <vt:lpstr>Pre-Bid Good Faith Efforts</vt:lpstr>
      <vt:lpstr>Contractor Deviation Goal Request</vt:lpstr>
      <vt:lpstr>MWSBE Letter of Intent</vt:lpstr>
      <vt:lpstr>MWSBE  Participation Plan Example #1</vt:lpstr>
      <vt:lpstr>Calculating MWSBE Participation Example #1</vt:lpstr>
      <vt:lpstr>MWSBE Participation Plan Assessment</vt:lpstr>
      <vt:lpstr>MWSBE Participation Plan Assessment</vt:lpstr>
      <vt:lpstr>PowerPoint Presentation</vt:lpstr>
      <vt:lpstr>Section 3 Pre-Award Requirements </vt:lpstr>
      <vt:lpstr>Section 3 Numerical Goal Requirements</vt:lpstr>
      <vt:lpstr>Section 3 Participation Plan</vt:lpstr>
      <vt:lpstr>Section 3 Participation Plan</vt:lpstr>
      <vt:lpstr>Section 3 Participation Plan</vt:lpstr>
      <vt:lpstr>Section 3 Letter of Intent</vt:lpstr>
      <vt:lpstr>Section 3 Participation Plan Assessment </vt:lpstr>
      <vt:lpstr>Section 3 Participation Plan Assessment </vt:lpstr>
      <vt:lpstr>E-Bid Announcements Requirements</vt:lpstr>
      <vt:lpstr>Section 3 E-Bid Announcement</vt:lpstr>
      <vt:lpstr>Section 3 Bid Tabulation</vt:lpstr>
      <vt:lpstr>Employment Opportunity Announcement (EOA) Requirements</vt:lpstr>
      <vt:lpstr>Employment Opportunity Announcement</vt:lpstr>
      <vt:lpstr>PowerPoint Presentation</vt:lpstr>
      <vt:lpstr>Pay or Play</vt:lpstr>
      <vt:lpstr>Pay or Play Pre-Award Documents</vt:lpstr>
      <vt:lpstr>Form POP-1 Pay or Play Acknowledgement</vt:lpstr>
      <vt:lpstr>Form POP-2 Certification of Compliance</vt:lpstr>
      <vt:lpstr>Form POP-3 List of all subcontractors</vt:lpstr>
      <vt:lpstr>POP Required Form </vt:lpstr>
      <vt:lpstr>Solicitation Language</vt:lpstr>
      <vt:lpstr>PowerPoint Presentation</vt:lpstr>
      <vt:lpstr>Solicitation Language</vt:lpstr>
      <vt:lpstr>Solicitation Language</vt:lpstr>
      <vt:lpstr>Updated Contract Requirements in 2 CFR 200.322</vt:lpstr>
      <vt:lpstr>Prime Contract Required Documents</vt:lpstr>
      <vt:lpstr>Pre-Award Compliance Red Flags</vt:lpstr>
      <vt:lpstr>PowerPoint Presentation</vt:lpstr>
      <vt:lpstr>FAQS</vt:lpstr>
      <vt:lpstr>FAQS</vt:lpstr>
      <vt:lpstr>FAQS </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Maxwell, LaStephen - HCD</cp:lastModifiedBy>
  <cp:revision>58</cp:revision>
  <dcterms:created xsi:type="dcterms:W3CDTF">2022-01-17T22:33:15Z</dcterms:created>
  <dcterms:modified xsi:type="dcterms:W3CDTF">2024-05-13T14:25:49Z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0x01010007B6506C54A513489F5043449D3055ED</vt:lpwstr>
  </property>
</Properties>
</file>