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88" r:id="rId3"/>
    <p:sldId id="296" r:id="rId4"/>
    <p:sldId id="287" r:id="rId5"/>
    <p:sldId id="289" r:id="rId6"/>
    <p:sldId id="285" r:id="rId7"/>
    <p:sldId id="291" r:id="rId8"/>
    <p:sldId id="294" r:id="rId9"/>
    <p:sldId id="290" r:id="rId10"/>
    <p:sldId id="286" r:id="rId11"/>
    <p:sldId id="284" r:id="rId12"/>
    <p:sldId id="281" r:id="rId13"/>
    <p:sldId id="275" r:id="rId14"/>
    <p:sldId id="276" r:id="rId15"/>
    <p:sldId id="267" r:id="rId16"/>
    <p:sldId id="283" r:id="rId17"/>
    <p:sldId id="282" r:id="rId18"/>
    <p:sldId id="266" r:id="rId19"/>
    <p:sldId id="270" r:id="rId20"/>
    <p:sldId id="295" r:id="rId21"/>
    <p:sldId id="293" r:id="rId22"/>
    <p:sldId id="280"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81306" autoAdjust="0"/>
  </p:normalViewPr>
  <p:slideViewPr>
    <p:cSldViewPr snapToGrid="0">
      <p:cViewPr varScale="1">
        <p:scale>
          <a:sx n="73" d="100"/>
          <a:sy n="73" d="100"/>
        </p:scale>
        <p:origin x="978" y="7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719110848505003E-2"/>
          <c:y val="9.7249788111880814E-2"/>
          <c:w val="0.51941249834590963"/>
          <c:h val="0.80716688043634754"/>
        </c:manualLayout>
      </c:layout>
      <c:doughnutChart>
        <c:varyColors val="1"/>
        <c:ser>
          <c:idx val="0"/>
          <c:order val="0"/>
          <c:tx>
            <c:strRef>
              <c:f>Sheet1!$B$1</c:f>
              <c:strCache>
                <c:ptCount val="1"/>
                <c:pt idx="0">
                  <c:v>Sales</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7AA4-4232-A28B-38C4AF7594D5}"/>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7AA4-4232-A28B-38C4AF7594D5}"/>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7AA4-4232-A28B-38C4AF7594D5}"/>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7AA4-4232-A28B-38C4AF7594D5}"/>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9-3748-470E-8684-DAD77B75794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dk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Incoming Calls</c:v>
                </c:pt>
                <c:pt idx="1">
                  <c:v>Returning Calls</c:v>
                </c:pt>
                <c:pt idx="2">
                  <c:v>Calls to Owners</c:v>
                </c:pt>
                <c:pt idx="3">
                  <c:v>Front Desk</c:v>
                </c:pt>
                <c:pt idx="4">
                  <c:v>Mail Run</c:v>
                </c:pt>
              </c:strCache>
            </c:strRef>
          </c:cat>
          <c:val>
            <c:numRef>
              <c:f>Sheet1!$B$2:$B$6</c:f>
              <c:numCache>
                <c:formatCode>General</c:formatCode>
                <c:ptCount val="5"/>
                <c:pt idx="0">
                  <c:v>50</c:v>
                </c:pt>
                <c:pt idx="1">
                  <c:v>8</c:v>
                </c:pt>
                <c:pt idx="2">
                  <c:v>25</c:v>
                </c:pt>
                <c:pt idx="3">
                  <c:v>10</c:v>
                </c:pt>
                <c:pt idx="4">
                  <c:v>3</c:v>
                </c:pt>
              </c:numCache>
            </c:numRef>
          </c:val>
          <c:extLst>
            <c:ext xmlns:c16="http://schemas.microsoft.com/office/drawing/2014/chart" uri="{C3380CC4-5D6E-409C-BE32-E72D297353CC}">
              <c16:uniqueId val="{00000008-7AA4-4232-A28B-38C4AF7594D5}"/>
            </c:ext>
          </c:extLst>
        </c:ser>
        <c:dLbls>
          <c:showLegendKey val="0"/>
          <c:showVal val="0"/>
          <c:showCatName val="0"/>
          <c:showSerName val="0"/>
          <c:showPercent val="1"/>
          <c:showBubbleSize val="0"/>
          <c:showLeaderLines val="1"/>
        </c:dLbls>
        <c:firstSliceAng val="0"/>
        <c:holeSize val="70"/>
      </c:doughnutChart>
      <c:spPr>
        <a:noFill/>
        <a:ln>
          <a:noFill/>
        </a:ln>
        <a:effectLst/>
      </c:spPr>
    </c:plotArea>
    <c:legend>
      <c:legendPos val="r"/>
      <c:layout>
        <c:manualLayout>
          <c:xMode val="edge"/>
          <c:yMode val="edge"/>
          <c:x val="0.61829484100344345"/>
          <c:y val="0.20309503537214499"/>
          <c:w val="0.32813372205563712"/>
          <c:h val="0.55064326343878089"/>
        </c:manualLayout>
      </c:layout>
      <c:overlay val="0"/>
      <c:spPr>
        <a:solidFill>
          <a:schemeClr val="lt1">
            <a:alpha val="50000"/>
          </a:schemeClr>
        </a:solidFill>
        <a:ln>
          <a:noFill/>
        </a:ln>
        <a:effectLst/>
      </c:spPr>
      <c:txPr>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F56781-632D-459F-A97D-79C0DE1CAE7B}" type="datetimeFigureOut">
              <a:rPr lang="en-US" smtClean="0"/>
              <a:t>2/14/2018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A864EA-FE0B-45E1-972C-B82CC98ABF52}" type="slidenum">
              <a:rPr lang="en-US" smtClean="0"/>
              <a:t>‹#›</a:t>
            </a:fld>
            <a:endParaRPr lang="en-US"/>
          </a:p>
        </p:txBody>
      </p:sp>
    </p:spTree>
    <p:extLst>
      <p:ext uri="{BB962C8B-B14F-4D97-AF65-F5344CB8AC3E}">
        <p14:creationId xmlns:p14="http://schemas.microsoft.com/office/powerpoint/2010/main" val="1717192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A864EA-FE0B-45E1-972C-B82CC98ABF52}" type="slidenum">
              <a:rPr lang="en-US" smtClean="0"/>
              <a:t>2</a:t>
            </a:fld>
            <a:endParaRPr lang="en-US"/>
          </a:p>
        </p:txBody>
      </p:sp>
    </p:spTree>
    <p:extLst>
      <p:ext uri="{BB962C8B-B14F-4D97-AF65-F5344CB8AC3E}">
        <p14:creationId xmlns:p14="http://schemas.microsoft.com/office/powerpoint/2010/main" val="1841900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A864EA-FE0B-45E1-972C-B82CC98ABF52}" type="slidenum">
              <a:rPr lang="en-US" smtClean="0"/>
              <a:t>3</a:t>
            </a:fld>
            <a:endParaRPr lang="en-US"/>
          </a:p>
        </p:txBody>
      </p:sp>
    </p:spTree>
    <p:extLst>
      <p:ext uri="{BB962C8B-B14F-4D97-AF65-F5344CB8AC3E}">
        <p14:creationId xmlns:p14="http://schemas.microsoft.com/office/powerpoint/2010/main" val="637291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A864EA-FE0B-45E1-972C-B82CC98ABF52}" type="slidenum">
              <a:rPr lang="en-US" smtClean="0"/>
              <a:t>5</a:t>
            </a:fld>
            <a:endParaRPr lang="en-US"/>
          </a:p>
        </p:txBody>
      </p:sp>
    </p:spTree>
    <p:extLst>
      <p:ext uri="{BB962C8B-B14F-4D97-AF65-F5344CB8AC3E}">
        <p14:creationId xmlns:p14="http://schemas.microsoft.com/office/powerpoint/2010/main" val="1876124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 </a:t>
            </a:r>
          </a:p>
        </p:txBody>
      </p:sp>
      <p:sp>
        <p:nvSpPr>
          <p:cNvPr id="4" name="Slide Number Placeholder 3"/>
          <p:cNvSpPr>
            <a:spLocks noGrp="1"/>
          </p:cNvSpPr>
          <p:nvPr>
            <p:ph type="sldNum" sz="quarter" idx="10"/>
          </p:nvPr>
        </p:nvSpPr>
        <p:spPr/>
        <p:txBody>
          <a:bodyPr/>
          <a:lstStyle/>
          <a:p>
            <a:fld id="{E1A864EA-FE0B-45E1-972C-B82CC98ABF52}" type="slidenum">
              <a:rPr lang="en-US" smtClean="0"/>
              <a:t>7</a:t>
            </a:fld>
            <a:endParaRPr lang="en-US"/>
          </a:p>
        </p:txBody>
      </p:sp>
    </p:spTree>
    <p:extLst>
      <p:ext uri="{BB962C8B-B14F-4D97-AF65-F5344CB8AC3E}">
        <p14:creationId xmlns:p14="http://schemas.microsoft.com/office/powerpoint/2010/main" val="2669184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A864EA-FE0B-45E1-972C-B82CC98ABF52}" type="slidenum">
              <a:rPr lang="en-US" smtClean="0"/>
              <a:t>10</a:t>
            </a:fld>
            <a:endParaRPr lang="en-US"/>
          </a:p>
        </p:txBody>
      </p:sp>
    </p:spTree>
    <p:extLst>
      <p:ext uri="{BB962C8B-B14F-4D97-AF65-F5344CB8AC3E}">
        <p14:creationId xmlns:p14="http://schemas.microsoft.com/office/powerpoint/2010/main" val="2485172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A864EA-FE0B-45E1-972C-B82CC98ABF52}" type="slidenum">
              <a:rPr lang="en-US" smtClean="0"/>
              <a:t>15</a:t>
            </a:fld>
            <a:endParaRPr lang="en-US"/>
          </a:p>
        </p:txBody>
      </p:sp>
    </p:spTree>
    <p:extLst>
      <p:ext uri="{BB962C8B-B14F-4D97-AF65-F5344CB8AC3E}">
        <p14:creationId xmlns:p14="http://schemas.microsoft.com/office/powerpoint/2010/main" val="2930071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A864EA-FE0B-45E1-972C-B82CC98ABF52}" type="slidenum">
              <a:rPr lang="en-US" smtClean="0"/>
              <a:t>20</a:t>
            </a:fld>
            <a:endParaRPr lang="en-US"/>
          </a:p>
        </p:txBody>
      </p:sp>
    </p:spTree>
    <p:extLst>
      <p:ext uri="{BB962C8B-B14F-4D97-AF65-F5344CB8AC3E}">
        <p14:creationId xmlns:p14="http://schemas.microsoft.com/office/powerpoint/2010/main" val="1915391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A864EA-FE0B-45E1-972C-B82CC98ABF52}" type="slidenum">
              <a:rPr lang="en-US" smtClean="0"/>
              <a:t>22</a:t>
            </a:fld>
            <a:endParaRPr lang="en-US"/>
          </a:p>
        </p:txBody>
      </p:sp>
    </p:spTree>
    <p:extLst>
      <p:ext uri="{BB962C8B-B14F-4D97-AF65-F5344CB8AC3E}">
        <p14:creationId xmlns:p14="http://schemas.microsoft.com/office/powerpoint/2010/main" val="4043134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AA05B53-562D-4C95-BE5D-9DB9A558DFC7}" type="datetime1">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B329CE-12EE-41B9-863D-AD24B855B8BC}" type="slidenum">
              <a:rPr lang="en-US" smtClean="0"/>
              <a:t>‹#›</a:t>
            </a:fld>
            <a:endParaRPr lang="en-US"/>
          </a:p>
        </p:txBody>
      </p:sp>
    </p:spTree>
    <p:extLst>
      <p:ext uri="{BB962C8B-B14F-4D97-AF65-F5344CB8AC3E}">
        <p14:creationId xmlns:p14="http://schemas.microsoft.com/office/powerpoint/2010/main" val="1876358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2EAA7B7-EFB6-4021-962B-24328F5E9B12}" type="datetime1">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B329CE-12EE-41B9-863D-AD24B855B8BC}" type="slidenum">
              <a:rPr lang="en-US" smtClean="0"/>
              <a:t>‹#›</a:t>
            </a:fld>
            <a:endParaRPr lang="en-US"/>
          </a:p>
        </p:txBody>
      </p:sp>
    </p:spTree>
    <p:extLst>
      <p:ext uri="{BB962C8B-B14F-4D97-AF65-F5344CB8AC3E}">
        <p14:creationId xmlns:p14="http://schemas.microsoft.com/office/powerpoint/2010/main" val="3144225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02294A06-DB19-4E7C-AACF-26BE8032B0C1}" type="datetime1">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B329CE-12EE-41B9-863D-AD24B855B8BC}" type="slidenum">
              <a:rPr lang="en-US" smtClean="0"/>
              <a:t>‹#›</a:t>
            </a:fld>
            <a:endParaRPr lang="en-US"/>
          </a:p>
        </p:txBody>
      </p:sp>
    </p:spTree>
    <p:extLst>
      <p:ext uri="{BB962C8B-B14F-4D97-AF65-F5344CB8AC3E}">
        <p14:creationId xmlns:p14="http://schemas.microsoft.com/office/powerpoint/2010/main" val="4215836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E5EE030-89FB-4E75-A3CA-0D480A996D94}" type="datetime1">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B329CE-12EE-41B9-863D-AD24B855B8BC}"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853916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D2E24-0812-4ECC-984E-65CCF982CA29}" type="datetime1">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B329CE-12EE-41B9-863D-AD24B855B8BC}" type="slidenum">
              <a:rPr lang="en-US" smtClean="0"/>
              <a:t>‹#›</a:t>
            </a:fld>
            <a:endParaRPr lang="en-US"/>
          </a:p>
        </p:txBody>
      </p:sp>
    </p:spTree>
    <p:extLst>
      <p:ext uri="{BB962C8B-B14F-4D97-AF65-F5344CB8AC3E}">
        <p14:creationId xmlns:p14="http://schemas.microsoft.com/office/powerpoint/2010/main" val="1242745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9B27460-6758-4448-A09E-62C4323946E5}" type="datetime1">
              <a:rPr lang="en-US" smtClean="0"/>
              <a:t>2/14/2018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B329CE-12EE-41B9-863D-AD24B855B8BC}" type="slidenum">
              <a:rPr lang="en-US" smtClean="0"/>
              <a:t>‹#›</a:t>
            </a:fld>
            <a:endParaRPr lang="en-US"/>
          </a:p>
        </p:txBody>
      </p:sp>
    </p:spTree>
    <p:extLst>
      <p:ext uri="{BB962C8B-B14F-4D97-AF65-F5344CB8AC3E}">
        <p14:creationId xmlns:p14="http://schemas.microsoft.com/office/powerpoint/2010/main" val="3823421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EB8370F-7C77-4850-9B97-887236BA546B}" type="datetime1">
              <a:rPr lang="en-US" smtClean="0"/>
              <a:t>2/14/2018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B329CE-12EE-41B9-863D-AD24B855B8BC}" type="slidenum">
              <a:rPr lang="en-US" smtClean="0"/>
              <a:t>‹#›</a:t>
            </a:fld>
            <a:endParaRPr lang="en-US"/>
          </a:p>
        </p:txBody>
      </p:sp>
    </p:spTree>
    <p:extLst>
      <p:ext uri="{BB962C8B-B14F-4D97-AF65-F5344CB8AC3E}">
        <p14:creationId xmlns:p14="http://schemas.microsoft.com/office/powerpoint/2010/main" val="25952325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EFD3CE-6138-4EED-AC17-F46645892F6B}" type="datetime1">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B329CE-12EE-41B9-863D-AD24B855B8BC}" type="slidenum">
              <a:rPr lang="en-US" smtClean="0"/>
              <a:t>‹#›</a:t>
            </a:fld>
            <a:endParaRPr lang="en-US"/>
          </a:p>
        </p:txBody>
      </p:sp>
    </p:spTree>
    <p:extLst>
      <p:ext uri="{BB962C8B-B14F-4D97-AF65-F5344CB8AC3E}">
        <p14:creationId xmlns:p14="http://schemas.microsoft.com/office/powerpoint/2010/main" val="13142249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BEA09E-A2CC-4319-AE0B-47CADF0C9C9E}" type="datetime1">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B329CE-12EE-41B9-863D-AD24B855B8BC}" type="slidenum">
              <a:rPr lang="en-US" smtClean="0"/>
              <a:t>‹#›</a:t>
            </a:fld>
            <a:endParaRPr lang="en-US"/>
          </a:p>
        </p:txBody>
      </p:sp>
    </p:spTree>
    <p:extLst>
      <p:ext uri="{BB962C8B-B14F-4D97-AF65-F5344CB8AC3E}">
        <p14:creationId xmlns:p14="http://schemas.microsoft.com/office/powerpoint/2010/main" val="1215839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EF47F670-B207-45AA-8F1B-53D2000BB30C}" type="datetime1">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B329CE-12EE-41B9-863D-AD24B855B8BC}" type="slidenum">
              <a:rPr lang="en-US" smtClean="0"/>
              <a:t>‹#›</a:t>
            </a:fld>
            <a:endParaRPr lang="en-US"/>
          </a:p>
        </p:txBody>
      </p:sp>
    </p:spTree>
    <p:extLst>
      <p:ext uri="{BB962C8B-B14F-4D97-AF65-F5344CB8AC3E}">
        <p14:creationId xmlns:p14="http://schemas.microsoft.com/office/powerpoint/2010/main" val="2156159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ABD1B5F-5D69-433F-B535-A631D029A04C}" type="datetime1">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B329CE-12EE-41B9-863D-AD24B855B8BC}" type="slidenum">
              <a:rPr lang="en-US" smtClean="0"/>
              <a:t>‹#›</a:t>
            </a:fld>
            <a:endParaRPr lang="en-US"/>
          </a:p>
        </p:txBody>
      </p:sp>
    </p:spTree>
    <p:extLst>
      <p:ext uri="{BB962C8B-B14F-4D97-AF65-F5344CB8AC3E}">
        <p14:creationId xmlns:p14="http://schemas.microsoft.com/office/powerpoint/2010/main" val="2856719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F9A3B9-0084-4629-9F9F-F6105A255F2E}" type="datetime1">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B329CE-12EE-41B9-863D-AD24B855B8BC}" type="slidenum">
              <a:rPr lang="en-US" smtClean="0"/>
              <a:t>‹#›</a:t>
            </a:fld>
            <a:endParaRPr lang="en-US"/>
          </a:p>
        </p:txBody>
      </p:sp>
    </p:spTree>
    <p:extLst>
      <p:ext uri="{BB962C8B-B14F-4D97-AF65-F5344CB8AC3E}">
        <p14:creationId xmlns:p14="http://schemas.microsoft.com/office/powerpoint/2010/main" val="3277716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5EDA0E-539D-4988-86D9-B78486BA3D85}" type="datetime1">
              <a:rPr lang="en-US" smtClean="0"/>
              <a:t>2/14/2018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B329CE-12EE-41B9-863D-AD24B855B8BC}" type="slidenum">
              <a:rPr lang="en-US" smtClean="0"/>
              <a:t>‹#›</a:t>
            </a:fld>
            <a:endParaRPr lang="en-US"/>
          </a:p>
        </p:txBody>
      </p:sp>
    </p:spTree>
    <p:extLst>
      <p:ext uri="{BB962C8B-B14F-4D97-AF65-F5344CB8AC3E}">
        <p14:creationId xmlns:p14="http://schemas.microsoft.com/office/powerpoint/2010/main" val="177216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A558BF61-5DF1-4E59-BED0-DEDB675F8E38}" type="datetime1">
              <a:rPr lang="en-US" smtClean="0"/>
              <a:t>2/14/2018</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16B329CE-12EE-41B9-863D-AD24B855B8BC}" type="slidenum">
              <a:rPr lang="en-US" smtClean="0"/>
              <a:t>‹#›</a:t>
            </a:fld>
            <a:endParaRPr lang="en-US"/>
          </a:p>
        </p:txBody>
      </p:sp>
    </p:spTree>
    <p:extLst>
      <p:ext uri="{BB962C8B-B14F-4D97-AF65-F5344CB8AC3E}">
        <p14:creationId xmlns:p14="http://schemas.microsoft.com/office/powerpoint/2010/main" val="3921754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4AED501-3797-4C9C-9B40-FBF6C03A2AFE}" type="datetime1">
              <a:rPr lang="en-US" smtClean="0"/>
              <a:t>2/14/2018</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16B329CE-12EE-41B9-863D-AD24B855B8BC}" type="slidenum">
              <a:rPr lang="en-US" smtClean="0"/>
              <a:t>‹#›</a:t>
            </a:fld>
            <a:endParaRPr lang="en-US"/>
          </a:p>
        </p:txBody>
      </p:sp>
    </p:spTree>
    <p:extLst>
      <p:ext uri="{BB962C8B-B14F-4D97-AF65-F5344CB8AC3E}">
        <p14:creationId xmlns:p14="http://schemas.microsoft.com/office/powerpoint/2010/main" val="2256340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E565A6E0-07AA-441F-A6F2-FD5C052F5423}" type="datetime1">
              <a:rPr lang="en-US" smtClean="0"/>
              <a:t>2/14/2018</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16B329CE-12EE-41B9-863D-AD24B855B8BC}" type="slidenum">
              <a:rPr lang="en-US" smtClean="0"/>
              <a:t>‹#›</a:t>
            </a:fld>
            <a:endParaRPr lang="en-US"/>
          </a:p>
        </p:txBody>
      </p:sp>
    </p:spTree>
    <p:extLst>
      <p:ext uri="{BB962C8B-B14F-4D97-AF65-F5344CB8AC3E}">
        <p14:creationId xmlns:p14="http://schemas.microsoft.com/office/powerpoint/2010/main" val="799987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D49E62-8E89-4C04-86FE-B5B61F8F42E4}" type="datetime1">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B329CE-12EE-41B9-863D-AD24B855B8BC}" type="slidenum">
              <a:rPr lang="en-US" smtClean="0"/>
              <a:t>‹#›</a:t>
            </a:fld>
            <a:endParaRPr lang="en-US"/>
          </a:p>
        </p:txBody>
      </p:sp>
    </p:spTree>
    <p:extLst>
      <p:ext uri="{BB962C8B-B14F-4D97-AF65-F5344CB8AC3E}">
        <p14:creationId xmlns:p14="http://schemas.microsoft.com/office/powerpoint/2010/main" val="3074675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0F0347F-0D42-4BC9-BFE2-F57C2D9D559D}" type="datetime1">
              <a:rPr lang="en-US" smtClean="0"/>
              <a:t>2/14/2018</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6B329CE-12EE-41B9-863D-AD24B855B8BC}" type="slidenum">
              <a:rPr lang="en-US" smtClean="0"/>
              <a:t>‹#›</a:t>
            </a:fld>
            <a:endParaRPr lang="en-US"/>
          </a:p>
        </p:txBody>
      </p:sp>
    </p:spTree>
    <p:extLst>
      <p:ext uri="{BB962C8B-B14F-4D97-AF65-F5344CB8AC3E}">
        <p14:creationId xmlns:p14="http://schemas.microsoft.com/office/powerpoint/2010/main" val="64642238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3F4807A-5068-4492-8025-D75F320E908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4" name="Freeform 36">
            <a:extLst>
              <a:ext uri="{FF2B5EF4-FFF2-40B4-BE49-F238E27FC236}">
                <a16:creationId xmlns:a16="http://schemas.microsoft.com/office/drawing/2014/main" id="{B24996F8-180C-4DCB-8A26-DFA336CDEFB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49646"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26" name="Rectangle 25">
            <a:extLst>
              <a:ext uri="{FF2B5EF4-FFF2-40B4-BE49-F238E27FC236}">
                <a16:creationId xmlns:a16="http://schemas.microsoft.com/office/drawing/2014/main" id="{630182B0-3559-41D5-9EBC-0BD86BEDAD0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8" name="Freeform: Shape 27">
            <a:extLst>
              <a:ext uri="{FF2B5EF4-FFF2-40B4-BE49-F238E27FC236}">
                <a16:creationId xmlns:a16="http://schemas.microsoft.com/office/drawing/2014/main" id="{D8B22DE2-C518-4F77-BE90-E1B6B1909D9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68960" y="-68960"/>
            <a:ext cx="6858001" cy="6995918"/>
          </a:xfrm>
          <a:custGeom>
            <a:avLst/>
            <a:gdLst>
              <a:gd name="connsiteX0" fmla="*/ 6858001 w 6858001"/>
              <a:gd name="connsiteY0" fmla="*/ 1344715 h 6995918"/>
              <a:gd name="connsiteX1" fmla="*/ 6858001 w 6858001"/>
              <a:gd name="connsiteY1" fmla="*/ 1177 h 6995918"/>
              <a:gd name="connsiteX2" fmla="*/ 6702324 w 6858001"/>
              <a:gd name="connsiteY2" fmla="*/ 26222 h 6995918"/>
              <a:gd name="connsiteX3" fmla="*/ 6547333 w 6858001"/>
              <a:gd name="connsiteY3" fmla="*/ 50091 h 6995918"/>
              <a:gd name="connsiteX4" fmla="*/ 6391657 w 6858001"/>
              <a:gd name="connsiteY4" fmla="*/ 73455 h 6995918"/>
              <a:gd name="connsiteX5" fmla="*/ 6235294 w 6858001"/>
              <a:gd name="connsiteY5" fmla="*/ 93458 h 6995918"/>
              <a:gd name="connsiteX6" fmla="*/ 6079618 w 6858001"/>
              <a:gd name="connsiteY6" fmla="*/ 113629 h 6995918"/>
              <a:gd name="connsiteX7" fmla="*/ 5923255 w 6858001"/>
              <a:gd name="connsiteY7" fmla="*/ 132455 h 6995918"/>
              <a:gd name="connsiteX8" fmla="*/ 5768950 w 6858001"/>
              <a:gd name="connsiteY8" fmla="*/ 148591 h 6995918"/>
              <a:gd name="connsiteX9" fmla="*/ 5612588 w 6858001"/>
              <a:gd name="connsiteY9" fmla="*/ 163887 h 6995918"/>
              <a:gd name="connsiteX10" fmla="*/ 5456911 w 6858001"/>
              <a:gd name="connsiteY10" fmla="*/ 177839 h 6995918"/>
              <a:gd name="connsiteX11" fmla="*/ 5303978 w 6858001"/>
              <a:gd name="connsiteY11" fmla="*/ 189941 h 6995918"/>
              <a:gd name="connsiteX12" fmla="*/ 5148987 w 6858001"/>
              <a:gd name="connsiteY12" fmla="*/ 202044 h 6995918"/>
              <a:gd name="connsiteX13" fmla="*/ 4996054 w 6858001"/>
              <a:gd name="connsiteY13" fmla="*/ 212129 h 6995918"/>
              <a:gd name="connsiteX14" fmla="*/ 4843120 w 6858001"/>
              <a:gd name="connsiteY14" fmla="*/ 220029 h 6995918"/>
              <a:gd name="connsiteX15" fmla="*/ 4690873 w 6858001"/>
              <a:gd name="connsiteY15" fmla="*/ 228266 h 6995918"/>
              <a:gd name="connsiteX16" fmla="*/ 4539997 w 6858001"/>
              <a:gd name="connsiteY16" fmla="*/ 235157 h 6995918"/>
              <a:gd name="connsiteX17" fmla="*/ 4390492 w 6858001"/>
              <a:gd name="connsiteY17" fmla="*/ 240032 h 6995918"/>
              <a:gd name="connsiteX18" fmla="*/ 4240988 w 6858001"/>
              <a:gd name="connsiteY18" fmla="*/ 244234 h 6995918"/>
              <a:gd name="connsiteX19" fmla="*/ 4092855 w 6858001"/>
              <a:gd name="connsiteY19" fmla="*/ 248268 h 6995918"/>
              <a:gd name="connsiteX20" fmla="*/ 3946780 w 6858001"/>
              <a:gd name="connsiteY20" fmla="*/ 250117 h 6995918"/>
              <a:gd name="connsiteX21" fmla="*/ 3800704 w 6858001"/>
              <a:gd name="connsiteY21" fmla="*/ 252134 h 6995918"/>
              <a:gd name="connsiteX22" fmla="*/ 3656686 w 6858001"/>
              <a:gd name="connsiteY22" fmla="*/ 253143 h 6995918"/>
              <a:gd name="connsiteX23" fmla="*/ 3514040 w 6858001"/>
              <a:gd name="connsiteY23" fmla="*/ 252134 h 6995918"/>
              <a:gd name="connsiteX24" fmla="*/ 3372765 w 6858001"/>
              <a:gd name="connsiteY24" fmla="*/ 252134 h 6995918"/>
              <a:gd name="connsiteX25" fmla="*/ 3232862 w 6858001"/>
              <a:gd name="connsiteY25" fmla="*/ 250117 h 6995918"/>
              <a:gd name="connsiteX26" fmla="*/ 3095702 w 6858001"/>
              <a:gd name="connsiteY26" fmla="*/ 247092 h 6995918"/>
              <a:gd name="connsiteX27" fmla="*/ 2959914 w 6858001"/>
              <a:gd name="connsiteY27" fmla="*/ 244234 h 6995918"/>
              <a:gd name="connsiteX28" fmla="*/ 2826868 w 6858001"/>
              <a:gd name="connsiteY28" fmla="*/ 241040 h 6995918"/>
              <a:gd name="connsiteX29" fmla="*/ 2694509 w 6858001"/>
              <a:gd name="connsiteY29" fmla="*/ 236166 h 6995918"/>
              <a:gd name="connsiteX30" fmla="*/ 2564208 w 6858001"/>
              <a:gd name="connsiteY30" fmla="*/ 230955 h 6995918"/>
              <a:gd name="connsiteX31" fmla="*/ 2436649 w 6858001"/>
              <a:gd name="connsiteY31" fmla="*/ 226249 h 6995918"/>
              <a:gd name="connsiteX32" fmla="*/ 2187703 w 6858001"/>
              <a:gd name="connsiteY32" fmla="*/ 212969 h 6995918"/>
              <a:gd name="connsiteX33" fmla="*/ 1949045 w 6858001"/>
              <a:gd name="connsiteY33" fmla="*/ 198850 h 6995918"/>
              <a:gd name="connsiteX34" fmla="*/ 1719988 w 6858001"/>
              <a:gd name="connsiteY34" fmla="*/ 184058 h 6995918"/>
              <a:gd name="connsiteX35" fmla="*/ 1503275 w 6858001"/>
              <a:gd name="connsiteY35" fmla="*/ 167753 h 6995918"/>
              <a:gd name="connsiteX36" fmla="*/ 1296163 w 6858001"/>
              <a:gd name="connsiteY36" fmla="*/ 150776 h 6995918"/>
              <a:gd name="connsiteX37" fmla="*/ 1104139 w 6858001"/>
              <a:gd name="connsiteY37" fmla="*/ 132455 h 6995918"/>
              <a:gd name="connsiteX38" fmla="*/ 923774 w 6858001"/>
              <a:gd name="connsiteY38" fmla="*/ 114469 h 6995918"/>
              <a:gd name="connsiteX39" fmla="*/ 757810 w 6858001"/>
              <a:gd name="connsiteY39" fmla="*/ 96484 h 6995918"/>
              <a:gd name="connsiteX40" fmla="*/ 605563 w 6858001"/>
              <a:gd name="connsiteY40" fmla="*/ 79507 h 6995918"/>
              <a:gd name="connsiteX41" fmla="*/ 470460 w 6858001"/>
              <a:gd name="connsiteY41" fmla="*/ 63370 h 6995918"/>
              <a:gd name="connsiteX42" fmla="*/ 348388 w 6858001"/>
              <a:gd name="connsiteY42" fmla="*/ 48074 h 6995918"/>
              <a:gd name="connsiteX43" fmla="*/ 245518 w 6858001"/>
              <a:gd name="connsiteY43" fmla="*/ 35299 h 6995918"/>
              <a:gd name="connsiteX44" fmla="*/ 159107 w 6858001"/>
              <a:gd name="connsiteY44" fmla="*/ 23197 h 6995918"/>
              <a:gd name="connsiteX45" fmla="*/ 40463 w 6858001"/>
              <a:gd name="connsiteY45" fmla="*/ 5883 h 6995918"/>
              <a:gd name="connsiteX46" fmla="*/ 1 w 6858001"/>
              <a:gd name="connsiteY46" fmla="*/ 0 h 6995918"/>
              <a:gd name="connsiteX47" fmla="*/ 1 w 6858001"/>
              <a:gd name="connsiteY47" fmla="*/ 905354 h 6995918"/>
              <a:gd name="connsiteX48" fmla="*/ 0 w 6858001"/>
              <a:gd name="connsiteY48" fmla="*/ 905354 h 6995918"/>
              <a:gd name="connsiteX49" fmla="*/ 0 w 6858001"/>
              <a:gd name="connsiteY49" fmla="*/ 6995918 h 6995918"/>
              <a:gd name="connsiteX50" fmla="*/ 6858000 w 6858001"/>
              <a:gd name="connsiteY50" fmla="*/ 6995918 h 6995918"/>
              <a:gd name="connsiteX51" fmla="*/ 6858000 w 6858001"/>
              <a:gd name="connsiteY51" fmla="*/ 1344715 h 699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95918">
                <a:moveTo>
                  <a:pt x="6858001" y="1344715"/>
                </a:moveTo>
                <a:lnTo>
                  <a:pt x="6858001" y="1177"/>
                </a:lnTo>
                <a:lnTo>
                  <a:pt x="6702324" y="26222"/>
                </a:lnTo>
                <a:lnTo>
                  <a:pt x="6547333" y="50091"/>
                </a:lnTo>
                <a:lnTo>
                  <a:pt x="6391657" y="73455"/>
                </a:lnTo>
                <a:lnTo>
                  <a:pt x="6235294" y="93458"/>
                </a:lnTo>
                <a:lnTo>
                  <a:pt x="6079618" y="113629"/>
                </a:lnTo>
                <a:lnTo>
                  <a:pt x="5923255" y="132455"/>
                </a:lnTo>
                <a:lnTo>
                  <a:pt x="5768950" y="148591"/>
                </a:lnTo>
                <a:lnTo>
                  <a:pt x="5612588" y="163887"/>
                </a:lnTo>
                <a:lnTo>
                  <a:pt x="5456911" y="177839"/>
                </a:lnTo>
                <a:lnTo>
                  <a:pt x="5303978" y="189941"/>
                </a:lnTo>
                <a:lnTo>
                  <a:pt x="5148987" y="202044"/>
                </a:lnTo>
                <a:lnTo>
                  <a:pt x="4996054" y="212129"/>
                </a:lnTo>
                <a:lnTo>
                  <a:pt x="4843120" y="220029"/>
                </a:lnTo>
                <a:lnTo>
                  <a:pt x="4690873" y="228266"/>
                </a:lnTo>
                <a:lnTo>
                  <a:pt x="4539997" y="235157"/>
                </a:lnTo>
                <a:lnTo>
                  <a:pt x="4390492" y="240032"/>
                </a:lnTo>
                <a:lnTo>
                  <a:pt x="4240988" y="244234"/>
                </a:lnTo>
                <a:lnTo>
                  <a:pt x="4092855" y="248268"/>
                </a:lnTo>
                <a:lnTo>
                  <a:pt x="3946780" y="250117"/>
                </a:lnTo>
                <a:lnTo>
                  <a:pt x="3800704" y="252134"/>
                </a:lnTo>
                <a:lnTo>
                  <a:pt x="3656686" y="253143"/>
                </a:lnTo>
                <a:lnTo>
                  <a:pt x="3514040" y="252134"/>
                </a:lnTo>
                <a:lnTo>
                  <a:pt x="3372765" y="252134"/>
                </a:lnTo>
                <a:lnTo>
                  <a:pt x="3232862" y="250117"/>
                </a:lnTo>
                <a:lnTo>
                  <a:pt x="3095702" y="247092"/>
                </a:lnTo>
                <a:lnTo>
                  <a:pt x="2959914" y="244234"/>
                </a:lnTo>
                <a:lnTo>
                  <a:pt x="2826868" y="241040"/>
                </a:lnTo>
                <a:lnTo>
                  <a:pt x="2694509" y="236166"/>
                </a:lnTo>
                <a:lnTo>
                  <a:pt x="2564208" y="230955"/>
                </a:lnTo>
                <a:lnTo>
                  <a:pt x="2436649" y="226249"/>
                </a:lnTo>
                <a:lnTo>
                  <a:pt x="2187703" y="212969"/>
                </a:lnTo>
                <a:lnTo>
                  <a:pt x="1949045" y="198850"/>
                </a:lnTo>
                <a:lnTo>
                  <a:pt x="1719988" y="184058"/>
                </a:lnTo>
                <a:lnTo>
                  <a:pt x="1503275" y="167753"/>
                </a:lnTo>
                <a:lnTo>
                  <a:pt x="1296163" y="150776"/>
                </a:lnTo>
                <a:lnTo>
                  <a:pt x="1104139" y="132455"/>
                </a:lnTo>
                <a:lnTo>
                  <a:pt x="923774" y="114469"/>
                </a:lnTo>
                <a:lnTo>
                  <a:pt x="757810" y="96484"/>
                </a:lnTo>
                <a:lnTo>
                  <a:pt x="605563" y="79507"/>
                </a:lnTo>
                <a:lnTo>
                  <a:pt x="470460" y="63370"/>
                </a:lnTo>
                <a:lnTo>
                  <a:pt x="348388" y="48074"/>
                </a:lnTo>
                <a:lnTo>
                  <a:pt x="245518" y="35299"/>
                </a:lnTo>
                <a:lnTo>
                  <a:pt x="159107" y="23197"/>
                </a:lnTo>
                <a:lnTo>
                  <a:pt x="40463" y="5883"/>
                </a:lnTo>
                <a:lnTo>
                  <a:pt x="1" y="0"/>
                </a:lnTo>
                <a:lnTo>
                  <a:pt x="1" y="905354"/>
                </a:lnTo>
                <a:lnTo>
                  <a:pt x="0" y="905354"/>
                </a:lnTo>
                <a:lnTo>
                  <a:pt x="0" y="6995918"/>
                </a:lnTo>
                <a:lnTo>
                  <a:pt x="6858000" y="6995918"/>
                </a:lnTo>
                <a:lnTo>
                  <a:pt x="6858000" y="1344715"/>
                </a:lnTo>
                <a:close/>
              </a:path>
            </a:pathLst>
          </a:custGeom>
          <a:ln>
            <a:noFill/>
          </a:ln>
        </p:spPr>
      </p:sp>
      <p:sp>
        <p:nvSpPr>
          <p:cNvPr id="2" name="Title 1">
            <a:extLst>
              <a:ext uri="{FF2B5EF4-FFF2-40B4-BE49-F238E27FC236}">
                <a16:creationId xmlns:a16="http://schemas.microsoft.com/office/drawing/2014/main" id="{B1290ADB-60F6-4EF2-9CA6-4320079BEE7C}"/>
              </a:ext>
            </a:extLst>
          </p:cNvPr>
          <p:cNvSpPr>
            <a:spLocks noGrp="1"/>
          </p:cNvSpPr>
          <p:nvPr>
            <p:ph type="ctrTitle"/>
          </p:nvPr>
        </p:nvSpPr>
        <p:spPr>
          <a:xfrm>
            <a:off x="7358284" y="1426593"/>
            <a:ext cx="4471352" cy="1386457"/>
          </a:xfrm>
        </p:spPr>
        <p:txBody>
          <a:bodyPr>
            <a:noAutofit/>
          </a:bodyPr>
          <a:lstStyle/>
          <a:p>
            <a:pPr algn="ctr">
              <a:lnSpc>
                <a:spcPct val="90000"/>
              </a:lnSpc>
            </a:pPr>
            <a:r>
              <a:rPr lang="en-US" sz="3600" dirty="0">
                <a:solidFill>
                  <a:srgbClr val="EBEBEB"/>
                </a:solidFill>
              </a:rPr>
              <a:t>DEPARTMENT OF NEIGHBORHOODS</a:t>
            </a:r>
          </a:p>
        </p:txBody>
      </p:sp>
      <p:sp>
        <p:nvSpPr>
          <p:cNvPr id="3" name="Subtitle 2">
            <a:extLst>
              <a:ext uri="{FF2B5EF4-FFF2-40B4-BE49-F238E27FC236}">
                <a16:creationId xmlns:a16="http://schemas.microsoft.com/office/drawing/2014/main" id="{51D6117E-7BF2-40DC-A8E7-4D5A7063B900}"/>
              </a:ext>
            </a:extLst>
          </p:cNvPr>
          <p:cNvSpPr>
            <a:spLocks noGrp="1"/>
          </p:cNvSpPr>
          <p:nvPr>
            <p:ph type="subTitle" idx="1"/>
          </p:nvPr>
        </p:nvSpPr>
        <p:spPr>
          <a:xfrm>
            <a:off x="7408194" y="2915203"/>
            <a:ext cx="4158334" cy="659561"/>
          </a:xfrm>
        </p:spPr>
        <p:txBody>
          <a:bodyPr>
            <a:noAutofit/>
          </a:bodyPr>
          <a:lstStyle/>
          <a:p>
            <a:pPr algn="ctr"/>
            <a:r>
              <a:rPr lang="en-US" sz="2400" dirty="0">
                <a:solidFill>
                  <a:schemeClr val="bg1"/>
                </a:solidFill>
              </a:rPr>
              <a:t>Departmental Update</a:t>
            </a:r>
          </a:p>
        </p:txBody>
      </p:sp>
      <p:sp>
        <p:nvSpPr>
          <p:cNvPr id="4" name="TextBox 3">
            <a:extLst>
              <a:ext uri="{FF2B5EF4-FFF2-40B4-BE49-F238E27FC236}">
                <a16:creationId xmlns:a16="http://schemas.microsoft.com/office/drawing/2014/main" id="{4868F090-8FCA-4F0D-A16F-B9B39E20AD71}"/>
              </a:ext>
            </a:extLst>
          </p:cNvPr>
          <p:cNvSpPr txBox="1"/>
          <p:nvPr/>
        </p:nvSpPr>
        <p:spPr>
          <a:xfrm>
            <a:off x="7419138" y="5134569"/>
            <a:ext cx="4385348" cy="923330"/>
          </a:xfrm>
          <a:prstGeom prst="rect">
            <a:avLst/>
          </a:prstGeom>
          <a:noFill/>
        </p:spPr>
        <p:txBody>
          <a:bodyPr wrap="square" rtlCol="0">
            <a:spAutoFit/>
          </a:bodyPr>
          <a:lstStyle/>
          <a:p>
            <a:pPr algn="r"/>
            <a:endParaRPr lang="en-US" dirty="0">
              <a:solidFill>
                <a:schemeClr val="bg1"/>
              </a:solidFill>
            </a:endParaRPr>
          </a:p>
          <a:p>
            <a:pPr algn="ctr"/>
            <a:r>
              <a:rPr lang="en-US" dirty="0">
                <a:solidFill>
                  <a:schemeClr val="bg1"/>
                </a:solidFill>
              </a:rPr>
              <a:t>Regulation &amp; Neighborhood Affairs (RNA) committee </a:t>
            </a:r>
          </a:p>
        </p:txBody>
      </p:sp>
      <p:sp>
        <p:nvSpPr>
          <p:cNvPr id="5" name="TextBox 4">
            <a:extLst>
              <a:ext uri="{FF2B5EF4-FFF2-40B4-BE49-F238E27FC236}">
                <a16:creationId xmlns:a16="http://schemas.microsoft.com/office/drawing/2014/main" id="{F34A44C0-4F55-4F20-BB4F-F54AEECD1E4A}"/>
              </a:ext>
            </a:extLst>
          </p:cNvPr>
          <p:cNvSpPr txBox="1"/>
          <p:nvPr/>
        </p:nvSpPr>
        <p:spPr>
          <a:xfrm>
            <a:off x="7973797" y="3327008"/>
            <a:ext cx="3240327" cy="369332"/>
          </a:xfrm>
          <a:prstGeom prst="rect">
            <a:avLst/>
          </a:prstGeom>
          <a:noFill/>
        </p:spPr>
        <p:txBody>
          <a:bodyPr wrap="square" rtlCol="0">
            <a:spAutoFit/>
          </a:bodyPr>
          <a:lstStyle/>
          <a:p>
            <a:pPr algn="ctr"/>
            <a:r>
              <a:rPr lang="en-US" dirty="0">
                <a:solidFill>
                  <a:schemeClr val="bg1"/>
                </a:solidFill>
              </a:rPr>
              <a:t>FEBRUARY 2018</a:t>
            </a:r>
          </a:p>
        </p:txBody>
      </p:sp>
      <p:pic>
        <p:nvPicPr>
          <p:cNvPr id="9" name="Picture 8">
            <a:extLst>
              <a:ext uri="{FF2B5EF4-FFF2-40B4-BE49-F238E27FC236}">
                <a16:creationId xmlns:a16="http://schemas.microsoft.com/office/drawing/2014/main" id="{C024A825-91AC-4352-96B3-26E52B0D6A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301" y="1907424"/>
            <a:ext cx="6207773" cy="3356993"/>
          </a:xfrm>
          <a:prstGeom prst="rect">
            <a:avLst/>
          </a:prstGeom>
        </p:spPr>
      </p:pic>
      <p:sp>
        <p:nvSpPr>
          <p:cNvPr id="10" name="TextBox 9">
            <a:extLst>
              <a:ext uri="{FF2B5EF4-FFF2-40B4-BE49-F238E27FC236}">
                <a16:creationId xmlns:a16="http://schemas.microsoft.com/office/drawing/2014/main" id="{DC48026A-FB38-42BA-87E8-A8DA82A5494E}"/>
              </a:ext>
            </a:extLst>
          </p:cNvPr>
          <p:cNvSpPr txBox="1"/>
          <p:nvPr/>
        </p:nvSpPr>
        <p:spPr>
          <a:xfrm>
            <a:off x="7556500" y="6057900"/>
            <a:ext cx="4163773" cy="276999"/>
          </a:xfrm>
          <a:prstGeom prst="rect">
            <a:avLst/>
          </a:prstGeom>
          <a:noFill/>
        </p:spPr>
        <p:txBody>
          <a:bodyPr wrap="square" rtlCol="0">
            <a:spAutoFit/>
          </a:bodyPr>
          <a:lstStyle/>
          <a:p>
            <a:pPr algn="ctr"/>
            <a:r>
              <a:rPr lang="en-US" sz="1200" dirty="0">
                <a:solidFill>
                  <a:schemeClr val="bg1"/>
                </a:solidFill>
              </a:rPr>
              <a:t>Council Member Robert Gallegos, Chair</a:t>
            </a:r>
          </a:p>
        </p:txBody>
      </p:sp>
      <p:sp>
        <p:nvSpPr>
          <p:cNvPr id="6" name="Slide Number Placeholder 5">
            <a:extLst>
              <a:ext uri="{FF2B5EF4-FFF2-40B4-BE49-F238E27FC236}">
                <a16:creationId xmlns:a16="http://schemas.microsoft.com/office/drawing/2014/main" id="{9F0D2FDE-2280-495A-B253-4A55A719E604}"/>
              </a:ext>
            </a:extLst>
          </p:cNvPr>
          <p:cNvSpPr>
            <a:spLocks noGrp="1"/>
          </p:cNvSpPr>
          <p:nvPr>
            <p:ph type="sldNum" sz="quarter" idx="12"/>
          </p:nvPr>
        </p:nvSpPr>
        <p:spPr/>
        <p:txBody>
          <a:bodyPr/>
          <a:lstStyle/>
          <a:p>
            <a:fld id="{16B329CE-12EE-41B9-863D-AD24B855B8BC}" type="slidenum">
              <a:rPr lang="en-US" smtClean="0"/>
              <a:t>1</a:t>
            </a:fld>
            <a:endParaRPr lang="en-US"/>
          </a:p>
        </p:txBody>
      </p:sp>
    </p:spTree>
    <p:extLst>
      <p:ext uri="{BB962C8B-B14F-4D97-AF65-F5344CB8AC3E}">
        <p14:creationId xmlns:p14="http://schemas.microsoft.com/office/powerpoint/2010/main" val="1627130003"/>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FB839-70C1-4012-A148-4C2B83B45B63}"/>
              </a:ext>
            </a:extLst>
          </p:cNvPr>
          <p:cNvSpPr>
            <a:spLocks noGrp="1"/>
          </p:cNvSpPr>
          <p:nvPr>
            <p:ph type="title"/>
          </p:nvPr>
        </p:nvSpPr>
        <p:spPr/>
        <p:txBody>
          <a:bodyPr/>
          <a:lstStyle/>
          <a:p>
            <a:r>
              <a:rPr lang="en-US" dirty="0"/>
              <a:t>MISSION OF NEW CALL CENTER</a:t>
            </a:r>
          </a:p>
        </p:txBody>
      </p:sp>
      <p:pic>
        <p:nvPicPr>
          <p:cNvPr id="6" name="Content Placeholder 5">
            <a:extLst>
              <a:ext uri="{FF2B5EF4-FFF2-40B4-BE49-F238E27FC236}">
                <a16:creationId xmlns:a16="http://schemas.microsoft.com/office/drawing/2014/main" id="{5B8418B6-04B8-4B09-A095-F33F7D7B76E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74819" y="2429503"/>
            <a:ext cx="4559958" cy="3399375"/>
          </a:xfrm>
        </p:spPr>
      </p:pic>
      <p:sp>
        <p:nvSpPr>
          <p:cNvPr id="4" name="Rectangle 3">
            <a:extLst>
              <a:ext uri="{FF2B5EF4-FFF2-40B4-BE49-F238E27FC236}">
                <a16:creationId xmlns:a16="http://schemas.microsoft.com/office/drawing/2014/main" id="{C63BE730-9EDD-4FC7-8D88-5542C85B4A81}"/>
              </a:ext>
            </a:extLst>
          </p:cNvPr>
          <p:cNvSpPr/>
          <p:nvPr/>
        </p:nvSpPr>
        <p:spPr>
          <a:xfrm>
            <a:off x="1047817" y="2429503"/>
            <a:ext cx="4421329" cy="3477875"/>
          </a:xfrm>
          <a:prstGeom prst="rect">
            <a:avLst/>
          </a:prstGeom>
        </p:spPr>
        <p:txBody>
          <a:bodyPr wrap="square">
            <a:spAutoFit/>
          </a:bodyPr>
          <a:lstStyle/>
          <a:p>
            <a:pPr marL="457200" indent="-457200">
              <a:buFont typeface="Arial" panose="020B0604020202020204" pitchFamily="34" charset="0"/>
              <a:buChar char="•"/>
            </a:pPr>
            <a:r>
              <a:rPr lang="en-US" sz="2000" dirty="0"/>
              <a:t>To increase customer satisfaction </a:t>
            </a:r>
          </a:p>
          <a:p>
            <a:endParaRPr lang="en-US" sz="2000" dirty="0"/>
          </a:p>
          <a:p>
            <a:pPr marL="457200" indent="-457200">
              <a:buFont typeface="Arial" panose="020B0604020202020204" pitchFamily="34" charset="0"/>
              <a:buChar char="•"/>
            </a:pPr>
            <a:r>
              <a:rPr lang="en-US" sz="2000" dirty="0"/>
              <a:t>Improve  perception of the citizens within the City of Houston</a:t>
            </a:r>
          </a:p>
          <a:p>
            <a:endParaRPr lang="en-US" sz="2000" dirty="0"/>
          </a:p>
          <a:p>
            <a:pPr marL="457200" indent="-457200">
              <a:buFont typeface="Arial" panose="020B0604020202020204" pitchFamily="34" charset="0"/>
              <a:buChar char="•"/>
            </a:pPr>
            <a:r>
              <a:rPr lang="en-US" sz="2000" dirty="0"/>
              <a:t>Bring violations in to compliance more promptly</a:t>
            </a:r>
          </a:p>
          <a:p>
            <a:endParaRPr lang="en-US" sz="2000" dirty="0"/>
          </a:p>
          <a:p>
            <a:pPr marL="457200" indent="-457200">
              <a:buFont typeface="Arial" panose="020B0604020202020204" pitchFamily="34" charset="0"/>
              <a:buChar char="•"/>
            </a:pPr>
            <a:r>
              <a:rPr lang="en-US" sz="2000" dirty="0"/>
              <a:t>Maximize tax payer dollars</a:t>
            </a:r>
          </a:p>
        </p:txBody>
      </p:sp>
      <p:sp>
        <p:nvSpPr>
          <p:cNvPr id="3" name="Slide Number Placeholder 2">
            <a:extLst>
              <a:ext uri="{FF2B5EF4-FFF2-40B4-BE49-F238E27FC236}">
                <a16:creationId xmlns:a16="http://schemas.microsoft.com/office/drawing/2014/main" id="{1C12BF51-11C4-42FA-AE69-8A394D57453B}"/>
              </a:ext>
            </a:extLst>
          </p:cNvPr>
          <p:cNvSpPr>
            <a:spLocks noGrp="1"/>
          </p:cNvSpPr>
          <p:nvPr>
            <p:ph type="sldNum" sz="quarter" idx="12"/>
          </p:nvPr>
        </p:nvSpPr>
        <p:spPr/>
        <p:txBody>
          <a:bodyPr/>
          <a:lstStyle/>
          <a:p>
            <a:fld id="{16B329CE-12EE-41B9-863D-AD24B855B8BC}" type="slidenum">
              <a:rPr lang="en-US" smtClean="0"/>
              <a:t>10</a:t>
            </a:fld>
            <a:endParaRPr lang="en-US"/>
          </a:p>
        </p:txBody>
      </p:sp>
    </p:spTree>
    <p:extLst>
      <p:ext uri="{BB962C8B-B14F-4D97-AF65-F5344CB8AC3E}">
        <p14:creationId xmlns:p14="http://schemas.microsoft.com/office/powerpoint/2010/main" val="394607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plus(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E4E366E-272A-409E-840F-9A6A64A9E3F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5" name="Freeform 7">
            <a:extLst>
              <a:ext uri="{FF2B5EF4-FFF2-40B4-BE49-F238E27FC236}">
                <a16:creationId xmlns:a16="http://schemas.microsoft.com/office/drawing/2014/main" id="{DF6CFF07-D953-4F9C-9A0E-E0A6AACB615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useBgFill="1">
        <p:nvSpPr>
          <p:cNvPr id="17" name="Freeform: Shape 16">
            <a:extLst>
              <a:ext uri="{FF2B5EF4-FFF2-40B4-BE49-F238E27FC236}">
                <a16:creationId xmlns:a16="http://schemas.microsoft.com/office/drawing/2014/main" id="{DAA4FEEE-0B5F-41BF-825D-60F9FB08956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pic>
        <p:nvPicPr>
          <p:cNvPr id="8" name="Content Placeholder 4">
            <a:extLst>
              <a:ext uri="{FF2B5EF4-FFF2-40B4-BE49-F238E27FC236}">
                <a16:creationId xmlns:a16="http://schemas.microsoft.com/office/drawing/2014/main" id="{8FA57B9B-38BD-440D-ADB5-88990006EA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8968" y="2548281"/>
            <a:ext cx="4577522" cy="3662018"/>
          </a:xfrm>
          <a:prstGeom prst="rect">
            <a:avLst/>
          </a:prstGeom>
          <a:effectLst/>
        </p:spPr>
      </p:pic>
      <p:sp>
        <p:nvSpPr>
          <p:cNvPr id="19" name="Rectangle 18">
            <a:extLst>
              <a:ext uri="{FF2B5EF4-FFF2-40B4-BE49-F238E27FC236}">
                <a16:creationId xmlns:a16="http://schemas.microsoft.com/office/drawing/2014/main" id="{A721560C-E4AB-4287-A29C-3F6916794CB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48E860F-8857-4B83-B29E-8E7A54BD0145}"/>
              </a:ext>
            </a:extLst>
          </p:cNvPr>
          <p:cNvSpPr>
            <a:spLocks noGrp="1"/>
          </p:cNvSpPr>
          <p:nvPr>
            <p:ph type="title"/>
          </p:nvPr>
        </p:nvSpPr>
        <p:spPr>
          <a:xfrm>
            <a:off x="648930" y="629267"/>
            <a:ext cx="9252154" cy="1016654"/>
          </a:xfrm>
        </p:spPr>
        <p:txBody>
          <a:bodyPr>
            <a:normAutofit/>
          </a:bodyPr>
          <a:lstStyle/>
          <a:p>
            <a:r>
              <a:rPr lang="en-US" sz="4400" dirty="0">
                <a:solidFill>
                  <a:schemeClr val="bg1"/>
                </a:solidFill>
              </a:rPr>
              <a:t>Hours of Operation </a:t>
            </a:r>
          </a:p>
        </p:txBody>
      </p:sp>
      <p:sp>
        <p:nvSpPr>
          <p:cNvPr id="10" name="Content Placeholder 9"/>
          <p:cNvSpPr>
            <a:spLocks noGrp="1"/>
          </p:cNvSpPr>
          <p:nvPr>
            <p:ph idx="1"/>
          </p:nvPr>
        </p:nvSpPr>
        <p:spPr>
          <a:xfrm>
            <a:off x="648930" y="3094615"/>
            <a:ext cx="5122606" cy="1171103"/>
          </a:xfrm>
        </p:spPr>
        <p:txBody>
          <a:bodyPr>
            <a:normAutofit fontScale="77500" lnSpcReduction="20000"/>
          </a:bodyPr>
          <a:lstStyle/>
          <a:p>
            <a:pPr marL="0" indent="0" algn="ctr">
              <a:buNone/>
            </a:pPr>
            <a:r>
              <a:rPr lang="en-US" sz="3200" dirty="0"/>
              <a:t>Monday through Friday                        8 a.m. to 6 p.m.</a:t>
            </a:r>
          </a:p>
          <a:p>
            <a:pPr marL="0" indent="0" algn="ctr">
              <a:buNone/>
            </a:pPr>
            <a:r>
              <a:rPr lang="en-US" sz="3200" dirty="0"/>
              <a:t>	 </a:t>
            </a:r>
          </a:p>
          <a:p>
            <a:endParaRPr lang="en-US" dirty="0"/>
          </a:p>
        </p:txBody>
      </p:sp>
      <p:sp>
        <p:nvSpPr>
          <p:cNvPr id="3" name="Rectangle 2">
            <a:extLst>
              <a:ext uri="{FF2B5EF4-FFF2-40B4-BE49-F238E27FC236}">
                <a16:creationId xmlns:a16="http://schemas.microsoft.com/office/drawing/2014/main" id="{0F6C2CCC-D9CA-470F-9B6D-FB7ECBA1AAE4}"/>
              </a:ext>
            </a:extLst>
          </p:cNvPr>
          <p:cNvSpPr/>
          <p:nvPr/>
        </p:nvSpPr>
        <p:spPr>
          <a:xfrm>
            <a:off x="162233" y="4416637"/>
            <a:ext cx="6096000" cy="990015"/>
          </a:xfrm>
          <a:prstGeom prst="rect">
            <a:avLst/>
          </a:prstGeom>
        </p:spPr>
        <p:txBody>
          <a:bodyPr>
            <a:spAutoFit/>
          </a:bodyPr>
          <a:lstStyle/>
          <a:p>
            <a:pPr lvl="0" algn="ctr">
              <a:spcBef>
                <a:spcPts val="1000"/>
              </a:spcBef>
              <a:buClr>
                <a:srgbClr val="EBEBEB">
                  <a:lumMod val="40000"/>
                  <a:lumOff val="60000"/>
                </a:srgbClr>
              </a:buClr>
              <a:buSzPct val="80000"/>
            </a:pPr>
            <a:r>
              <a:rPr lang="en-US" sz="2500" dirty="0">
                <a:solidFill>
                  <a:prstClr val="black"/>
                </a:solidFill>
                <a:ea typeface="+mj-ea"/>
                <a:cs typeface="+mj-cs"/>
              </a:rPr>
              <a:t>Saturday and Sunday </a:t>
            </a:r>
          </a:p>
          <a:p>
            <a:pPr lvl="0" algn="ctr">
              <a:spcBef>
                <a:spcPts val="1000"/>
              </a:spcBef>
              <a:buClr>
                <a:srgbClr val="EBEBEB">
                  <a:lumMod val="40000"/>
                  <a:lumOff val="60000"/>
                </a:srgbClr>
              </a:buClr>
              <a:buSzPct val="80000"/>
            </a:pPr>
            <a:r>
              <a:rPr lang="en-US" sz="2500" dirty="0">
                <a:solidFill>
                  <a:prstClr val="black"/>
                </a:solidFill>
                <a:ea typeface="+mj-ea"/>
                <a:cs typeface="+mj-cs"/>
              </a:rPr>
              <a:t>8 a.m. to 12 p.m.   </a:t>
            </a:r>
          </a:p>
        </p:txBody>
      </p:sp>
      <p:sp>
        <p:nvSpPr>
          <p:cNvPr id="4" name="Slide Number Placeholder 3">
            <a:extLst>
              <a:ext uri="{FF2B5EF4-FFF2-40B4-BE49-F238E27FC236}">
                <a16:creationId xmlns:a16="http://schemas.microsoft.com/office/drawing/2014/main" id="{3FBADD35-E8FD-4FE2-A78B-7E190FFDAEE7}"/>
              </a:ext>
            </a:extLst>
          </p:cNvPr>
          <p:cNvSpPr>
            <a:spLocks noGrp="1"/>
          </p:cNvSpPr>
          <p:nvPr>
            <p:ph type="sldNum" sz="quarter" idx="12"/>
          </p:nvPr>
        </p:nvSpPr>
        <p:spPr/>
        <p:txBody>
          <a:bodyPr/>
          <a:lstStyle/>
          <a:p>
            <a:fld id="{16B329CE-12EE-41B9-863D-AD24B855B8BC}" type="slidenum">
              <a:rPr lang="en-US" smtClean="0"/>
              <a:t>11</a:t>
            </a:fld>
            <a:endParaRPr lang="en-US"/>
          </a:p>
        </p:txBody>
      </p:sp>
    </p:spTree>
    <p:extLst>
      <p:ext uri="{BB962C8B-B14F-4D97-AF65-F5344CB8AC3E}">
        <p14:creationId xmlns:p14="http://schemas.microsoft.com/office/powerpoint/2010/main" val="15535980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fade">
                                      <p:cBhvr>
                                        <p:cTn id="19" dur="1000"/>
                                        <p:tgtEl>
                                          <p:spTgt spid="10">
                                            <p:txEl>
                                              <p:pRg st="0" end="0"/>
                                            </p:txEl>
                                          </p:spTgt>
                                        </p:tgtEl>
                                      </p:cBhvr>
                                    </p:animEffect>
                                    <p:anim calcmode="lin" valueType="num">
                                      <p:cBhvr>
                                        <p:cTn id="20"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4B22B-6DB3-4EF0-85EB-B3ABD0657D87}"/>
              </a:ext>
            </a:extLst>
          </p:cNvPr>
          <p:cNvSpPr>
            <a:spLocks noGrp="1"/>
          </p:cNvSpPr>
          <p:nvPr>
            <p:ph type="title"/>
          </p:nvPr>
        </p:nvSpPr>
        <p:spPr>
          <a:xfrm>
            <a:off x="3117462" y="371294"/>
            <a:ext cx="9404723" cy="1400530"/>
          </a:xfrm>
        </p:spPr>
        <p:txBody>
          <a:bodyPr/>
          <a:lstStyle/>
          <a:p>
            <a:r>
              <a:rPr lang="en-US" dirty="0"/>
              <a:t>The Call Center Staff</a:t>
            </a:r>
          </a:p>
        </p:txBody>
      </p:sp>
      <p:pic>
        <p:nvPicPr>
          <p:cNvPr id="5" name="Content Placeholder 4">
            <a:extLst>
              <a:ext uri="{FF2B5EF4-FFF2-40B4-BE49-F238E27FC236}">
                <a16:creationId xmlns:a16="http://schemas.microsoft.com/office/drawing/2014/main" id="{5022C6F2-685A-49DE-85F4-BB74A64AE54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724" t="4544" b="6207"/>
          <a:stretch/>
        </p:blipFill>
        <p:spPr>
          <a:xfrm>
            <a:off x="1393903" y="2203554"/>
            <a:ext cx="4003286" cy="3311913"/>
          </a:xfrm>
        </p:spPr>
      </p:pic>
      <p:sp>
        <p:nvSpPr>
          <p:cNvPr id="6" name="Rectangle 5">
            <a:extLst>
              <a:ext uri="{FF2B5EF4-FFF2-40B4-BE49-F238E27FC236}">
                <a16:creationId xmlns:a16="http://schemas.microsoft.com/office/drawing/2014/main" id="{E53EB3B1-7A53-4C07-AC1E-37C6A6C3D07C}"/>
              </a:ext>
            </a:extLst>
          </p:cNvPr>
          <p:cNvSpPr/>
          <p:nvPr/>
        </p:nvSpPr>
        <p:spPr>
          <a:xfrm>
            <a:off x="6022531" y="1422882"/>
            <a:ext cx="4559976" cy="4524315"/>
          </a:xfrm>
          <a:prstGeom prst="rect">
            <a:avLst/>
          </a:prstGeom>
        </p:spPr>
        <p:txBody>
          <a:bodyPr wrap="square">
            <a:spAutoFit/>
          </a:bodyPr>
          <a:lstStyle/>
          <a:p>
            <a:pPr marL="285750" indent="-285750">
              <a:buFont typeface="Arial" panose="020B0604020202020204" pitchFamily="34" charset="0"/>
              <a:buChar char="•"/>
            </a:pPr>
            <a:r>
              <a:rPr lang="en-US" sz="2400" dirty="0"/>
              <a:t>The Call Center is made up of thirteen Customer Service Representatives, two of these employees are bilingual.</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Employees are fully trained in the inspection application, INFOR, Chapter 10 Code of Ordinances and CISCO phone systems.</a:t>
            </a:r>
          </a:p>
        </p:txBody>
      </p:sp>
      <p:sp>
        <p:nvSpPr>
          <p:cNvPr id="3" name="Slide Number Placeholder 2">
            <a:extLst>
              <a:ext uri="{FF2B5EF4-FFF2-40B4-BE49-F238E27FC236}">
                <a16:creationId xmlns:a16="http://schemas.microsoft.com/office/drawing/2014/main" id="{03C2F2BB-8E66-4B41-93C8-076522712706}"/>
              </a:ext>
            </a:extLst>
          </p:cNvPr>
          <p:cNvSpPr>
            <a:spLocks noGrp="1"/>
          </p:cNvSpPr>
          <p:nvPr>
            <p:ph type="sldNum" sz="quarter" idx="12"/>
          </p:nvPr>
        </p:nvSpPr>
        <p:spPr/>
        <p:txBody>
          <a:bodyPr/>
          <a:lstStyle/>
          <a:p>
            <a:fld id="{16B329CE-12EE-41B9-863D-AD24B855B8BC}" type="slidenum">
              <a:rPr lang="en-US" smtClean="0"/>
              <a:t>12</a:t>
            </a:fld>
            <a:endParaRPr lang="en-US"/>
          </a:p>
        </p:txBody>
      </p:sp>
    </p:spTree>
    <p:extLst>
      <p:ext uri="{BB962C8B-B14F-4D97-AF65-F5344CB8AC3E}">
        <p14:creationId xmlns:p14="http://schemas.microsoft.com/office/powerpoint/2010/main" val="2292482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7CC3C-FD56-4114-AD98-3701A7AA9392}"/>
              </a:ext>
            </a:extLst>
          </p:cNvPr>
          <p:cNvSpPr>
            <a:spLocks noGrp="1"/>
          </p:cNvSpPr>
          <p:nvPr>
            <p:ph type="title"/>
          </p:nvPr>
        </p:nvSpPr>
        <p:spPr>
          <a:xfrm>
            <a:off x="1702400" y="815325"/>
            <a:ext cx="9404723" cy="1400530"/>
          </a:xfrm>
        </p:spPr>
        <p:txBody>
          <a:bodyPr/>
          <a:lstStyle/>
          <a:p>
            <a:r>
              <a:rPr lang="en-US" sz="4400" dirty="0"/>
              <a:t>CALL CENTER TEAM MEMBERS</a:t>
            </a:r>
            <a:br>
              <a:rPr lang="en-US" sz="4400" dirty="0"/>
            </a:br>
            <a:endParaRPr lang="en-US" dirty="0"/>
          </a:p>
        </p:txBody>
      </p:sp>
      <p:pic>
        <p:nvPicPr>
          <p:cNvPr id="6" name="Content Placeholder 3">
            <a:extLst>
              <a:ext uri="{FF2B5EF4-FFF2-40B4-BE49-F238E27FC236}">
                <a16:creationId xmlns:a16="http://schemas.microsoft.com/office/drawing/2014/main" id="{A1108D22-1E24-4C50-98DA-B6BDBAD1611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772" t="6439" r="6163" b="12510"/>
          <a:stretch/>
        </p:blipFill>
        <p:spPr bwMode="auto">
          <a:xfrm>
            <a:off x="2323071" y="1927655"/>
            <a:ext cx="6892464" cy="4227318"/>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57132717-73D6-491D-89A5-B4B65672E7D3}"/>
              </a:ext>
            </a:extLst>
          </p:cNvPr>
          <p:cNvSpPr>
            <a:spLocks noGrp="1"/>
          </p:cNvSpPr>
          <p:nvPr>
            <p:ph type="sldNum" sz="quarter" idx="12"/>
          </p:nvPr>
        </p:nvSpPr>
        <p:spPr/>
        <p:txBody>
          <a:bodyPr/>
          <a:lstStyle/>
          <a:p>
            <a:fld id="{16B329CE-12EE-41B9-863D-AD24B855B8BC}" type="slidenum">
              <a:rPr lang="en-US" smtClean="0"/>
              <a:t>13</a:t>
            </a:fld>
            <a:endParaRPr lang="en-US"/>
          </a:p>
        </p:txBody>
      </p:sp>
    </p:spTree>
    <p:extLst>
      <p:ext uri="{BB962C8B-B14F-4D97-AF65-F5344CB8AC3E}">
        <p14:creationId xmlns:p14="http://schemas.microsoft.com/office/powerpoint/2010/main" val="279126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59E8F-394A-4725-BC12-715287C78EBC}"/>
              </a:ext>
            </a:extLst>
          </p:cNvPr>
          <p:cNvSpPr>
            <a:spLocks noGrp="1"/>
          </p:cNvSpPr>
          <p:nvPr>
            <p:ph type="title"/>
          </p:nvPr>
        </p:nvSpPr>
        <p:spPr/>
        <p:txBody>
          <a:bodyPr/>
          <a:lstStyle/>
          <a:p>
            <a:r>
              <a:rPr lang="en-US" dirty="0"/>
              <a:t>Incoming calls for Hearing Department </a:t>
            </a:r>
          </a:p>
        </p:txBody>
      </p:sp>
      <p:sp>
        <p:nvSpPr>
          <p:cNvPr id="3" name="Content Placeholder 2">
            <a:extLst>
              <a:ext uri="{FF2B5EF4-FFF2-40B4-BE49-F238E27FC236}">
                <a16:creationId xmlns:a16="http://schemas.microsoft.com/office/drawing/2014/main" id="{193D05F2-1515-4782-B2D3-2DA1BBE9BF21}"/>
              </a:ext>
            </a:extLst>
          </p:cNvPr>
          <p:cNvSpPr>
            <a:spLocks noGrp="1"/>
          </p:cNvSpPr>
          <p:nvPr>
            <p:ph sz="half" idx="1"/>
          </p:nvPr>
        </p:nvSpPr>
        <p:spPr>
          <a:xfrm>
            <a:off x="646111" y="2208856"/>
            <a:ext cx="4396339" cy="4195763"/>
          </a:xfrm>
        </p:spPr>
        <p:txBody>
          <a:bodyPr>
            <a:normAutofit/>
          </a:bodyPr>
          <a:lstStyle/>
          <a:p>
            <a:pPr marL="0" indent="0">
              <a:buNone/>
            </a:pPr>
            <a:r>
              <a:rPr lang="en-US" sz="2400" dirty="0"/>
              <a:t>Call center will assess specifics of callers needs to properly direct their call to the correct area.</a:t>
            </a:r>
            <a:endParaRPr lang="en-US" sz="2400" b="1" dirty="0"/>
          </a:p>
          <a:p>
            <a:pPr marL="0" indent="0">
              <a:buNone/>
            </a:pPr>
            <a:endParaRPr lang="en-US" b="1" dirty="0"/>
          </a:p>
          <a:p>
            <a:pPr>
              <a:buFont typeface="Arial" panose="020B0604020202020204" pitchFamily="34" charset="0"/>
              <a:buChar char="•"/>
            </a:pPr>
            <a:r>
              <a:rPr lang="en-US" b="1" dirty="0"/>
              <a:t>Hearings</a:t>
            </a:r>
          </a:p>
          <a:p>
            <a:pPr>
              <a:buFont typeface="Arial" panose="020B0604020202020204" pitchFamily="34" charset="0"/>
              <a:buChar char="•"/>
            </a:pPr>
            <a:r>
              <a:rPr lang="en-US" b="1" dirty="0"/>
              <a:t>Liens</a:t>
            </a:r>
          </a:p>
          <a:p>
            <a:pPr>
              <a:buFont typeface="Arial" panose="020B0604020202020204" pitchFamily="34" charset="0"/>
              <a:buChar char="•"/>
            </a:pPr>
            <a:r>
              <a:rPr lang="en-US" b="1" dirty="0"/>
              <a:t>Open Records &amp; Document Release</a:t>
            </a:r>
          </a:p>
          <a:p>
            <a:pPr>
              <a:buFont typeface="Arial" panose="020B0604020202020204" pitchFamily="34" charset="0"/>
              <a:buChar char="•"/>
            </a:pPr>
            <a:r>
              <a:rPr lang="en-US" b="1" dirty="0"/>
              <a:t>Extensions </a:t>
            </a:r>
          </a:p>
          <a:p>
            <a:endParaRPr lang="en-US" dirty="0"/>
          </a:p>
        </p:txBody>
      </p:sp>
      <p:sp>
        <p:nvSpPr>
          <p:cNvPr id="4" name="Content Placeholder 3">
            <a:extLst>
              <a:ext uri="{FF2B5EF4-FFF2-40B4-BE49-F238E27FC236}">
                <a16:creationId xmlns:a16="http://schemas.microsoft.com/office/drawing/2014/main" id="{97111873-E5EB-4710-B567-3480BBC85307}"/>
              </a:ext>
            </a:extLst>
          </p:cNvPr>
          <p:cNvSpPr>
            <a:spLocks noGrp="1"/>
          </p:cNvSpPr>
          <p:nvPr>
            <p:ph sz="half" idx="2"/>
          </p:nvPr>
        </p:nvSpPr>
        <p:spPr>
          <a:xfrm>
            <a:off x="6166624" y="2140542"/>
            <a:ext cx="3882295" cy="2576424"/>
          </a:xfrm>
        </p:spPr>
        <p:txBody>
          <a:bodyPr/>
          <a:lstStyle/>
          <a:p>
            <a:endParaRPr lang="en-US" dirty="0"/>
          </a:p>
        </p:txBody>
      </p:sp>
      <p:pic>
        <p:nvPicPr>
          <p:cNvPr id="5" name="Picture 4">
            <a:extLst>
              <a:ext uri="{FF2B5EF4-FFF2-40B4-BE49-F238E27FC236}">
                <a16:creationId xmlns:a16="http://schemas.microsoft.com/office/drawing/2014/main" id="{72363A93-3A86-4C69-AE0D-DA42027A4E6B}"/>
              </a:ext>
            </a:extLst>
          </p:cNvPr>
          <p:cNvPicPr>
            <a:picLocks noChangeAspect="1"/>
          </p:cNvPicPr>
          <p:nvPr/>
        </p:nvPicPr>
        <p:blipFill rotWithShape="1">
          <a:blip r:embed="rId2">
            <a:extLst>
              <a:ext uri="{28A0092B-C50C-407E-A947-70E740481C1C}">
                <a14:useLocalDpi xmlns:a14="http://schemas.microsoft.com/office/drawing/2010/main" val="0"/>
              </a:ext>
            </a:extLst>
          </a:blip>
          <a:srcRect l="237" t="-311" r="-237" b="7471"/>
          <a:stretch/>
        </p:blipFill>
        <p:spPr>
          <a:xfrm>
            <a:off x="5641426" y="2116932"/>
            <a:ext cx="4702417" cy="3325679"/>
          </a:xfrm>
          <a:prstGeom prst="rect">
            <a:avLst/>
          </a:prstGeom>
          <a:effectLst>
            <a:innerShdw blurRad="114300">
              <a:prstClr val="black"/>
            </a:innerShdw>
          </a:effectLst>
        </p:spPr>
      </p:pic>
      <p:sp>
        <p:nvSpPr>
          <p:cNvPr id="6" name="Slide Number Placeholder 5">
            <a:extLst>
              <a:ext uri="{FF2B5EF4-FFF2-40B4-BE49-F238E27FC236}">
                <a16:creationId xmlns:a16="http://schemas.microsoft.com/office/drawing/2014/main" id="{50ABBBD2-960E-49E3-BE34-0F44D5BDD507}"/>
              </a:ext>
            </a:extLst>
          </p:cNvPr>
          <p:cNvSpPr>
            <a:spLocks noGrp="1"/>
          </p:cNvSpPr>
          <p:nvPr>
            <p:ph type="sldNum" sz="quarter" idx="12"/>
          </p:nvPr>
        </p:nvSpPr>
        <p:spPr/>
        <p:txBody>
          <a:bodyPr/>
          <a:lstStyle/>
          <a:p>
            <a:fld id="{16B329CE-12EE-41B9-863D-AD24B855B8BC}" type="slidenum">
              <a:rPr lang="en-US" smtClean="0"/>
              <a:t>14</a:t>
            </a:fld>
            <a:endParaRPr lang="en-US"/>
          </a:p>
        </p:txBody>
      </p:sp>
    </p:spTree>
    <p:extLst>
      <p:ext uri="{BB962C8B-B14F-4D97-AF65-F5344CB8AC3E}">
        <p14:creationId xmlns:p14="http://schemas.microsoft.com/office/powerpoint/2010/main" val="407633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9DD2C-F89C-4A53-8120-2E06225F5642}"/>
              </a:ext>
            </a:extLst>
          </p:cNvPr>
          <p:cNvSpPr>
            <a:spLocks noGrp="1"/>
          </p:cNvSpPr>
          <p:nvPr>
            <p:ph type="title"/>
          </p:nvPr>
        </p:nvSpPr>
        <p:spPr/>
        <p:txBody>
          <a:bodyPr/>
          <a:lstStyle/>
          <a:p>
            <a:pPr algn="ctr"/>
            <a:r>
              <a:rPr lang="en-US" dirty="0"/>
              <a:t>Fielding incoming calls </a:t>
            </a:r>
          </a:p>
        </p:txBody>
      </p:sp>
      <p:sp>
        <p:nvSpPr>
          <p:cNvPr id="4" name="Text Placeholder 3">
            <a:extLst>
              <a:ext uri="{FF2B5EF4-FFF2-40B4-BE49-F238E27FC236}">
                <a16:creationId xmlns:a16="http://schemas.microsoft.com/office/drawing/2014/main" id="{E222446C-C4F7-41A1-B471-5F192365DC2B}"/>
              </a:ext>
            </a:extLst>
          </p:cNvPr>
          <p:cNvSpPr>
            <a:spLocks noGrp="1"/>
          </p:cNvSpPr>
          <p:nvPr>
            <p:ph type="body" idx="1"/>
          </p:nvPr>
        </p:nvSpPr>
        <p:spPr>
          <a:xfrm>
            <a:off x="5572898" y="1600006"/>
            <a:ext cx="6116594" cy="1060622"/>
          </a:xfrm>
        </p:spPr>
        <p:txBody>
          <a:bodyPr/>
          <a:lstStyle/>
          <a:p>
            <a:r>
              <a:rPr lang="en-US" b="1" dirty="0"/>
              <a:t>Incoming calls for all other concerns are assessed by our Call Center staff for personal assistance</a:t>
            </a:r>
            <a:endParaRPr lang="en-US" dirty="0"/>
          </a:p>
        </p:txBody>
      </p:sp>
      <p:sp>
        <p:nvSpPr>
          <p:cNvPr id="3" name="Content Placeholder 2">
            <a:extLst>
              <a:ext uri="{FF2B5EF4-FFF2-40B4-BE49-F238E27FC236}">
                <a16:creationId xmlns:a16="http://schemas.microsoft.com/office/drawing/2014/main" id="{90B25A1D-0501-4050-879F-8136AB36EF93}"/>
              </a:ext>
            </a:extLst>
          </p:cNvPr>
          <p:cNvSpPr>
            <a:spLocks noGrp="1"/>
          </p:cNvSpPr>
          <p:nvPr>
            <p:ph sz="half" idx="2"/>
          </p:nvPr>
        </p:nvSpPr>
        <p:spPr>
          <a:xfrm>
            <a:off x="5922448" y="2473711"/>
            <a:ext cx="4396339" cy="3741738"/>
          </a:xfrm>
        </p:spPr>
        <p:txBody>
          <a:bodyPr>
            <a:normAutofit fontScale="85000" lnSpcReduction="20000"/>
          </a:bodyPr>
          <a:lstStyle/>
          <a:p>
            <a:pPr marL="0" indent="0">
              <a:buNone/>
            </a:pPr>
            <a:endParaRPr lang="en-US" sz="2400" b="1" dirty="0"/>
          </a:p>
          <a:p>
            <a:endParaRPr lang="en-US" sz="1600" dirty="0"/>
          </a:p>
          <a:p>
            <a:r>
              <a:rPr lang="en-US" sz="1900" dirty="0"/>
              <a:t>Explanation of violation notice is given to citizen with information from INFOR system. </a:t>
            </a:r>
          </a:p>
          <a:p>
            <a:r>
              <a:rPr lang="en-US" sz="1900" dirty="0"/>
              <a:t>Explanation of procedures to complainants about abatement process.</a:t>
            </a:r>
          </a:p>
          <a:p>
            <a:r>
              <a:rPr lang="en-US" sz="1900" dirty="0"/>
              <a:t>Explanation to citizen about procedures on issued citations. </a:t>
            </a:r>
          </a:p>
          <a:p>
            <a:r>
              <a:rPr lang="en-US" sz="1900" dirty="0"/>
              <a:t>Create new service requests, if necessary. </a:t>
            </a:r>
          </a:p>
          <a:p>
            <a:r>
              <a:rPr lang="en-US" sz="1900" dirty="0"/>
              <a:t>Help inspectors when they need assistance in the field.  </a:t>
            </a:r>
          </a:p>
          <a:p>
            <a:endParaRPr lang="en-US" dirty="0"/>
          </a:p>
          <a:p>
            <a:endParaRPr lang="en-US" dirty="0"/>
          </a:p>
        </p:txBody>
      </p:sp>
      <p:sp>
        <p:nvSpPr>
          <p:cNvPr id="5" name="Text Placeholder 4">
            <a:extLst>
              <a:ext uri="{FF2B5EF4-FFF2-40B4-BE49-F238E27FC236}">
                <a16:creationId xmlns:a16="http://schemas.microsoft.com/office/drawing/2014/main" id="{0CF42BBE-D4A7-4B9F-9939-3CCB4A848A91}"/>
              </a:ext>
            </a:extLst>
          </p:cNvPr>
          <p:cNvSpPr>
            <a:spLocks noGrp="1"/>
          </p:cNvSpPr>
          <p:nvPr>
            <p:ph type="body" sz="quarter" idx="3"/>
          </p:nvPr>
        </p:nvSpPr>
        <p:spPr>
          <a:xfrm flipH="1" flipV="1">
            <a:off x="967386" y="7821803"/>
            <a:ext cx="213963" cy="259515"/>
          </a:xfrm>
        </p:spPr>
        <p:txBody>
          <a:bodyPr/>
          <a:lstStyle/>
          <a:p>
            <a:endParaRPr lang="en-US"/>
          </a:p>
        </p:txBody>
      </p:sp>
      <p:pic>
        <p:nvPicPr>
          <p:cNvPr id="8" name="Content Placeholder 7">
            <a:extLst>
              <a:ext uri="{FF2B5EF4-FFF2-40B4-BE49-F238E27FC236}">
                <a16:creationId xmlns:a16="http://schemas.microsoft.com/office/drawing/2014/main" id="{EA71CD6F-C8D6-49FE-9460-AC9ABEC4D24E}"/>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967386" y="1482811"/>
            <a:ext cx="3920571" cy="4732638"/>
          </a:xfrm>
        </p:spPr>
      </p:pic>
      <p:sp>
        <p:nvSpPr>
          <p:cNvPr id="6" name="Slide Number Placeholder 5">
            <a:extLst>
              <a:ext uri="{FF2B5EF4-FFF2-40B4-BE49-F238E27FC236}">
                <a16:creationId xmlns:a16="http://schemas.microsoft.com/office/drawing/2014/main" id="{E374CFAA-2FE6-4593-B700-01D6B123D479}"/>
              </a:ext>
            </a:extLst>
          </p:cNvPr>
          <p:cNvSpPr>
            <a:spLocks noGrp="1"/>
          </p:cNvSpPr>
          <p:nvPr>
            <p:ph type="sldNum" sz="quarter" idx="12"/>
          </p:nvPr>
        </p:nvSpPr>
        <p:spPr/>
        <p:txBody>
          <a:bodyPr/>
          <a:lstStyle/>
          <a:p>
            <a:fld id="{16B329CE-12EE-41B9-863D-AD24B855B8BC}" type="slidenum">
              <a:rPr lang="en-US" smtClean="0"/>
              <a:t>15</a:t>
            </a:fld>
            <a:endParaRPr lang="en-US"/>
          </a:p>
        </p:txBody>
      </p:sp>
    </p:spTree>
    <p:extLst>
      <p:ext uri="{BB962C8B-B14F-4D97-AF65-F5344CB8AC3E}">
        <p14:creationId xmlns:p14="http://schemas.microsoft.com/office/powerpoint/2010/main" val="129122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3FB6D89E-22CC-47E1-BB0D-78733DFC78CB}"/>
              </a:ext>
            </a:extLst>
          </p:cNvPr>
          <p:cNvPicPr>
            <a:picLocks noChangeAspect="1"/>
          </p:cNvPicPr>
          <p:nvPr/>
        </p:nvPicPr>
        <p:blipFill rotWithShape="1">
          <a:blip r:embed="rId3">
            <a:extLst>
              <a:ext uri="{28A0092B-C50C-407E-A947-70E740481C1C}">
                <a14:useLocalDpi xmlns:a14="http://schemas.microsoft.com/office/drawing/2010/main" val="0"/>
              </a:ext>
            </a:extLst>
          </a:blip>
          <a:srcRect t="6035" b="7788"/>
          <a:stretch/>
        </p:blipFill>
        <p:spPr>
          <a:xfrm>
            <a:off x="5124392" y="1143000"/>
            <a:ext cx="5107002" cy="4632694"/>
          </a:xfrm>
          <a:prstGeom prst="rect">
            <a:avLst/>
          </a:prstGeom>
        </p:spPr>
      </p:pic>
      <p:sp>
        <p:nvSpPr>
          <p:cNvPr id="13" name="Rectangle 12">
            <a:extLst>
              <a:ext uri="{FF2B5EF4-FFF2-40B4-BE49-F238E27FC236}">
                <a16:creationId xmlns:a16="http://schemas.microsoft.com/office/drawing/2014/main" id="{A26E2FAE-FA60-497B-B2CB-7702C6FF3A3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6712CAC-7CD9-4231-995E-EA408A9E38A1}"/>
              </a:ext>
            </a:extLst>
          </p:cNvPr>
          <p:cNvSpPr>
            <a:spLocks noGrp="1"/>
          </p:cNvSpPr>
          <p:nvPr>
            <p:ph type="title"/>
          </p:nvPr>
        </p:nvSpPr>
        <p:spPr>
          <a:xfrm>
            <a:off x="699034" y="571500"/>
            <a:ext cx="3575342" cy="1641986"/>
          </a:xfrm>
        </p:spPr>
        <p:txBody>
          <a:bodyPr>
            <a:noAutofit/>
          </a:bodyPr>
          <a:lstStyle/>
          <a:p>
            <a:r>
              <a:rPr lang="en-US" sz="3200" dirty="0"/>
              <a:t>Owner and Tenant Communication </a:t>
            </a:r>
          </a:p>
        </p:txBody>
      </p:sp>
      <p:sp>
        <p:nvSpPr>
          <p:cNvPr id="10" name="Content Placeholder 9"/>
          <p:cNvSpPr>
            <a:spLocks noGrp="1"/>
          </p:cNvSpPr>
          <p:nvPr>
            <p:ph idx="1"/>
          </p:nvPr>
        </p:nvSpPr>
        <p:spPr>
          <a:xfrm>
            <a:off x="699034" y="2360141"/>
            <a:ext cx="4169527" cy="3715264"/>
          </a:xfrm>
        </p:spPr>
        <p:txBody>
          <a:bodyPr>
            <a:normAutofit fontScale="92500" lnSpcReduction="10000"/>
          </a:bodyPr>
          <a:lstStyle/>
          <a:p>
            <a:pPr marL="0" indent="0">
              <a:buNone/>
            </a:pPr>
            <a:r>
              <a:rPr lang="en-US" b="1" dirty="0"/>
              <a:t>Owner and tenant compliance calls </a:t>
            </a:r>
          </a:p>
          <a:p>
            <a:pPr>
              <a:buFont typeface="Arial" panose="020B0604020202020204" pitchFamily="34" charset="0"/>
              <a:buChar char="•"/>
            </a:pPr>
            <a:r>
              <a:rPr lang="en-US" dirty="0"/>
              <a:t>Violations that have not been complied, the Call Center will attempt to make contact with the owner or tenant of the property.</a:t>
            </a:r>
          </a:p>
          <a:p>
            <a:pPr>
              <a:buFont typeface="Arial" panose="020B0604020202020204" pitchFamily="34" charset="0"/>
              <a:buChar char="•"/>
            </a:pPr>
            <a:endParaRPr lang="en-US" dirty="0"/>
          </a:p>
          <a:p>
            <a:pPr>
              <a:buFont typeface="Arial" panose="020B0604020202020204" pitchFamily="34" charset="0"/>
              <a:buChar char="•"/>
            </a:pPr>
            <a:r>
              <a:rPr lang="en-US" dirty="0"/>
              <a:t>They will notate case files of any contact that is made to help inspectors get citizen compliance.</a:t>
            </a:r>
          </a:p>
        </p:txBody>
      </p:sp>
      <p:sp>
        <p:nvSpPr>
          <p:cNvPr id="3" name="Slide Number Placeholder 2">
            <a:extLst>
              <a:ext uri="{FF2B5EF4-FFF2-40B4-BE49-F238E27FC236}">
                <a16:creationId xmlns:a16="http://schemas.microsoft.com/office/drawing/2014/main" id="{5C3D79BE-AA5F-4CC4-AE2C-71F17B61976C}"/>
              </a:ext>
            </a:extLst>
          </p:cNvPr>
          <p:cNvSpPr>
            <a:spLocks noGrp="1"/>
          </p:cNvSpPr>
          <p:nvPr>
            <p:ph type="sldNum" sz="quarter" idx="12"/>
          </p:nvPr>
        </p:nvSpPr>
        <p:spPr/>
        <p:txBody>
          <a:bodyPr/>
          <a:lstStyle/>
          <a:p>
            <a:fld id="{16B329CE-12EE-41B9-863D-AD24B855B8BC}" type="slidenum">
              <a:rPr lang="en-US" smtClean="0"/>
              <a:t>16</a:t>
            </a:fld>
            <a:endParaRPr lang="en-US"/>
          </a:p>
        </p:txBody>
      </p:sp>
    </p:spTree>
    <p:extLst>
      <p:ext uri="{BB962C8B-B14F-4D97-AF65-F5344CB8AC3E}">
        <p14:creationId xmlns:p14="http://schemas.microsoft.com/office/powerpoint/2010/main" val="231417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heel(1)">
                                      <p:cBhvr>
                                        <p:cTn id="7" dur="2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heel(1)">
                                      <p:cBhvr>
                                        <p:cTn id="12" dur="20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wheel(1)">
                                      <p:cBhvr>
                                        <p:cTn id="17" dur="20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80">
                                          <p:stCondLst>
                                            <p:cond delay="0"/>
                                          </p:stCondLst>
                                        </p:cTn>
                                        <p:tgtEl>
                                          <p:spTgt spid="8"/>
                                        </p:tgtEl>
                                      </p:cBhvr>
                                    </p:animEffect>
                                    <p:anim calcmode="lin" valueType="num">
                                      <p:cBhvr>
                                        <p:cTn id="2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8" dur="26">
                                          <p:stCondLst>
                                            <p:cond delay="650"/>
                                          </p:stCondLst>
                                        </p:cTn>
                                        <p:tgtEl>
                                          <p:spTgt spid="8"/>
                                        </p:tgtEl>
                                      </p:cBhvr>
                                      <p:to x="100000" y="60000"/>
                                    </p:animScale>
                                    <p:animScale>
                                      <p:cBhvr>
                                        <p:cTn id="29" dur="166" decel="50000">
                                          <p:stCondLst>
                                            <p:cond delay="676"/>
                                          </p:stCondLst>
                                        </p:cTn>
                                        <p:tgtEl>
                                          <p:spTgt spid="8"/>
                                        </p:tgtEl>
                                      </p:cBhvr>
                                      <p:to x="100000" y="100000"/>
                                    </p:animScale>
                                    <p:animScale>
                                      <p:cBhvr>
                                        <p:cTn id="30" dur="26">
                                          <p:stCondLst>
                                            <p:cond delay="1312"/>
                                          </p:stCondLst>
                                        </p:cTn>
                                        <p:tgtEl>
                                          <p:spTgt spid="8"/>
                                        </p:tgtEl>
                                      </p:cBhvr>
                                      <p:to x="100000" y="80000"/>
                                    </p:animScale>
                                    <p:animScale>
                                      <p:cBhvr>
                                        <p:cTn id="31" dur="166" decel="50000">
                                          <p:stCondLst>
                                            <p:cond delay="1338"/>
                                          </p:stCondLst>
                                        </p:cTn>
                                        <p:tgtEl>
                                          <p:spTgt spid="8"/>
                                        </p:tgtEl>
                                      </p:cBhvr>
                                      <p:to x="100000" y="100000"/>
                                    </p:animScale>
                                    <p:animScale>
                                      <p:cBhvr>
                                        <p:cTn id="32" dur="26">
                                          <p:stCondLst>
                                            <p:cond delay="1642"/>
                                          </p:stCondLst>
                                        </p:cTn>
                                        <p:tgtEl>
                                          <p:spTgt spid="8"/>
                                        </p:tgtEl>
                                      </p:cBhvr>
                                      <p:to x="100000" y="90000"/>
                                    </p:animScale>
                                    <p:animScale>
                                      <p:cBhvr>
                                        <p:cTn id="33" dur="166" decel="50000">
                                          <p:stCondLst>
                                            <p:cond delay="1668"/>
                                          </p:stCondLst>
                                        </p:cTn>
                                        <p:tgtEl>
                                          <p:spTgt spid="8"/>
                                        </p:tgtEl>
                                      </p:cBhvr>
                                      <p:to x="100000" y="100000"/>
                                    </p:animScale>
                                    <p:animScale>
                                      <p:cBhvr>
                                        <p:cTn id="34" dur="26">
                                          <p:stCondLst>
                                            <p:cond delay="1808"/>
                                          </p:stCondLst>
                                        </p:cTn>
                                        <p:tgtEl>
                                          <p:spTgt spid="8"/>
                                        </p:tgtEl>
                                      </p:cBhvr>
                                      <p:to x="100000" y="95000"/>
                                    </p:animScale>
                                    <p:animScale>
                                      <p:cBhvr>
                                        <p:cTn id="35"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BCCB6A-52A6-42C9-AF37-94DDA45F0343}"/>
              </a:ext>
            </a:extLst>
          </p:cNvPr>
          <p:cNvSpPr>
            <a:spLocks noGrp="1"/>
          </p:cNvSpPr>
          <p:nvPr>
            <p:ph type="title"/>
          </p:nvPr>
        </p:nvSpPr>
        <p:spPr>
          <a:xfrm>
            <a:off x="1647009" y="647526"/>
            <a:ext cx="9404723" cy="1400530"/>
          </a:xfrm>
        </p:spPr>
        <p:txBody>
          <a:bodyPr/>
          <a:lstStyle/>
          <a:p>
            <a:r>
              <a:rPr lang="en-US" dirty="0"/>
              <a:t>Customer Satisfaction Calls </a:t>
            </a:r>
          </a:p>
        </p:txBody>
      </p:sp>
      <p:sp>
        <p:nvSpPr>
          <p:cNvPr id="5" name="Content Placeholder 4">
            <a:extLst>
              <a:ext uri="{FF2B5EF4-FFF2-40B4-BE49-F238E27FC236}">
                <a16:creationId xmlns:a16="http://schemas.microsoft.com/office/drawing/2014/main" id="{9922603E-407C-4052-998D-5357E35875E9}"/>
              </a:ext>
            </a:extLst>
          </p:cNvPr>
          <p:cNvSpPr>
            <a:spLocks noGrp="1"/>
          </p:cNvSpPr>
          <p:nvPr>
            <p:ph sz="half" idx="1"/>
          </p:nvPr>
        </p:nvSpPr>
        <p:spPr>
          <a:xfrm>
            <a:off x="6655393" y="1853248"/>
            <a:ext cx="4396339" cy="4195763"/>
          </a:xfrm>
        </p:spPr>
        <p:txBody>
          <a:bodyPr>
            <a:normAutofit fontScale="92500" lnSpcReduction="20000"/>
          </a:bodyPr>
          <a:lstStyle/>
          <a:p>
            <a:pPr marL="0" indent="0">
              <a:buNone/>
            </a:pPr>
            <a:r>
              <a:rPr lang="en-US" sz="2400" b="1" dirty="0"/>
              <a:t>311 Survey </a:t>
            </a:r>
          </a:p>
          <a:p>
            <a:pPr>
              <a:buFont typeface="Arial" panose="020B0604020202020204" pitchFamily="34" charset="0"/>
              <a:buChar char="•"/>
            </a:pPr>
            <a:r>
              <a:rPr lang="en-US" sz="2400" dirty="0"/>
              <a:t>Citizens that called 311,completed survey at the end the call and scored their experience as a 3 or less, will receive a follow up phone call from the Call Center. </a:t>
            </a:r>
          </a:p>
          <a:p>
            <a:pPr marL="0" indent="0">
              <a:buNone/>
            </a:pPr>
            <a:r>
              <a:rPr lang="en-US" sz="2400" dirty="0"/>
              <a:t> </a:t>
            </a:r>
          </a:p>
          <a:p>
            <a:pPr>
              <a:buFont typeface="Arial" panose="020B0604020202020204" pitchFamily="34" charset="0"/>
              <a:buChar char="•"/>
            </a:pPr>
            <a:r>
              <a:rPr lang="en-US" sz="2400" dirty="0"/>
              <a:t>The Call Center will assess any further action that needs to be taken to address their concerns.</a:t>
            </a:r>
          </a:p>
          <a:p>
            <a:endParaRPr lang="en-US" dirty="0"/>
          </a:p>
        </p:txBody>
      </p:sp>
      <p:pic>
        <p:nvPicPr>
          <p:cNvPr id="8" name="Content Placeholder 7">
            <a:extLst>
              <a:ext uri="{FF2B5EF4-FFF2-40B4-BE49-F238E27FC236}">
                <a16:creationId xmlns:a16="http://schemas.microsoft.com/office/drawing/2014/main" id="{F2BF2CCE-70A4-48C1-BF21-74FECCEF889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103288" y="2145460"/>
            <a:ext cx="4603530" cy="3806147"/>
          </a:xfrm>
        </p:spPr>
      </p:pic>
      <p:sp>
        <p:nvSpPr>
          <p:cNvPr id="2" name="Slide Number Placeholder 1">
            <a:extLst>
              <a:ext uri="{FF2B5EF4-FFF2-40B4-BE49-F238E27FC236}">
                <a16:creationId xmlns:a16="http://schemas.microsoft.com/office/drawing/2014/main" id="{133E99BE-1ECC-438A-AC9A-4A00478690DF}"/>
              </a:ext>
            </a:extLst>
          </p:cNvPr>
          <p:cNvSpPr>
            <a:spLocks noGrp="1"/>
          </p:cNvSpPr>
          <p:nvPr>
            <p:ph type="sldNum" sz="quarter" idx="12"/>
          </p:nvPr>
        </p:nvSpPr>
        <p:spPr/>
        <p:txBody>
          <a:bodyPr/>
          <a:lstStyle/>
          <a:p>
            <a:fld id="{16B329CE-12EE-41B9-863D-AD24B855B8BC}" type="slidenum">
              <a:rPr lang="en-US" smtClean="0"/>
              <a:t>17</a:t>
            </a:fld>
            <a:endParaRPr lang="en-US"/>
          </a:p>
        </p:txBody>
      </p:sp>
    </p:spTree>
    <p:extLst>
      <p:ext uri="{BB962C8B-B14F-4D97-AF65-F5344CB8AC3E}">
        <p14:creationId xmlns:p14="http://schemas.microsoft.com/office/powerpoint/2010/main" val="144124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E16D2-216F-421D-A9D7-7C2CA3EC2896}"/>
              </a:ext>
            </a:extLst>
          </p:cNvPr>
          <p:cNvSpPr>
            <a:spLocks noGrp="1"/>
          </p:cNvSpPr>
          <p:nvPr>
            <p:ph type="title"/>
          </p:nvPr>
        </p:nvSpPr>
        <p:spPr>
          <a:xfrm>
            <a:off x="646111" y="452718"/>
            <a:ext cx="9404723" cy="1083982"/>
          </a:xfrm>
        </p:spPr>
        <p:txBody>
          <a:bodyPr/>
          <a:lstStyle/>
          <a:p>
            <a:pPr algn="ctr"/>
            <a:r>
              <a:rPr lang="en-US" dirty="0"/>
              <a:t>Additional Duties of Call Center</a:t>
            </a:r>
          </a:p>
        </p:txBody>
      </p:sp>
      <p:sp>
        <p:nvSpPr>
          <p:cNvPr id="3" name="Content Placeholder 2">
            <a:extLst>
              <a:ext uri="{FF2B5EF4-FFF2-40B4-BE49-F238E27FC236}">
                <a16:creationId xmlns:a16="http://schemas.microsoft.com/office/drawing/2014/main" id="{804E923B-B8A1-454C-97E8-AFAB5D6D5F62}"/>
              </a:ext>
            </a:extLst>
          </p:cNvPr>
          <p:cNvSpPr>
            <a:spLocks noGrp="1"/>
          </p:cNvSpPr>
          <p:nvPr>
            <p:ph idx="1"/>
          </p:nvPr>
        </p:nvSpPr>
        <p:spPr>
          <a:xfrm>
            <a:off x="795375" y="1536700"/>
            <a:ext cx="5274204" cy="4217329"/>
          </a:xfrm>
        </p:spPr>
        <p:txBody>
          <a:bodyPr wrap="square" lIns="91440" anchor="ctr">
            <a:normAutofit/>
          </a:bodyPr>
          <a:lstStyle/>
          <a:p>
            <a:r>
              <a:rPr lang="en-US" dirty="0"/>
              <a:t>Notate case files of return to sender or undeliverable mail.</a:t>
            </a:r>
          </a:p>
          <a:p>
            <a:r>
              <a:rPr lang="en-US" dirty="0"/>
              <a:t>Creating citation packets for inspectors based on subpoenas.</a:t>
            </a:r>
          </a:p>
          <a:p>
            <a:r>
              <a:rPr lang="en-US" dirty="0"/>
              <a:t>Handling front desk operations of Inspections of Public Services office.</a:t>
            </a:r>
          </a:p>
          <a:p>
            <a:r>
              <a:rPr lang="en-US" dirty="0"/>
              <a:t>Handling all the mail services for the Department of Inspections and Public Service, which includes delivery of inspectors packets.</a:t>
            </a:r>
          </a:p>
          <a:p>
            <a:pPr marL="0" indent="0">
              <a:buNone/>
            </a:pPr>
            <a:r>
              <a:rPr lang="en-US" dirty="0"/>
              <a:t>			</a:t>
            </a:r>
          </a:p>
        </p:txBody>
      </p:sp>
      <p:sp>
        <p:nvSpPr>
          <p:cNvPr id="4" name="TextBox 3">
            <a:extLst>
              <a:ext uri="{FF2B5EF4-FFF2-40B4-BE49-F238E27FC236}">
                <a16:creationId xmlns:a16="http://schemas.microsoft.com/office/drawing/2014/main" id="{0A6A4252-DC71-4A4F-A8A6-CAD42B451E24}"/>
              </a:ext>
            </a:extLst>
          </p:cNvPr>
          <p:cNvSpPr txBox="1"/>
          <p:nvPr/>
        </p:nvSpPr>
        <p:spPr>
          <a:xfrm>
            <a:off x="2108229" y="3744218"/>
            <a:ext cx="7119257" cy="646331"/>
          </a:xfrm>
          <a:prstGeom prst="rect">
            <a:avLst/>
          </a:prstGeom>
          <a:noFill/>
        </p:spPr>
        <p:txBody>
          <a:bodyPr wrap="square" rtlCol="0">
            <a:spAutoFit/>
          </a:bodyPr>
          <a:lstStyle/>
          <a:p>
            <a:endParaRPr lang="en-US" dirty="0"/>
          </a:p>
          <a:p>
            <a:endParaRPr lang="en-US" dirty="0"/>
          </a:p>
        </p:txBody>
      </p:sp>
      <p:pic>
        <p:nvPicPr>
          <p:cNvPr id="5" name="Content Placeholder 4">
            <a:extLst>
              <a:ext uri="{FF2B5EF4-FFF2-40B4-BE49-F238E27FC236}">
                <a16:creationId xmlns:a16="http://schemas.microsoft.com/office/drawing/2014/main" id="{BC532197-ED81-4DF6-A852-6EDAEA4709B9}"/>
              </a:ext>
            </a:extLst>
          </p:cNvPr>
          <p:cNvPicPr>
            <a:picLocks noChangeAspect="1"/>
          </p:cNvPicPr>
          <p:nvPr/>
        </p:nvPicPr>
        <p:blipFill rotWithShape="1">
          <a:blip r:embed="rId2">
            <a:extLst>
              <a:ext uri="{28A0092B-C50C-407E-A947-70E740481C1C}">
                <a14:useLocalDpi xmlns:a14="http://schemas.microsoft.com/office/drawing/2010/main" val="0"/>
              </a:ext>
            </a:extLst>
          </a:blip>
          <a:srcRect l="3842" t="14339" b="6528"/>
          <a:stretch/>
        </p:blipFill>
        <p:spPr>
          <a:xfrm>
            <a:off x="6824546" y="1851102"/>
            <a:ext cx="4119290" cy="3010831"/>
          </a:xfrm>
          <a:prstGeom prst="rect">
            <a:avLst/>
          </a:prstGeom>
        </p:spPr>
      </p:pic>
      <p:sp>
        <p:nvSpPr>
          <p:cNvPr id="6" name="Slide Number Placeholder 5">
            <a:extLst>
              <a:ext uri="{FF2B5EF4-FFF2-40B4-BE49-F238E27FC236}">
                <a16:creationId xmlns:a16="http://schemas.microsoft.com/office/drawing/2014/main" id="{0E7CAB0A-B3B7-46F6-94FA-DF2868838953}"/>
              </a:ext>
            </a:extLst>
          </p:cNvPr>
          <p:cNvSpPr>
            <a:spLocks noGrp="1"/>
          </p:cNvSpPr>
          <p:nvPr>
            <p:ph type="sldNum" sz="quarter" idx="12"/>
          </p:nvPr>
        </p:nvSpPr>
        <p:spPr/>
        <p:txBody>
          <a:bodyPr/>
          <a:lstStyle/>
          <a:p>
            <a:fld id="{16B329CE-12EE-41B9-863D-AD24B855B8BC}" type="slidenum">
              <a:rPr lang="en-US" smtClean="0"/>
              <a:t>18</a:t>
            </a:fld>
            <a:endParaRPr lang="en-US"/>
          </a:p>
        </p:txBody>
      </p:sp>
    </p:spTree>
    <p:extLst>
      <p:ext uri="{BB962C8B-B14F-4D97-AF65-F5344CB8AC3E}">
        <p14:creationId xmlns:p14="http://schemas.microsoft.com/office/powerpoint/2010/main" val="230538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32"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plus(out)">
                                      <p:cBhvr>
                                        <p:cTn id="3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0C2647-5D9C-418F-8D8E-E89931727C10}"/>
              </a:ext>
            </a:extLst>
          </p:cNvPr>
          <p:cNvSpPr txBox="1">
            <a:spLocks/>
          </p:cNvSpPr>
          <p:nvPr/>
        </p:nvSpPr>
        <p:spPr>
          <a:xfrm>
            <a:off x="1482811" y="896906"/>
            <a:ext cx="8983362" cy="995913"/>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Responsibilities of the Call Center</a:t>
            </a:r>
          </a:p>
        </p:txBody>
      </p:sp>
      <p:sp>
        <p:nvSpPr>
          <p:cNvPr id="3" name="Rectangle 2">
            <a:extLst>
              <a:ext uri="{FF2B5EF4-FFF2-40B4-BE49-F238E27FC236}">
                <a16:creationId xmlns:a16="http://schemas.microsoft.com/office/drawing/2014/main" id="{5CDF6C64-7ABF-4919-B9BE-CFD292EE4C6B}"/>
              </a:ext>
            </a:extLst>
          </p:cNvPr>
          <p:cNvSpPr txBox="1">
            <a:spLocks/>
          </p:cNvSpPr>
          <p:nvPr/>
        </p:nvSpPr>
        <p:spPr>
          <a:xfrm>
            <a:off x="4625340" y="2438400"/>
            <a:ext cx="3810000" cy="3525995"/>
          </a:xfrm>
          <a:prstGeom prst="rect">
            <a:avLst/>
          </a:prstGeom>
        </p:spPr>
        <p:txBody>
          <a:bodyPr>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spcAft>
                <a:spcPts val="1000"/>
              </a:spcAft>
            </a:pPr>
            <a:endParaRPr lang="en-US" sz="1800" u="sng" dirty="0"/>
          </a:p>
        </p:txBody>
      </p:sp>
      <p:graphicFrame>
        <p:nvGraphicFramePr>
          <p:cNvPr id="6" name="Chart 5" descr="chart design">
            <a:extLst>
              <a:ext uri="{FF2B5EF4-FFF2-40B4-BE49-F238E27FC236}">
                <a16:creationId xmlns:a16="http://schemas.microsoft.com/office/drawing/2014/main" id="{0BCE0345-7D22-474D-A1AE-1DF252082C15}"/>
              </a:ext>
            </a:extLst>
          </p:cNvPr>
          <p:cNvGraphicFramePr/>
          <p:nvPr>
            <p:extLst>
              <p:ext uri="{D42A27DB-BD31-4B8C-83A1-F6EECF244321}">
                <p14:modId xmlns:p14="http://schemas.microsoft.com/office/powerpoint/2010/main" val="2000910156"/>
              </p:ext>
            </p:extLst>
          </p:nvPr>
        </p:nvGraphicFramePr>
        <p:xfrm>
          <a:off x="2496066" y="1804087"/>
          <a:ext cx="6678826" cy="4438908"/>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2">
            <a:extLst>
              <a:ext uri="{FF2B5EF4-FFF2-40B4-BE49-F238E27FC236}">
                <a16:creationId xmlns:a16="http://schemas.microsoft.com/office/drawing/2014/main" id="{22164458-35F6-4453-82CB-A35EA3E7FA9A}"/>
              </a:ext>
            </a:extLst>
          </p:cNvPr>
          <p:cNvSpPr txBox="1">
            <a:spLocks/>
          </p:cNvSpPr>
          <p:nvPr/>
        </p:nvSpPr>
        <p:spPr>
          <a:xfrm>
            <a:off x="4625340" y="1905000"/>
            <a:ext cx="3810000" cy="438150"/>
          </a:xfrm>
          <a:prstGeom prst="rect">
            <a:avLst/>
          </a:prstGeom>
        </p:spPr>
        <p:txBody>
          <a:bodyPr vert="horz" anchor="t">
            <a:normAutofit/>
          </a:bodyPr>
          <a:lstStyle>
            <a:lvl1pPr marL="448056" indent="-384048" algn="l" rtl="0" eaLnBrk="1" latinLnBrk="0" hangingPunct="1">
              <a:spcBef>
                <a:spcPct val="20000"/>
              </a:spcBef>
              <a:buClr>
                <a:schemeClr val="accent1"/>
              </a:buClr>
              <a:buSzPct val="80000"/>
              <a:buFont typeface="Arial" panose="020B0604020202020204" pitchFamily="34" charset="0"/>
              <a:buChar char="•"/>
              <a:defRPr sz="2800" kern="1200">
                <a:solidFill>
                  <a:schemeClr val="bg2"/>
                </a:solidFill>
                <a:latin typeface="+mn-lt"/>
                <a:ea typeface="+mn-ea"/>
                <a:cs typeface="+mn-cs"/>
              </a:defRPr>
            </a:lvl1pPr>
            <a:lvl2pPr marL="822960" indent="-285750" algn="l" rtl="0" eaLnBrk="1" latinLnBrk="0" hangingPunct="1">
              <a:spcBef>
                <a:spcPct val="20000"/>
              </a:spcBef>
              <a:buClr>
                <a:schemeClr val="accent1"/>
              </a:buClr>
              <a:buSzPct val="95000"/>
              <a:buFont typeface="Arial" panose="020B0604020202020204" pitchFamily="34" charset="0"/>
              <a:buChar char="•"/>
              <a:defRPr sz="2400" kern="1200">
                <a:solidFill>
                  <a:schemeClr val="bg2"/>
                </a:solidFill>
                <a:latin typeface="+mn-lt"/>
                <a:ea typeface="+mn-ea"/>
                <a:cs typeface="+mn-cs"/>
              </a:defRPr>
            </a:lvl2pPr>
            <a:lvl3pPr marL="1106424" indent="-228600" algn="l" rtl="0" eaLnBrk="1" latinLnBrk="0" hangingPunct="1">
              <a:spcBef>
                <a:spcPct val="20000"/>
              </a:spcBef>
              <a:buClr>
                <a:schemeClr val="accent1"/>
              </a:buClr>
              <a:buFont typeface="Arial" panose="020B0604020202020204" pitchFamily="34" charset="0"/>
              <a:buChar char="•"/>
              <a:defRPr sz="2000" kern="1200">
                <a:solidFill>
                  <a:schemeClr val="bg2"/>
                </a:solidFill>
                <a:latin typeface="+mn-lt"/>
                <a:ea typeface="+mn-ea"/>
                <a:cs typeface="+mn-cs"/>
              </a:defRPr>
            </a:lvl3pPr>
            <a:lvl4pPr marL="1371600" indent="-210312" algn="l" rtl="0" eaLnBrk="1" latinLnBrk="0" hangingPunct="1">
              <a:spcBef>
                <a:spcPct val="20000"/>
              </a:spcBef>
              <a:buClr>
                <a:schemeClr val="accent1"/>
              </a:buClr>
              <a:buFont typeface="Arial" panose="020B0604020202020204" pitchFamily="34" charset="0"/>
              <a:buChar char="•"/>
              <a:defRPr sz="1800" kern="1200">
                <a:solidFill>
                  <a:schemeClr val="bg2"/>
                </a:solidFill>
                <a:latin typeface="+mn-lt"/>
                <a:ea typeface="+mn-ea"/>
                <a:cs typeface="+mn-cs"/>
              </a:defRPr>
            </a:lvl4pPr>
            <a:lvl5pPr marL="1600200" indent="-210312" algn="l" rtl="0" eaLnBrk="1" latinLnBrk="0" hangingPunct="1">
              <a:spcBef>
                <a:spcPct val="20000"/>
              </a:spcBef>
              <a:buClr>
                <a:schemeClr val="accent1"/>
              </a:buClr>
              <a:buFont typeface="Arial" panose="020B0604020202020204" pitchFamily="34" charset="0"/>
              <a:buChar char="•"/>
              <a:defRPr sz="1800" kern="1200">
                <a:solidFill>
                  <a:schemeClr val="bg2"/>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9pPr>
          </a:lstStyle>
          <a:p>
            <a:pPr marL="64008" indent="0">
              <a:spcAft>
                <a:spcPts val="1000"/>
              </a:spcAft>
              <a:buNone/>
            </a:pPr>
            <a:endParaRPr lang="en-US" sz="1600" b="1" dirty="0">
              <a:solidFill>
                <a:schemeClr val="accent1"/>
              </a:solidFill>
            </a:endParaRPr>
          </a:p>
        </p:txBody>
      </p:sp>
      <p:sp>
        <p:nvSpPr>
          <p:cNvPr id="5" name="Slide Number Placeholder 4">
            <a:extLst>
              <a:ext uri="{FF2B5EF4-FFF2-40B4-BE49-F238E27FC236}">
                <a16:creationId xmlns:a16="http://schemas.microsoft.com/office/drawing/2014/main" id="{235A3909-015B-4E21-A26E-A593B59FA6FC}"/>
              </a:ext>
            </a:extLst>
          </p:cNvPr>
          <p:cNvSpPr>
            <a:spLocks noGrp="1"/>
          </p:cNvSpPr>
          <p:nvPr>
            <p:ph type="sldNum" sz="quarter" idx="12"/>
          </p:nvPr>
        </p:nvSpPr>
        <p:spPr/>
        <p:txBody>
          <a:bodyPr/>
          <a:lstStyle/>
          <a:p>
            <a:fld id="{16B329CE-12EE-41B9-863D-AD24B855B8BC}" type="slidenum">
              <a:rPr lang="en-US" smtClean="0"/>
              <a:t>19</a:t>
            </a:fld>
            <a:endParaRPr lang="en-US"/>
          </a:p>
        </p:txBody>
      </p:sp>
    </p:spTree>
    <p:extLst>
      <p:ext uri="{BB962C8B-B14F-4D97-AF65-F5344CB8AC3E}">
        <p14:creationId xmlns:p14="http://schemas.microsoft.com/office/powerpoint/2010/main" val="3838539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FB839-70C1-4012-A148-4C2B83B45B63}"/>
              </a:ext>
            </a:extLst>
          </p:cNvPr>
          <p:cNvSpPr>
            <a:spLocks noGrp="1"/>
          </p:cNvSpPr>
          <p:nvPr>
            <p:ph type="title"/>
          </p:nvPr>
        </p:nvSpPr>
        <p:spPr/>
        <p:txBody>
          <a:bodyPr/>
          <a:lstStyle/>
          <a:p>
            <a:r>
              <a:rPr lang="en-US" dirty="0"/>
              <a:t>HURRICANE HARVEY </a:t>
            </a:r>
          </a:p>
        </p:txBody>
      </p:sp>
      <p:sp>
        <p:nvSpPr>
          <p:cNvPr id="4" name="Rectangle 3">
            <a:extLst>
              <a:ext uri="{FF2B5EF4-FFF2-40B4-BE49-F238E27FC236}">
                <a16:creationId xmlns:a16="http://schemas.microsoft.com/office/drawing/2014/main" id="{C63BE730-9EDD-4FC7-8D88-5542C85B4A81}"/>
              </a:ext>
            </a:extLst>
          </p:cNvPr>
          <p:cNvSpPr/>
          <p:nvPr/>
        </p:nvSpPr>
        <p:spPr>
          <a:xfrm>
            <a:off x="638172" y="1737183"/>
            <a:ext cx="4180004" cy="3970318"/>
          </a:xfrm>
          <a:prstGeom prst="rect">
            <a:avLst/>
          </a:prstGeom>
        </p:spPr>
        <p:txBody>
          <a:bodyPr wrap="square">
            <a:spAutoFit/>
          </a:bodyPr>
          <a:lstStyle/>
          <a:p>
            <a:pPr marL="285750" indent="-285750">
              <a:buFont typeface="Arial" panose="020B0604020202020204" pitchFamily="34" charset="0"/>
              <a:buChar char="•"/>
            </a:pPr>
            <a:r>
              <a:rPr lang="en-US" sz="1400" dirty="0"/>
              <a:t>On </a:t>
            </a:r>
            <a:r>
              <a:rPr lang="en-US" sz="1400" u="sng" dirty="0"/>
              <a:t>August 29, 2017</a:t>
            </a:r>
            <a:r>
              <a:rPr lang="en-US" sz="1400" dirty="0"/>
              <a:t>, Department of Neighborhoods’ executive management convened with key staff from the Houston Office of Emergency Management to coordinate the dispatch of Department of Neighborhoods (DON) inspectors.</a:t>
            </a:r>
          </a:p>
          <a:p>
            <a:endParaRPr lang="en-US" sz="1400" dirty="0"/>
          </a:p>
          <a:p>
            <a:pPr marL="285750" indent="-285750">
              <a:buFont typeface="Arial" panose="020B0604020202020204" pitchFamily="34" charset="0"/>
              <a:buChar char="•"/>
            </a:pPr>
            <a:r>
              <a:rPr lang="en-US" sz="1400" dirty="0"/>
              <a:t>DON inspectors began damage assessments Thursday </a:t>
            </a:r>
            <a:r>
              <a:rPr lang="en-US" sz="1400" u="sng" dirty="0"/>
              <a:t>August 31, 2017</a:t>
            </a:r>
            <a:r>
              <a:rPr lang="en-US" sz="1400" dirty="0"/>
              <a:t>. All damage assessments were conducted via third party software </a:t>
            </a:r>
            <a:r>
              <a:rPr lang="en-US" sz="1400" dirty="0" err="1"/>
              <a:t>ActsofT</a:t>
            </a:r>
            <a:r>
              <a:rPr lang="en-US" sz="1400" dirty="0"/>
              <a:t>.</a:t>
            </a:r>
          </a:p>
          <a:p>
            <a:endParaRPr lang="en-US" sz="1400" dirty="0"/>
          </a:p>
          <a:p>
            <a:pPr marL="285750" indent="-285750">
              <a:buFont typeface="Arial" panose="020B0604020202020204" pitchFamily="34" charset="0"/>
              <a:buChar char="•"/>
            </a:pPr>
            <a:r>
              <a:rPr lang="en-US" sz="1400" dirty="0"/>
              <a:t>Inspectors surveyed debris pick up city wide to alert the Mayor’s Office of existing areas needing debris pickup.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Total Windshield Assessments Conducted between 8/31/17 – 9/19/17: 26,452</a:t>
            </a:r>
          </a:p>
        </p:txBody>
      </p:sp>
      <p:sp>
        <p:nvSpPr>
          <p:cNvPr id="10" name="TextBox 9">
            <a:extLst>
              <a:ext uri="{FF2B5EF4-FFF2-40B4-BE49-F238E27FC236}">
                <a16:creationId xmlns:a16="http://schemas.microsoft.com/office/drawing/2014/main" id="{672EA9FC-FAF1-4C75-9682-835D6A75E5AB}"/>
              </a:ext>
            </a:extLst>
          </p:cNvPr>
          <p:cNvSpPr txBox="1"/>
          <p:nvPr/>
        </p:nvSpPr>
        <p:spPr>
          <a:xfrm>
            <a:off x="700272" y="1062685"/>
            <a:ext cx="4648200" cy="369332"/>
          </a:xfrm>
          <a:prstGeom prst="rect">
            <a:avLst/>
          </a:prstGeom>
          <a:noFill/>
        </p:spPr>
        <p:txBody>
          <a:bodyPr wrap="square" rtlCol="0">
            <a:spAutoFit/>
          </a:bodyPr>
          <a:lstStyle/>
          <a:p>
            <a:r>
              <a:rPr lang="en-US" dirty="0"/>
              <a:t>RESPONSE &amp; RECOVERY TIMELINE</a:t>
            </a:r>
          </a:p>
        </p:txBody>
      </p:sp>
      <p:pic>
        <p:nvPicPr>
          <p:cNvPr id="7" name="Content Placeholder 6">
            <a:extLst>
              <a:ext uri="{FF2B5EF4-FFF2-40B4-BE49-F238E27FC236}">
                <a16:creationId xmlns:a16="http://schemas.microsoft.com/office/drawing/2014/main" id="{CB2755F6-FE06-423F-B4C9-B2FCB404528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37939" y="1737183"/>
            <a:ext cx="5596097" cy="4195762"/>
          </a:xfrm>
        </p:spPr>
      </p:pic>
      <p:sp>
        <p:nvSpPr>
          <p:cNvPr id="11" name="TextBox 10">
            <a:extLst>
              <a:ext uri="{FF2B5EF4-FFF2-40B4-BE49-F238E27FC236}">
                <a16:creationId xmlns:a16="http://schemas.microsoft.com/office/drawing/2014/main" id="{2EB3FA36-6FBE-4B3A-B370-AD301B4095F1}"/>
              </a:ext>
            </a:extLst>
          </p:cNvPr>
          <p:cNvSpPr txBox="1"/>
          <p:nvPr/>
        </p:nvSpPr>
        <p:spPr>
          <a:xfrm>
            <a:off x="5737939" y="6209885"/>
            <a:ext cx="5803900" cy="276999"/>
          </a:xfrm>
          <a:prstGeom prst="rect">
            <a:avLst/>
          </a:prstGeom>
          <a:noFill/>
        </p:spPr>
        <p:txBody>
          <a:bodyPr wrap="square" rtlCol="0">
            <a:spAutoFit/>
          </a:bodyPr>
          <a:lstStyle/>
          <a:p>
            <a:pPr algn="ctr"/>
            <a:r>
              <a:rPr lang="en-US" sz="1200" dirty="0"/>
              <a:t>Photo Credit: www.houstonpublicmedia.org</a:t>
            </a:r>
          </a:p>
        </p:txBody>
      </p:sp>
      <p:sp>
        <p:nvSpPr>
          <p:cNvPr id="3" name="Slide Number Placeholder 2">
            <a:extLst>
              <a:ext uri="{FF2B5EF4-FFF2-40B4-BE49-F238E27FC236}">
                <a16:creationId xmlns:a16="http://schemas.microsoft.com/office/drawing/2014/main" id="{EEB8040A-927C-4099-8AF2-34F935466398}"/>
              </a:ext>
            </a:extLst>
          </p:cNvPr>
          <p:cNvSpPr>
            <a:spLocks noGrp="1"/>
          </p:cNvSpPr>
          <p:nvPr>
            <p:ph type="sldNum" sz="quarter" idx="12"/>
          </p:nvPr>
        </p:nvSpPr>
        <p:spPr/>
        <p:txBody>
          <a:bodyPr/>
          <a:lstStyle/>
          <a:p>
            <a:fld id="{16B329CE-12EE-41B9-863D-AD24B855B8BC}" type="slidenum">
              <a:rPr lang="en-US" smtClean="0"/>
              <a:t>2</a:t>
            </a:fld>
            <a:endParaRPr lang="en-US"/>
          </a:p>
        </p:txBody>
      </p:sp>
    </p:spTree>
    <p:extLst>
      <p:ext uri="{BB962C8B-B14F-4D97-AF65-F5344CB8AC3E}">
        <p14:creationId xmlns:p14="http://schemas.microsoft.com/office/powerpoint/2010/main" val="10831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E311E-6EAF-4332-8D54-BAAB2C71BBCA}"/>
              </a:ext>
            </a:extLst>
          </p:cNvPr>
          <p:cNvSpPr>
            <a:spLocks noGrp="1"/>
          </p:cNvSpPr>
          <p:nvPr>
            <p:ph type="title"/>
          </p:nvPr>
        </p:nvSpPr>
        <p:spPr/>
        <p:txBody>
          <a:bodyPr/>
          <a:lstStyle/>
          <a:p>
            <a:pPr algn="ctr"/>
            <a:r>
              <a:rPr lang="en-US" dirty="0"/>
              <a:t>New Division Managers </a:t>
            </a:r>
          </a:p>
        </p:txBody>
      </p:sp>
      <p:pic>
        <p:nvPicPr>
          <p:cNvPr id="4" name="Picture 3">
            <a:extLst>
              <a:ext uri="{FF2B5EF4-FFF2-40B4-BE49-F238E27FC236}">
                <a16:creationId xmlns:a16="http://schemas.microsoft.com/office/drawing/2014/main" id="{53B44FAA-931B-4171-99A2-3086B630E4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7916" y="1526614"/>
            <a:ext cx="3546748" cy="4112172"/>
          </a:xfrm>
          <a:prstGeom prst="rect">
            <a:avLst/>
          </a:prstGeom>
        </p:spPr>
      </p:pic>
      <p:sp>
        <p:nvSpPr>
          <p:cNvPr id="5" name="TextBox 4">
            <a:extLst>
              <a:ext uri="{FF2B5EF4-FFF2-40B4-BE49-F238E27FC236}">
                <a16:creationId xmlns:a16="http://schemas.microsoft.com/office/drawing/2014/main" id="{502A67C3-AF7F-41EE-BB75-3A870EFBB9CC}"/>
              </a:ext>
            </a:extLst>
          </p:cNvPr>
          <p:cNvSpPr txBox="1"/>
          <p:nvPr/>
        </p:nvSpPr>
        <p:spPr>
          <a:xfrm>
            <a:off x="1147916" y="5774164"/>
            <a:ext cx="3546748" cy="369332"/>
          </a:xfrm>
          <a:prstGeom prst="rect">
            <a:avLst/>
          </a:prstGeom>
          <a:noFill/>
        </p:spPr>
        <p:txBody>
          <a:bodyPr wrap="square" rtlCol="0">
            <a:spAutoFit/>
          </a:bodyPr>
          <a:lstStyle/>
          <a:p>
            <a:r>
              <a:rPr lang="en-US" dirty="0"/>
              <a:t>Shohn Davison – Inspections </a:t>
            </a:r>
          </a:p>
        </p:txBody>
      </p:sp>
      <p:pic>
        <p:nvPicPr>
          <p:cNvPr id="7" name="Picture 6">
            <a:extLst>
              <a:ext uri="{FF2B5EF4-FFF2-40B4-BE49-F238E27FC236}">
                <a16:creationId xmlns:a16="http://schemas.microsoft.com/office/drawing/2014/main" id="{53BB9941-F6FD-4EC9-BB8F-A567B7C9CA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5352" y="1526615"/>
            <a:ext cx="3135482" cy="4112172"/>
          </a:xfrm>
          <a:prstGeom prst="rect">
            <a:avLst/>
          </a:prstGeom>
        </p:spPr>
      </p:pic>
      <p:sp>
        <p:nvSpPr>
          <p:cNvPr id="8" name="TextBox 7">
            <a:extLst>
              <a:ext uri="{FF2B5EF4-FFF2-40B4-BE49-F238E27FC236}">
                <a16:creationId xmlns:a16="http://schemas.microsoft.com/office/drawing/2014/main" id="{A9FA7F39-3950-4C5A-9555-E8D6606EA0FA}"/>
              </a:ext>
            </a:extLst>
          </p:cNvPr>
          <p:cNvSpPr txBox="1"/>
          <p:nvPr/>
        </p:nvSpPr>
        <p:spPr>
          <a:xfrm>
            <a:off x="6915352" y="5820330"/>
            <a:ext cx="3135482" cy="646331"/>
          </a:xfrm>
          <a:prstGeom prst="rect">
            <a:avLst/>
          </a:prstGeom>
          <a:noFill/>
        </p:spPr>
        <p:txBody>
          <a:bodyPr wrap="square" rtlCol="0">
            <a:spAutoFit/>
          </a:bodyPr>
          <a:lstStyle/>
          <a:p>
            <a:r>
              <a:rPr lang="en-US" dirty="0"/>
              <a:t>Christylla Miles – Back Office &amp; Training</a:t>
            </a:r>
          </a:p>
        </p:txBody>
      </p:sp>
      <p:sp>
        <p:nvSpPr>
          <p:cNvPr id="3" name="Slide Number Placeholder 2">
            <a:extLst>
              <a:ext uri="{FF2B5EF4-FFF2-40B4-BE49-F238E27FC236}">
                <a16:creationId xmlns:a16="http://schemas.microsoft.com/office/drawing/2014/main" id="{A681A54D-CFC2-4D69-86A4-E206CD366759}"/>
              </a:ext>
            </a:extLst>
          </p:cNvPr>
          <p:cNvSpPr>
            <a:spLocks noGrp="1"/>
          </p:cNvSpPr>
          <p:nvPr>
            <p:ph type="sldNum" sz="quarter" idx="12"/>
          </p:nvPr>
        </p:nvSpPr>
        <p:spPr/>
        <p:txBody>
          <a:bodyPr/>
          <a:lstStyle/>
          <a:p>
            <a:fld id="{16B329CE-12EE-41B9-863D-AD24B855B8BC}" type="slidenum">
              <a:rPr lang="en-US" smtClean="0"/>
              <a:t>20</a:t>
            </a:fld>
            <a:endParaRPr lang="en-US"/>
          </a:p>
        </p:txBody>
      </p:sp>
    </p:spTree>
    <p:extLst>
      <p:ext uri="{BB962C8B-B14F-4D97-AF65-F5344CB8AC3E}">
        <p14:creationId xmlns:p14="http://schemas.microsoft.com/office/powerpoint/2010/main" val="611787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54D36-C6BE-49F4-9E06-F2A278C9BA12}"/>
              </a:ext>
            </a:extLst>
          </p:cNvPr>
          <p:cNvSpPr>
            <a:spLocks noGrp="1"/>
          </p:cNvSpPr>
          <p:nvPr>
            <p:ph type="title"/>
          </p:nvPr>
        </p:nvSpPr>
        <p:spPr>
          <a:xfrm>
            <a:off x="1326336" y="452718"/>
            <a:ext cx="9404723" cy="1400530"/>
          </a:xfrm>
        </p:spPr>
        <p:txBody>
          <a:bodyPr/>
          <a:lstStyle/>
          <a:p>
            <a:pPr algn="ctr"/>
            <a:r>
              <a:rPr lang="en-US" dirty="0"/>
              <a:t>Council Liaisons - Updated</a:t>
            </a:r>
          </a:p>
        </p:txBody>
      </p:sp>
      <p:graphicFrame>
        <p:nvGraphicFramePr>
          <p:cNvPr id="3" name="Table 2">
            <a:extLst>
              <a:ext uri="{FF2B5EF4-FFF2-40B4-BE49-F238E27FC236}">
                <a16:creationId xmlns:a16="http://schemas.microsoft.com/office/drawing/2014/main" id="{0DD24975-41B5-4ECE-AA57-B1960B2D7400}"/>
              </a:ext>
            </a:extLst>
          </p:cNvPr>
          <p:cNvGraphicFramePr>
            <a:graphicFrameLocks noGrp="1"/>
          </p:cNvGraphicFramePr>
          <p:nvPr>
            <p:extLst>
              <p:ext uri="{D42A27DB-BD31-4B8C-83A1-F6EECF244321}">
                <p14:modId xmlns:p14="http://schemas.microsoft.com/office/powerpoint/2010/main" val="3665408419"/>
              </p:ext>
            </p:extLst>
          </p:nvPr>
        </p:nvGraphicFramePr>
        <p:xfrm>
          <a:off x="1037063" y="1853248"/>
          <a:ext cx="9779619" cy="3911932"/>
        </p:xfrm>
        <a:graphic>
          <a:graphicData uri="http://schemas.openxmlformats.org/drawingml/2006/table">
            <a:tbl>
              <a:tblPr firstRow="1" firstCol="1" bandRow="1"/>
              <a:tblGrid>
                <a:gridCol w="3262462">
                  <a:extLst>
                    <a:ext uri="{9D8B030D-6E8A-4147-A177-3AD203B41FA5}">
                      <a16:colId xmlns:a16="http://schemas.microsoft.com/office/drawing/2014/main" val="3702201638"/>
                    </a:ext>
                  </a:extLst>
                </a:gridCol>
                <a:gridCol w="3303890">
                  <a:extLst>
                    <a:ext uri="{9D8B030D-6E8A-4147-A177-3AD203B41FA5}">
                      <a16:colId xmlns:a16="http://schemas.microsoft.com/office/drawing/2014/main" val="1690986959"/>
                    </a:ext>
                  </a:extLst>
                </a:gridCol>
                <a:gridCol w="3213267">
                  <a:extLst>
                    <a:ext uri="{9D8B030D-6E8A-4147-A177-3AD203B41FA5}">
                      <a16:colId xmlns:a16="http://schemas.microsoft.com/office/drawing/2014/main" val="2985180683"/>
                    </a:ext>
                  </a:extLst>
                </a:gridCol>
              </a:tblGrid>
              <a:tr h="1255430">
                <a:tc>
                  <a:txBody>
                    <a:bodyPr/>
                    <a:lstStyle/>
                    <a:p>
                      <a:pPr marL="0" marR="0" algn="ctr">
                        <a:spcBef>
                          <a:spcPts val="0"/>
                        </a:spcBef>
                        <a:spcAft>
                          <a:spcPts val="0"/>
                        </a:spcAft>
                      </a:pPr>
                      <a:r>
                        <a:rPr lang="en-US" sz="1200" b="1" dirty="0">
                          <a:solidFill>
                            <a:schemeClr val="bg1"/>
                          </a:solidFill>
                          <a:effectLst/>
                          <a:latin typeface="Times New Roman" panose="02020603050405020304" pitchFamily="18" charset="0"/>
                          <a:ea typeface="Calibri" panose="020F0502020204030204" pitchFamily="34" charset="0"/>
                          <a:cs typeface="Calibri" panose="020F0502020204030204" pitchFamily="34" charset="0"/>
                        </a:rPr>
                        <a:t>Mr. Alvin Byrd</a:t>
                      </a:r>
                      <a:endParaRPr lang="en-US"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spcBef>
                          <a:spcPts val="0"/>
                        </a:spcBef>
                        <a:spcAft>
                          <a:spcPts val="0"/>
                        </a:spcAft>
                      </a:pPr>
                      <a:r>
                        <a:rPr lang="en-US" sz="1200" b="1" dirty="0">
                          <a:solidFill>
                            <a:schemeClr val="bg1"/>
                          </a:solidFill>
                          <a:effectLst/>
                          <a:latin typeface="Times New Roman" panose="02020603050405020304" pitchFamily="18" charset="0"/>
                          <a:ea typeface="Calibri" panose="020F0502020204030204" pitchFamily="34" charset="0"/>
                          <a:cs typeface="Calibri" panose="020F0502020204030204" pitchFamily="34" charset="0"/>
                        </a:rPr>
                        <a:t>(Cell) 281-914-1950</a:t>
                      </a:r>
                      <a:endParaRPr lang="en-US"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spcBef>
                          <a:spcPts val="0"/>
                        </a:spcBef>
                        <a:spcAft>
                          <a:spcPts val="0"/>
                        </a:spcAft>
                      </a:pPr>
                      <a:r>
                        <a:rPr lang="en-US" sz="1200" b="1" dirty="0">
                          <a:solidFill>
                            <a:schemeClr val="bg1"/>
                          </a:solidFill>
                          <a:effectLst/>
                          <a:latin typeface="Times New Roman" panose="02020603050405020304" pitchFamily="18" charset="0"/>
                          <a:ea typeface="Calibri" panose="020F0502020204030204" pitchFamily="34" charset="0"/>
                          <a:cs typeface="Calibri" panose="020F0502020204030204" pitchFamily="34" charset="0"/>
                        </a:rPr>
                        <a:t>(Office) 832-393-0887</a:t>
                      </a:r>
                      <a:endParaRPr lang="en-US"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marL="0" marR="0" algn="ctr">
                        <a:spcBef>
                          <a:spcPts val="0"/>
                        </a:spcBef>
                        <a:spcAft>
                          <a:spcPts val="0"/>
                        </a:spcAft>
                      </a:pPr>
                      <a:r>
                        <a:rPr lang="en-US" sz="1200" b="1" dirty="0">
                          <a:solidFill>
                            <a:schemeClr val="bg1"/>
                          </a:solidFill>
                          <a:effectLst/>
                          <a:latin typeface="Times New Roman" panose="02020603050405020304" pitchFamily="18" charset="0"/>
                          <a:ea typeface="Calibri" panose="020F0502020204030204" pitchFamily="34" charset="0"/>
                          <a:cs typeface="Calibri" panose="020F0502020204030204" pitchFamily="34" charset="0"/>
                        </a:rPr>
                        <a:t>Mrs. Mayra Hypolite</a:t>
                      </a:r>
                      <a:endParaRPr lang="en-US"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spcBef>
                          <a:spcPts val="0"/>
                        </a:spcBef>
                        <a:spcAft>
                          <a:spcPts val="0"/>
                        </a:spcAft>
                      </a:pPr>
                      <a:r>
                        <a:rPr lang="en-US" sz="1200" b="1" dirty="0">
                          <a:solidFill>
                            <a:schemeClr val="bg1"/>
                          </a:solidFill>
                          <a:effectLst/>
                          <a:latin typeface="Times New Roman" panose="02020603050405020304" pitchFamily="18" charset="0"/>
                          <a:ea typeface="Calibri" panose="020F0502020204030204" pitchFamily="34" charset="0"/>
                          <a:cs typeface="Calibri" panose="020F0502020204030204" pitchFamily="34" charset="0"/>
                        </a:rPr>
                        <a:t>(Cell) 713-408-0538</a:t>
                      </a:r>
                      <a:endParaRPr lang="en-US"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spcBef>
                          <a:spcPts val="0"/>
                        </a:spcBef>
                        <a:spcAft>
                          <a:spcPts val="0"/>
                        </a:spcAft>
                      </a:pPr>
                      <a:r>
                        <a:rPr lang="en-US" sz="1200" b="1" dirty="0">
                          <a:solidFill>
                            <a:schemeClr val="bg1"/>
                          </a:solidFill>
                          <a:effectLst/>
                          <a:latin typeface="Times New Roman" panose="02020603050405020304" pitchFamily="18" charset="0"/>
                          <a:ea typeface="Calibri" panose="020F0502020204030204" pitchFamily="34" charset="0"/>
                          <a:cs typeface="Calibri" panose="020F0502020204030204" pitchFamily="34" charset="0"/>
                        </a:rPr>
                        <a:t>(Office) 832-394-0701</a:t>
                      </a:r>
                      <a:endParaRPr lang="en-US"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marL="0" marR="0" algn="ctr">
                        <a:spcBef>
                          <a:spcPts val="0"/>
                        </a:spcBef>
                        <a:spcAft>
                          <a:spcPts val="0"/>
                        </a:spcAft>
                      </a:pPr>
                      <a:r>
                        <a:rPr lang="en-US" sz="1200" b="1">
                          <a:solidFill>
                            <a:schemeClr val="bg1"/>
                          </a:solidFill>
                          <a:effectLst/>
                          <a:latin typeface="Times New Roman" panose="02020603050405020304" pitchFamily="18" charset="0"/>
                          <a:ea typeface="Calibri" panose="020F0502020204030204" pitchFamily="34" charset="0"/>
                          <a:cs typeface="Calibri" panose="020F0502020204030204" pitchFamily="34" charset="0"/>
                        </a:rPr>
                        <a:t>Mr. Rashad Cave</a:t>
                      </a:r>
                      <a:endParaRPr lang="en-US" sz="11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spcBef>
                          <a:spcPts val="0"/>
                        </a:spcBef>
                        <a:spcAft>
                          <a:spcPts val="0"/>
                        </a:spcAft>
                      </a:pPr>
                      <a:r>
                        <a:rPr lang="en-US" sz="1200" b="1">
                          <a:solidFill>
                            <a:schemeClr val="bg1"/>
                          </a:solidFill>
                          <a:effectLst/>
                          <a:latin typeface="Times New Roman" panose="02020603050405020304" pitchFamily="18" charset="0"/>
                          <a:ea typeface="Calibri" panose="020F0502020204030204" pitchFamily="34" charset="0"/>
                          <a:cs typeface="Calibri" panose="020F0502020204030204" pitchFamily="34" charset="0"/>
                        </a:rPr>
                        <a:t>(Cell) 832-723-2202</a:t>
                      </a:r>
                      <a:endParaRPr lang="en-US" sz="11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spcBef>
                          <a:spcPts val="0"/>
                        </a:spcBef>
                        <a:spcAft>
                          <a:spcPts val="0"/>
                        </a:spcAft>
                      </a:pPr>
                      <a:r>
                        <a:rPr lang="en-US" sz="1200" b="1">
                          <a:solidFill>
                            <a:schemeClr val="bg1"/>
                          </a:solidFill>
                          <a:effectLst/>
                          <a:latin typeface="Times New Roman" panose="02020603050405020304" pitchFamily="18" charset="0"/>
                          <a:ea typeface="Calibri" panose="020F0502020204030204" pitchFamily="34" charset="0"/>
                          <a:cs typeface="Calibri" panose="020F0502020204030204" pitchFamily="34" charset="0"/>
                        </a:rPr>
                        <a:t>(Office) 832-393-0970</a:t>
                      </a:r>
                      <a:endParaRPr lang="en-US" sz="11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extLst>
                  <a:ext uri="{0D108BD9-81ED-4DB2-BD59-A6C34878D82A}">
                    <a16:rowId xmlns:a16="http://schemas.microsoft.com/office/drawing/2014/main" val="2943486209"/>
                  </a:ext>
                </a:extLst>
              </a:tr>
              <a:tr h="410452">
                <a:tc>
                  <a:txBody>
                    <a:bodyPr/>
                    <a:lstStyle/>
                    <a:p>
                      <a:pPr marL="0" marR="0">
                        <a:spcBef>
                          <a:spcPts val="0"/>
                        </a:spcBef>
                        <a:spcAft>
                          <a:spcPts val="0"/>
                        </a:spcAft>
                      </a:pPr>
                      <a:r>
                        <a:rPr lang="en-US" sz="1200" dirty="0">
                          <a:solidFill>
                            <a:schemeClr val="bg1"/>
                          </a:solidFill>
                          <a:effectLst/>
                          <a:latin typeface="Times New Roman" panose="02020603050405020304" pitchFamily="18" charset="0"/>
                          <a:ea typeface="Calibri" panose="020F0502020204030204" pitchFamily="34" charset="0"/>
                          <a:cs typeface="Calibri" panose="020F0502020204030204" pitchFamily="34" charset="0"/>
                        </a:rPr>
                        <a:t>CM Stardig- District </a:t>
                      </a:r>
                      <a:r>
                        <a:rPr lang="en-US" sz="1200" b="1" dirty="0">
                          <a:solidFill>
                            <a:schemeClr val="bg1"/>
                          </a:solidFill>
                          <a:effectLst/>
                          <a:latin typeface="Times New Roman" panose="02020603050405020304" pitchFamily="18" charset="0"/>
                          <a:ea typeface="Calibri" panose="020F0502020204030204" pitchFamily="34" charset="0"/>
                          <a:cs typeface="Calibri" panose="020F0502020204030204" pitchFamily="34" charset="0"/>
                        </a:rPr>
                        <a:t>A</a:t>
                      </a:r>
                      <a:endParaRPr lang="en-US"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marL="0" marR="0">
                        <a:spcBef>
                          <a:spcPts val="0"/>
                        </a:spcBef>
                        <a:spcAft>
                          <a:spcPts val="0"/>
                        </a:spcAft>
                      </a:pPr>
                      <a:r>
                        <a:rPr lang="en-US" sz="1200" dirty="0">
                          <a:solidFill>
                            <a:schemeClr val="bg1"/>
                          </a:solidFill>
                          <a:effectLst/>
                          <a:latin typeface="Times New Roman" panose="02020603050405020304" pitchFamily="18" charset="0"/>
                          <a:ea typeface="Calibri" panose="020F0502020204030204" pitchFamily="34" charset="0"/>
                          <a:cs typeface="Calibri" panose="020F0502020204030204" pitchFamily="34" charset="0"/>
                        </a:rPr>
                        <a:t>CM Boykins- District </a:t>
                      </a:r>
                      <a:r>
                        <a:rPr lang="en-US" sz="1200" b="1" dirty="0">
                          <a:solidFill>
                            <a:schemeClr val="bg1"/>
                          </a:solidFill>
                          <a:effectLst/>
                          <a:latin typeface="Times New Roman" panose="02020603050405020304" pitchFamily="18" charset="0"/>
                          <a:ea typeface="Calibri" panose="020F0502020204030204" pitchFamily="34" charset="0"/>
                          <a:cs typeface="Calibri" panose="020F0502020204030204" pitchFamily="34" charset="0"/>
                        </a:rPr>
                        <a:t>D</a:t>
                      </a:r>
                      <a:endParaRPr lang="en-US"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marL="0" marR="0">
                        <a:spcBef>
                          <a:spcPts val="0"/>
                        </a:spcBef>
                        <a:spcAft>
                          <a:spcPts val="0"/>
                        </a:spcAft>
                      </a:pPr>
                      <a:r>
                        <a:rPr lang="en-US" sz="1200">
                          <a:solidFill>
                            <a:schemeClr val="bg1"/>
                          </a:solidFill>
                          <a:effectLst/>
                          <a:latin typeface="Times New Roman" panose="02020603050405020304" pitchFamily="18" charset="0"/>
                          <a:ea typeface="Calibri" panose="020F0502020204030204" pitchFamily="34" charset="0"/>
                          <a:cs typeface="Calibri" panose="020F0502020204030204" pitchFamily="34" charset="0"/>
                        </a:rPr>
                        <a:t>Mayor Pro Tem Cohen-District </a:t>
                      </a:r>
                      <a:r>
                        <a:rPr lang="en-US" sz="1200" b="1">
                          <a:solidFill>
                            <a:schemeClr val="bg1"/>
                          </a:solidFill>
                          <a:effectLst/>
                          <a:latin typeface="Times New Roman" panose="02020603050405020304" pitchFamily="18" charset="0"/>
                          <a:ea typeface="Calibri" panose="020F0502020204030204" pitchFamily="34" charset="0"/>
                          <a:cs typeface="Calibri" panose="020F0502020204030204" pitchFamily="34" charset="0"/>
                        </a:rPr>
                        <a:t>C</a:t>
                      </a:r>
                      <a:endParaRPr lang="en-US" sz="11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extLst>
                  <a:ext uri="{0D108BD9-81ED-4DB2-BD59-A6C34878D82A}">
                    <a16:rowId xmlns:a16="http://schemas.microsoft.com/office/drawing/2014/main" val="385073615"/>
                  </a:ext>
                </a:extLst>
              </a:tr>
              <a:tr h="487487">
                <a:tc>
                  <a:txBody>
                    <a:bodyPr/>
                    <a:lstStyle/>
                    <a:p>
                      <a:pPr marL="0" marR="0">
                        <a:spcBef>
                          <a:spcPts val="0"/>
                        </a:spcBef>
                        <a:spcAft>
                          <a:spcPts val="0"/>
                        </a:spcAft>
                      </a:pPr>
                      <a:r>
                        <a:rPr lang="en-US" sz="1200">
                          <a:solidFill>
                            <a:schemeClr val="bg1"/>
                          </a:solidFill>
                          <a:effectLst/>
                          <a:latin typeface="Times New Roman" panose="02020603050405020304" pitchFamily="18" charset="0"/>
                          <a:ea typeface="Calibri" panose="020F0502020204030204" pitchFamily="34" charset="0"/>
                          <a:cs typeface="Calibri" panose="020F0502020204030204" pitchFamily="34" charset="0"/>
                        </a:rPr>
                        <a:t>V. Mayor Pro Tem Davis District </a:t>
                      </a:r>
                      <a:r>
                        <a:rPr lang="en-US" sz="1200" b="1">
                          <a:solidFill>
                            <a:schemeClr val="bg1"/>
                          </a:solidFill>
                          <a:effectLst/>
                          <a:latin typeface="Times New Roman" panose="02020603050405020304" pitchFamily="18" charset="0"/>
                          <a:ea typeface="Calibri" panose="020F0502020204030204" pitchFamily="34" charset="0"/>
                          <a:cs typeface="Calibri" panose="020F0502020204030204" pitchFamily="34" charset="0"/>
                        </a:rPr>
                        <a:t>B</a:t>
                      </a:r>
                      <a:endParaRPr lang="en-US" sz="11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marL="0" marR="0">
                        <a:spcBef>
                          <a:spcPts val="0"/>
                        </a:spcBef>
                        <a:spcAft>
                          <a:spcPts val="0"/>
                        </a:spcAft>
                      </a:pPr>
                      <a:r>
                        <a:rPr lang="en-US" sz="1200" dirty="0">
                          <a:solidFill>
                            <a:schemeClr val="bg1"/>
                          </a:solidFill>
                          <a:effectLst/>
                          <a:latin typeface="Times New Roman" panose="02020603050405020304" pitchFamily="18" charset="0"/>
                          <a:ea typeface="Calibri" panose="020F0502020204030204" pitchFamily="34" charset="0"/>
                          <a:cs typeface="Calibri" panose="020F0502020204030204" pitchFamily="34" charset="0"/>
                        </a:rPr>
                        <a:t>CM Gallegos- District </a:t>
                      </a:r>
                      <a:r>
                        <a:rPr lang="en-US" sz="1200" b="1" dirty="0">
                          <a:solidFill>
                            <a:schemeClr val="bg1"/>
                          </a:solidFill>
                          <a:effectLst/>
                          <a:latin typeface="Times New Roman" panose="02020603050405020304" pitchFamily="18" charset="0"/>
                          <a:ea typeface="Calibri" panose="020F0502020204030204" pitchFamily="34" charset="0"/>
                          <a:cs typeface="Calibri" panose="020F0502020204030204" pitchFamily="34" charset="0"/>
                        </a:rPr>
                        <a:t>I</a:t>
                      </a:r>
                      <a:endParaRPr lang="en-US"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marL="0" marR="0">
                        <a:spcBef>
                          <a:spcPts val="0"/>
                        </a:spcBef>
                        <a:spcAft>
                          <a:spcPts val="0"/>
                        </a:spcAft>
                      </a:pPr>
                      <a:r>
                        <a:rPr lang="en-US" sz="1200" dirty="0">
                          <a:solidFill>
                            <a:schemeClr val="bg1"/>
                          </a:solidFill>
                          <a:effectLst/>
                          <a:latin typeface="Times New Roman" panose="02020603050405020304" pitchFamily="18" charset="0"/>
                          <a:ea typeface="Calibri" panose="020F0502020204030204" pitchFamily="34" charset="0"/>
                          <a:cs typeface="Calibri" panose="020F0502020204030204" pitchFamily="34" charset="0"/>
                        </a:rPr>
                        <a:t>CM Travis- District </a:t>
                      </a:r>
                      <a:r>
                        <a:rPr lang="en-US" sz="1200" b="1" dirty="0">
                          <a:solidFill>
                            <a:schemeClr val="bg1"/>
                          </a:solidFill>
                          <a:effectLst/>
                          <a:latin typeface="Times New Roman" panose="02020603050405020304" pitchFamily="18" charset="0"/>
                          <a:ea typeface="Calibri" panose="020F0502020204030204" pitchFamily="34" charset="0"/>
                          <a:cs typeface="Calibri" panose="020F0502020204030204" pitchFamily="34" charset="0"/>
                        </a:rPr>
                        <a:t>G</a:t>
                      </a:r>
                      <a:endParaRPr lang="en-US"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extLst>
                  <a:ext uri="{0D108BD9-81ED-4DB2-BD59-A6C34878D82A}">
                    <a16:rowId xmlns:a16="http://schemas.microsoft.com/office/drawing/2014/main" val="2517665644"/>
                  </a:ext>
                </a:extLst>
              </a:tr>
              <a:tr h="503134">
                <a:tc>
                  <a:txBody>
                    <a:bodyPr/>
                    <a:lstStyle/>
                    <a:p>
                      <a:pPr marL="0" marR="0">
                        <a:spcBef>
                          <a:spcPts val="0"/>
                        </a:spcBef>
                        <a:spcAft>
                          <a:spcPts val="0"/>
                        </a:spcAft>
                      </a:pPr>
                      <a:r>
                        <a:rPr lang="en-US" sz="1200">
                          <a:solidFill>
                            <a:schemeClr val="bg1"/>
                          </a:solidFill>
                          <a:effectLst/>
                          <a:latin typeface="Times New Roman" panose="02020603050405020304" pitchFamily="18" charset="0"/>
                          <a:ea typeface="Calibri" panose="020F0502020204030204" pitchFamily="34" charset="0"/>
                          <a:cs typeface="Calibri" panose="020F0502020204030204" pitchFamily="34" charset="0"/>
                        </a:rPr>
                        <a:t>CM-Martin District </a:t>
                      </a:r>
                      <a:r>
                        <a:rPr lang="en-US" sz="1200" b="1">
                          <a:solidFill>
                            <a:schemeClr val="bg1"/>
                          </a:solidFill>
                          <a:effectLst/>
                          <a:latin typeface="Times New Roman" panose="02020603050405020304" pitchFamily="18" charset="0"/>
                          <a:ea typeface="Calibri" panose="020F0502020204030204" pitchFamily="34" charset="0"/>
                          <a:cs typeface="Calibri" panose="020F0502020204030204" pitchFamily="34" charset="0"/>
                        </a:rPr>
                        <a:t>E</a:t>
                      </a:r>
                      <a:endParaRPr lang="en-US" sz="11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marL="0" marR="0">
                        <a:spcBef>
                          <a:spcPts val="0"/>
                        </a:spcBef>
                        <a:spcAft>
                          <a:spcPts val="0"/>
                        </a:spcAft>
                      </a:pPr>
                      <a:r>
                        <a:rPr lang="en-US" sz="1200">
                          <a:solidFill>
                            <a:schemeClr val="bg1"/>
                          </a:solidFill>
                          <a:effectLst/>
                          <a:latin typeface="Times New Roman" panose="02020603050405020304" pitchFamily="18" charset="0"/>
                          <a:ea typeface="Calibri" panose="020F0502020204030204" pitchFamily="34" charset="0"/>
                          <a:cs typeface="Calibri" panose="020F0502020204030204" pitchFamily="34" charset="0"/>
                        </a:rPr>
                        <a:t>CM- Cisneros District </a:t>
                      </a:r>
                      <a:r>
                        <a:rPr lang="en-US" sz="1200" b="1">
                          <a:solidFill>
                            <a:schemeClr val="bg1"/>
                          </a:solidFill>
                          <a:effectLst/>
                          <a:latin typeface="Times New Roman" panose="02020603050405020304" pitchFamily="18" charset="0"/>
                          <a:ea typeface="Calibri" panose="020F0502020204030204" pitchFamily="34" charset="0"/>
                          <a:cs typeface="Calibri" panose="020F0502020204030204" pitchFamily="34" charset="0"/>
                        </a:rPr>
                        <a:t>H</a:t>
                      </a:r>
                      <a:endParaRPr lang="en-US" sz="11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marL="0" marR="0">
                        <a:spcBef>
                          <a:spcPts val="0"/>
                        </a:spcBef>
                        <a:spcAft>
                          <a:spcPts val="0"/>
                        </a:spcAft>
                      </a:pPr>
                      <a:r>
                        <a:rPr lang="en-US" sz="1200" dirty="0">
                          <a:solidFill>
                            <a:schemeClr val="bg1"/>
                          </a:solidFill>
                          <a:effectLst/>
                          <a:latin typeface="Times New Roman" panose="02020603050405020304" pitchFamily="18" charset="0"/>
                          <a:ea typeface="Calibri" panose="020F0502020204030204" pitchFamily="34" charset="0"/>
                          <a:cs typeface="Calibri" panose="020F0502020204030204" pitchFamily="34" charset="0"/>
                        </a:rPr>
                        <a:t>CM Edwards-At Large</a:t>
                      </a:r>
                      <a:endParaRPr lang="en-US"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extLst>
                  <a:ext uri="{0D108BD9-81ED-4DB2-BD59-A6C34878D82A}">
                    <a16:rowId xmlns:a16="http://schemas.microsoft.com/office/drawing/2014/main" val="2565187849"/>
                  </a:ext>
                </a:extLst>
              </a:tr>
              <a:tr h="487487">
                <a:tc>
                  <a:txBody>
                    <a:bodyPr/>
                    <a:lstStyle/>
                    <a:p>
                      <a:pPr marL="0" marR="0">
                        <a:spcBef>
                          <a:spcPts val="0"/>
                        </a:spcBef>
                        <a:spcAft>
                          <a:spcPts val="0"/>
                        </a:spcAft>
                      </a:pPr>
                      <a:r>
                        <a:rPr lang="en-US" sz="1200" b="1">
                          <a:solidFill>
                            <a:schemeClr val="bg1"/>
                          </a:solidFill>
                          <a:effectLst/>
                          <a:latin typeface="Times New Roman" panose="02020603050405020304" pitchFamily="18" charset="0"/>
                          <a:ea typeface="Calibri" panose="020F0502020204030204" pitchFamily="34" charset="0"/>
                          <a:cs typeface="Calibri" panose="020F0502020204030204" pitchFamily="34" charset="0"/>
                        </a:rPr>
                        <a:t>CM Le- District F </a:t>
                      </a:r>
                      <a:endParaRPr lang="en-US" sz="11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marL="0" marR="0">
                        <a:spcBef>
                          <a:spcPts val="0"/>
                        </a:spcBef>
                        <a:spcAft>
                          <a:spcPts val="0"/>
                        </a:spcAft>
                      </a:pPr>
                      <a:r>
                        <a:rPr lang="en-US" sz="1200" b="1">
                          <a:solidFill>
                            <a:schemeClr val="bg1"/>
                          </a:solidFill>
                          <a:effectLst/>
                          <a:latin typeface="Times New Roman" panose="02020603050405020304" pitchFamily="18" charset="0"/>
                          <a:ea typeface="Calibri" panose="020F0502020204030204" pitchFamily="34" charset="0"/>
                          <a:cs typeface="Calibri" panose="020F0502020204030204" pitchFamily="34" charset="0"/>
                        </a:rPr>
                        <a:t>CM Laster- District J </a:t>
                      </a:r>
                      <a:endParaRPr lang="en-US" sz="11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marL="0" marR="0">
                        <a:spcBef>
                          <a:spcPts val="0"/>
                        </a:spcBef>
                        <a:spcAft>
                          <a:spcPts val="0"/>
                        </a:spcAft>
                      </a:pPr>
                      <a:r>
                        <a:rPr lang="en-US" sz="1200" dirty="0">
                          <a:solidFill>
                            <a:schemeClr val="bg1"/>
                          </a:solidFill>
                          <a:effectLst/>
                          <a:latin typeface="Times New Roman" panose="02020603050405020304" pitchFamily="18" charset="0"/>
                          <a:ea typeface="Calibri" panose="020F0502020204030204" pitchFamily="34" charset="0"/>
                          <a:cs typeface="Calibri" panose="020F0502020204030204" pitchFamily="34" charset="0"/>
                        </a:rPr>
                        <a:t>CM Christie-At Large</a:t>
                      </a:r>
                      <a:endParaRPr lang="en-US"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extLst>
                  <a:ext uri="{0D108BD9-81ED-4DB2-BD59-A6C34878D82A}">
                    <a16:rowId xmlns:a16="http://schemas.microsoft.com/office/drawing/2014/main" val="3241441102"/>
                  </a:ext>
                </a:extLst>
              </a:tr>
              <a:tr h="421284">
                <a:tc>
                  <a:txBody>
                    <a:bodyPr/>
                    <a:lstStyle/>
                    <a:p>
                      <a:pPr marL="0" marR="0">
                        <a:spcBef>
                          <a:spcPts val="0"/>
                        </a:spcBef>
                        <a:spcAft>
                          <a:spcPts val="0"/>
                        </a:spcAft>
                      </a:pPr>
                      <a:r>
                        <a:rPr lang="en-US" sz="1200">
                          <a:solidFill>
                            <a:schemeClr val="bg1"/>
                          </a:solidFill>
                          <a:effectLst/>
                          <a:latin typeface="Times New Roman" panose="02020603050405020304" pitchFamily="18" charset="0"/>
                          <a:ea typeface="Calibri" panose="020F0502020204030204" pitchFamily="34" charset="0"/>
                          <a:cs typeface="Calibri" panose="020F0502020204030204" pitchFamily="34" charset="0"/>
                        </a:rPr>
                        <a:t>CM Knox- At Large </a:t>
                      </a:r>
                      <a:endParaRPr lang="en-US" sz="11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marL="0" marR="0">
                        <a:spcBef>
                          <a:spcPts val="0"/>
                        </a:spcBef>
                        <a:spcAft>
                          <a:spcPts val="0"/>
                        </a:spcAft>
                      </a:pPr>
                      <a:r>
                        <a:rPr lang="en-US" sz="1200">
                          <a:solidFill>
                            <a:schemeClr val="bg1"/>
                          </a:solidFill>
                          <a:effectLst/>
                          <a:latin typeface="Times New Roman" panose="02020603050405020304" pitchFamily="18" charset="0"/>
                          <a:ea typeface="Calibri" panose="020F0502020204030204" pitchFamily="34" charset="0"/>
                          <a:cs typeface="Calibri" panose="020F0502020204030204" pitchFamily="34" charset="0"/>
                        </a:rPr>
                        <a:t>CM Kubosh- At Large </a:t>
                      </a:r>
                      <a:endParaRPr lang="en-US" sz="11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marL="0" marR="0">
                        <a:spcBef>
                          <a:spcPts val="0"/>
                        </a:spcBef>
                        <a:spcAft>
                          <a:spcPts val="0"/>
                        </a:spcAft>
                      </a:pPr>
                      <a:r>
                        <a:rPr lang="en-US" sz="1200" b="1" dirty="0">
                          <a:solidFill>
                            <a:schemeClr val="bg1"/>
                          </a:solidFill>
                          <a:effectLst/>
                          <a:latin typeface="Times New Roman" panose="02020603050405020304" pitchFamily="18" charset="0"/>
                          <a:ea typeface="Calibri" panose="020F0502020204030204" pitchFamily="34" charset="0"/>
                          <a:cs typeface="Calibri" panose="020F0502020204030204" pitchFamily="34" charset="0"/>
                        </a:rPr>
                        <a:t>CM Green District K</a:t>
                      </a:r>
                      <a:endParaRPr lang="en-US"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extLst>
                  <a:ext uri="{0D108BD9-81ED-4DB2-BD59-A6C34878D82A}">
                    <a16:rowId xmlns:a16="http://schemas.microsoft.com/office/drawing/2014/main" val="703509747"/>
                  </a:ext>
                </a:extLst>
              </a:tr>
              <a:tr h="346658">
                <a:tc>
                  <a:txBody>
                    <a:bodyPr/>
                    <a:lstStyle/>
                    <a:p>
                      <a:pPr marL="0" marR="0">
                        <a:spcBef>
                          <a:spcPts val="0"/>
                        </a:spcBef>
                        <a:spcAft>
                          <a:spcPts val="0"/>
                        </a:spcAft>
                      </a:pPr>
                      <a:r>
                        <a:rPr lang="en-US" sz="1200" b="1">
                          <a:solidFill>
                            <a:schemeClr val="bg1"/>
                          </a:solidFill>
                          <a:effectLst/>
                          <a:latin typeface="Times New Roman" panose="02020603050405020304" pitchFamily="18" charset="0"/>
                          <a:ea typeface="Calibri" panose="020F0502020204030204" pitchFamily="34" charset="0"/>
                          <a:cs typeface="Calibri" panose="020F0502020204030204" pitchFamily="34" charset="0"/>
                        </a:rPr>
                        <a:t>CM Robinson-At Large</a:t>
                      </a:r>
                      <a:endParaRPr lang="en-US" sz="11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marL="0" marR="0">
                        <a:spcBef>
                          <a:spcPts val="0"/>
                        </a:spcBef>
                        <a:spcAft>
                          <a:spcPts val="0"/>
                        </a:spcAft>
                      </a:pPr>
                      <a:r>
                        <a:rPr lang="en-US" sz="1200">
                          <a:solidFill>
                            <a:schemeClr val="bg1"/>
                          </a:solidFill>
                          <a:effectLst/>
                          <a:latin typeface="Times New Roman" panose="02020603050405020304" pitchFamily="18" charset="0"/>
                          <a:ea typeface="Calibri" panose="020F0502020204030204" pitchFamily="34" charset="0"/>
                          <a:cs typeface="Calibri" panose="020F0502020204030204" pitchFamily="34" charset="0"/>
                        </a:rPr>
                        <a:t> </a:t>
                      </a:r>
                      <a:endParaRPr lang="en-US" sz="110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marL="0" marR="0">
                        <a:spcBef>
                          <a:spcPts val="0"/>
                        </a:spcBef>
                        <a:spcAft>
                          <a:spcPts val="0"/>
                        </a:spcAft>
                      </a:pPr>
                      <a:r>
                        <a:rPr lang="en-US" sz="1200" dirty="0">
                          <a:solidFill>
                            <a:schemeClr val="bg1"/>
                          </a:solidFill>
                          <a:effectLst/>
                          <a:latin typeface="Times New Roman" panose="02020603050405020304" pitchFamily="18" charset="0"/>
                          <a:ea typeface="Calibri" panose="020F0502020204030204" pitchFamily="34" charset="0"/>
                          <a:cs typeface="Calibri" panose="020F0502020204030204" pitchFamily="34" charset="0"/>
                        </a:rPr>
                        <a:t> </a:t>
                      </a:r>
                      <a:endParaRPr lang="en-US" sz="1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extLst>
                  <a:ext uri="{0D108BD9-81ED-4DB2-BD59-A6C34878D82A}">
                    <a16:rowId xmlns:a16="http://schemas.microsoft.com/office/drawing/2014/main" val="628820949"/>
                  </a:ext>
                </a:extLst>
              </a:tr>
            </a:tbl>
          </a:graphicData>
        </a:graphic>
      </p:graphicFrame>
      <p:sp>
        <p:nvSpPr>
          <p:cNvPr id="4" name="Slide Number Placeholder 3">
            <a:extLst>
              <a:ext uri="{FF2B5EF4-FFF2-40B4-BE49-F238E27FC236}">
                <a16:creationId xmlns:a16="http://schemas.microsoft.com/office/drawing/2014/main" id="{B175A3F7-043F-4F7D-B220-499EADBA954C}"/>
              </a:ext>
            </a:extLst>
          </p:cNvPr>
          <p:cNvSpPr>
            <a:spLocks noGrp="1"/>
          </p:cNvSpPr>
          <p:nvPr>
            <p:ph type="sldNum" sz="quarter" idx="12"/>
          </p:nvPr>
        </p:nvSpPr>
        <p:spPr/>
        <p:txBody>
          <a:bodyPr/>
          <a:lstStyle/>
          <a:p>
            <a:fld id="{16B329CE-12EE-41B9-863D-AD24B855B8BC}" type="slidenum">
              <a:rPr lang="en-US" smtClean="0"/>
              <a:t>21</a:t>
            </a:fld>
            <a:endParaRPr lang="en-US"/>
          </a:p>
        </p:txBody>
      </p:sp>
    </p:spTree>
    <p:extLst>
      <p:ext uri="{BB962C8B-B14F-4D97-AF65-F5344CB8AC3E}">
        <p14:creationId xmlns:p14="http://schemas.microsoft.com/office/powerpoint/2010/main" val="377307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4">
            <a:extLst>
              <a:ext uri="{FF2B5EF4-FFF2-40B4-BE49-F238E27FC236}">
                <a16:creationId xmlns:a16="http://schemas.microsoft.com/office/drawing/2014/main" id="{0C75B79A-EED8-4FB3-BD4F-1CB7E52A96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5740" y="1136818"/>
            <a:ext cx="8950414" cy="4905635"/>
          </a:xfrm>
          <a:prstGeom prst="rect">
            <a:avLst/>
          </a:prstGeom>
        </p:spPr>
      </p:pic>
      <p:sp>
        <p:nvSpPr>
          <p:cNvPr id="2" name="Title 1">
            <a:extLst>
              <a:ext uri="{FF2B5EF4-FFF2-40B4-BE49-F238E27FC236}">
                <a16:creationId xmlns:a16="http://schemas.microsoft.com/office/drawing/2014/main" id="{5DE453AB-2F96-42B9-A8E9-11184429B2E9}"/>
              </a:ext>
            </a:extLst>
          </p:cNvPr>
          <p:cNvSpPr txBox="1">
            <a:spLocks/>
          </p:cNvSpPr>
          <p:nvPr/>
        </p:nvSpPr>
        <p:spPr>
          <a:xfrm>
            <a:off x="5418161" y="1447800"/>
            <a:ext cx="4562452" cy="3253378"/>
          </a:xfrm>
          <a:prstGeom prst="rect">
            <a:avLst/>
          </a:prstGeom>
        </p:spPr>
        <p:txBody>
          <a:bodyPr vert="horz" lIns="91440" tIns="45720" rIns="91440" bIns="45720" rtlCol="0" anchor="b">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endParaRPr lang="en-US" sz="4800" dirty="0"/>
          </a:p>
        </p:txBody>
      </p:sp>
      <p:sp>
        <p:nvSpPr>
          <p:cNvPr id="4" name="Slide Number Placeholder 3">
            <a:extLst>
              <a:ext uri="{FF2B5EF4-FFF2-40B4-BE49-F238E27FC236}">
                <a16:creationId xmlns:a16="http://schemas.microsoft.com/office/drawing/2014/main" id="{8EC0C7AD-C058-42E4-9F8E-1A2DDC335238}"/>
              </a:ext>
            </a:extLst>
          </p:cNvPr>
          <p:cNvSpPr>
            <a:spLocks noGrp="1"/>
          </p:cNvSpPr>
          <p:nvPr>
            <p:ph type="sldNum" sz="quarter" idx="12"/>
          </p:nvPr>
        </p:nvSpPr>
        <p:spPr/>
        <p:txBody>
          <a:bodyPr/>
          <a:lstStyle/>
          <a:p>
            <a:fld id="{16B329CE-12EE-41B9-863D-AD24B855B8BC}" type="slidenum">
              <a:rPr lang="en-US" smtClean="0"/>
              <a:t>22</a:t>
            </a:fld>
            <a:endParaRPr lang="en-US"/>
          </a:p>
        </p:txBody>
      </p:sp>
    </p:spTree>
    <p:extLst>
      <p:ext uri="{BB962C8B-B14F-4D97-AF65-F5344CB8AC3E}">
        <p14:creationId xmlns:p14="http://schemas.microsoft.com/office/powerpoint/2010/main" val="1414902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FB839-70C1-4012-A148-4C2B83B45B63}"/>
              </a:ext>
            </a:extLst>
          </p:cNvPr>
          <p:cNvSpPr>
            <a:spLocks noGrp="1"/>
          </p:cNvSpPr>
          <p:nvPr>
            <p:ph type="title"/>
          </p:nvPr>
        </p:nvSpPr>
        <p:spPr/>
        <p:txBody>
          <a:bodyPr/>
          <a:lstStyle/>
          <a:p>
            <a:r>
              <a:rPr lang="en-US" dirty="0"/>
              <a:t>HURRICANE HARVEY </a:t>
            </a:r>
          </a:p>
        </p:txBody>
      </p:sp>
      <p:sp>
        <p:nvSpPr>
          <p:cNvPr id="10" name="TextBox 9">
            <a:extLst>
              <a:ext uri="{FF2B5EF4-FFF2-40B4-BE49-F238E27FC236}">
                <a16:creationId xmlns:a16="http://schemas.microsoft.com/office/drawing/2014/main" id="{672EA9FC-FAF1-4C75-9682-835D6A75E5AB}"/>
              </a:ext>
            </a:extLst>
          </p:cNvPr>
          <p:cNvSpPr txBox="1"/>
          <p:nvPr/>
        </p:nvSpPr>
        <p:spPr>
          <a:xfrm>
            <a:off x="700272" y="1062685"/>
            <a:ext cx="4648200" cy="369332"/>
          </a:xfrm>
          <a:prstGeom prst="rect">
            <a:avLst/>
          </a:prstGeom>
          <a:noFill/>
        </p:spPr>
        <p:txBody>
          <a:bodyPr wrap="square" rtlCol="0">
            <a:spAutoFit/>
          </a:bodyPr>
          <a:lstStyle/>
          <a:p>
            <a:r>
              <a:rPr lang="en-US" dirty="0"/>
              <a:t>DAMAGE ASSESSMENTS BY CATEGORY</a:t>
            </a:r>
          </a:p>
        </p:txBody>
      </p:sp>
      <p:sp>
        <p:nvSpPr>
          <p:cNvPr id="3" name="Slide Number Placeholder 2">
            <a:extLst>
              <a:ext uri="{FF2B5EF4-FFF2-40B4-BE49-F238E27FC236}">
                <a16:creationId xmlns:a16="http://schemas.microsoft.com/office/drawing/2014/main" id="{EEB8040A-927C-4099-8AF2-34F935466398}"/>
              </a:ext>
            </a:extLst>
          </p:cNvPr>
          <p:cNvSpPr>
            <a:spLocks noGrp="1"/>
          </p:cNvSpPr>
          <p:nvPr>
            <p:ph type="sldNum" sz="quarter" idx="12"/>
          </p:nvPr>
        </p:nvSpPr>
        <p:spPr/>
        <p:txBody>
          <a:bodyPr/>
          <a:lstStyle/>
          <a:p>
            <a:fld id="{16B329CE-12EE-41B9-863D-AD24B855B8BC}" type="slidenum">
              <a:rPr lang="en-US" smtClean="0"/>
              <a:t>3</a:t>
            </a:fld>
            <a:endParaRPr lang="en-US"/>
          </a:p>
        </p:txBody>
      </p:sp>
      <p:pic>
        <p:nvPicPr>
          <p:cNvPr id="8" name="Picture 7">
            <a:extLst>
              <a:ext uri="{FF2B5EF4-FFF2-40B4-BE49-F238E27FC236}">
                <a16:creationId xmlns:a16="http://schemas.microsoft.com/office/drawing/2014/main" id="{B11BF929-E08B-4093-AE46-E54E64E6B0FE}"/>
              </a:ext>
            </a:extLst>
          </p:cNvPr>
          <p:cNvPicPr>
            <a:picLocks noChangeAspect="1"/>
          </p:cNvPicPr>
          <p:nvPr/>
        </p:nvPicPr>
        <p:blipFill>
          <a:blip r:embed="rId3"/>
          <a:stretch>
            <a:fillRect/>
          </a:stretch>
        </p:blipFill>
        <p:spPr>
          <a:xfrm>
            <a:off x="842963" y="1544796"/>
            <a:ext cx="9772650" cy="2661662"/>
          </a:xfrm>
          <a:prstGeom prst="rect">
            <a:avLst/>
          </a:prstGeom>
        </p:spPr>
      </p:pic>
      <p:sp>
        <p:nvSpPr>
          <p:cNvPr id="9" name="TextBox 8">
            <a:extLst>
              <a:ext uri="{FF2B5EF4-FFF2-40B4-BE49-F238E27FC236}">
                <a16:creationId xmlns:a16="http://schemas.microsoft.com/office/drawing/2014/main" id="{73D2AC3D-A3D4-4999-95B9-D8446620558E}"/>
              </a:ext>
            </a:extLst>
          </p:cNvPr>
          <p:cNvSpPr txBox="1"/>
          <p:nvPr/>
        </p:nvSpPr>
        <p:spPr>
          <a:xfrm>
            <a:off x="842963" y="3964900"/>
            <a:ext cx="9629775" cy="2893100"/>
          </a:xfrm>
          <a:prstGeom prst="rect">
            <a:avLst/>
          </a:prstGeom>
          <a:noFill/>
        </p:spPr>
        <p:txBody>
          <a:bodyPr wrap="square" rtlCol="0">
            <a:spAutoFit/>
          </a:bodyPr>
          <a:lstStyle/>
          <a:p>
            <a:pPr>
              <a:lnSpc>
                <a:spcPct val="150000"/>
              </a:lnSpc>
            </a:pPr>
            <a:endParaRPr lang="en-US" sz="1400" dirty="0"/>
          </a:p>
          <a:p>
            <a:pPr>
              <a:lnSpc>
                <a:spcPct val="150000"/>
              </a:lnSpc>
            </a:pPr>
            <a:r>
              <a:rPr lang="en-US" sz="1400" dirty="0"/>
              <a:t> </a:t>
            </a:r>
            <a:r>
              <a:rPr lang="en-US" sz="1400" b="1" dirty="0"/>
              <a:t>FEMA Categories of Damage: </a:t>
            </a:r>
            <a:endParaRPr lang="en-US" sz="1400" dirty="0"/>
          </a:p>
          <a:p>
            <a:pPr marL="285750" indent="-285750">
              <a:lnSpc>
                <a:spcPct val="150000"/>
              </a:lnSpc>
              <a:buFont typeface="Arial" panose="020B0604020202020204" pitchFamily="34" charset="0"/>
              <a:buChar char="•"/>
            </a:pPr>
            <a:r>
              <a:rPr lang="en-US" sz="1400" b="1" dirty="0"/>
              <a:t>Affected: </a:t>
            </a:r>
            <a:r>
              <a:rPr lang="en-US" sz="1400" dirty="0"/>
              <a:t>Some shingle damage, cosmetic, damage to an attached structure (</a:t>
            </a:r>
            <a:r>
              <a:rPr lang="en-US" sz="1400" i="1" dirty="0"/>
              <a:t>ex. porch</a:t>
            </a:r>
            <a:r>
              <a:rPr lang="en-US" sz="1400" dirty="0"/>
              <a:t>), repairable </a:t>
            </a:r>
          </a:p>
          <a:p>
            <a:pPr marL="285750" indent="-285750">
              <a:lnSpc>
                <a:spcPct val="150000"/>
              </a:lnSpc>
              <a:buFont typeface="Arial" panose="020B0604020202020204" pitchFamily="34" charset="0"/>
              <a:buChar char="•"/>
            </a:pPr>
            <a:r>
              <a:rPr lang="en-US" sz="1400" b="1" dirty="0"/>
              <a:t>Minor: </a:t>
            </a:r>
            <a:r>
              <a:rPr lang="en-US" sz="1400" dirty="0"/>
              <a:t>Non-structural damage to walls, non-structural damage to roof, less than 18 inches of water in essential living space, repairable </a:t>
            </a:r>
          </a:p>
          <a:p>
            <a:pPr marL="285750" indent="-285750">
              <a:lnSpc>
                <a:spcPct val="150000"/>
              </a:lnSpc>
              <a:buFont typeface="Arial" panose="020B0604020202020204" pitchFamily="34" charset="0"/>
              <a:buChar char="•"/>
            </a:pPr>
            <a:r>
              <a:rPr lang="en-US" sz="1400" b="1" dirty="0"/>
              <a:t>Major: </a:t>
            </a:r>
            <a:r>
              <a:rPr lang="en-US" sz="1400" dirty="0"/>
              <a:t>Failure or partial failure of roof, walls, foundation; 18 inches of water in essential living space, or above electrical outlets; repairable </a:t>
            </a:r>
          </a:p>
          <a:p>
            <a:pPr marL="285750" indent="-285750">
              <a:lnSpc>
                <a:spcPct val="150000"/>
              </a:lnSpc>
              <a:buFont typeface="Arial" panose="020B0604020202020204" pitchFamily="34" charset="0"/>
              <a:buChar char="•"/>
            </a:pPr>
            <a:r>
              <a:rPr lang="en-US" sz="1400" b="1" dirty="0"/>
              <a:t>Destroyed: </a:t>
            </a:r>
            <a:r>
              <a:rPr lang="en-US" sz="1400" dirty="0"/>
              <a:t>Total loss, complete failure of structure, not repairable </a:t>
            </a:r>
          </a:p>
          <a:p>
            <a:endParaRPr lang="en-US" sz="1400" dirty="0"/>
          </a:p>
        </p:txBody>
      </p:sp>
    </p:spTree>
    <p:extLst>
      <p:ext uri="{BB962C8B-B14F-4D97-AF65-F5344CB8AC3E}">
        <p14:creationId xmlns:p14="http://schemas.microsoft.com/office/powerpoint/2010/main" val="1049477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FB839-70C1-4012-A148-4C2B83B45B63}"/>
              </a:ext>
            </a:extLst>
          </p:cNvPr>
          <p:cNvSpPr>
            <a:spLocks noGrp="1"/>
          </p:cNvSpPr>
          <p:nvPr>
            <p:ph type="title"/>
          </p:nvPr>
        </p:nvSpPr>
        <p:spPr>
          <a:xfrm>
            <a:off x="646110" y="240262"/>
            <a:ext cx="9404723" cy="1400530"/>
          </a:xfrm>
        </p:spPr>
        <p:txBody>
          <a:bodyPr/>
          <a:lstStyle/>
          <a:p>
            <a:r>
              <a:rPr lang="en-US" dirty="0"/>
              <a:t>HURRICANE HARVEY </a:t>
            </a:r>
          </a:p>
        </p:txBody>
      </p:sp>
      <p:sp>
        <p:nvSpPr>
          <p:cNvPr id="4" name="Rectangle 3">
            <a:extLst>
              <a:ext uri="{FF2B5EF4-FFF2-40B4-BE49-F238E27FC236}">
                <a16:creationId xmlns:a16="http://schemas.microsoft.com/office/drawing/2014/main" id="{C63BE730-9EDD-4FC7-8D88-5542C85B4A81}"/>
              </a:ext>
            </a:extLst>
          </p:cNvPr>
          <p:cNvSpPr/>
          <p:nvPr/>
        </p:nvSpPr>
        <p:spPr>
          <a:xfrm>
            <a:off x="707627" y="1357277"/>
            <a:ext cx="4300654" cy="5416868"/>
          </a:xfrm>
          <a:prstGeom prst="rect">
            <a:avLst/>
          </a:prstGeom>
        </p:spPr>
        <p:txBody>
          <a:bodyPr wrap="square">
            <a:spAutoFit/>
          </a:bodyPr>
          <a:lstStyle/>
          <a:p>
            <a:pPr marL="285750" indent="-285750">
              <a:buFont typeface="Arial" panose="020B0604020202020204" pitchFamily="34" charset="0"/>
              <a:buChar char="•"/>
            </a:pPr>
            <a:r>
              <a:rPr lang="en-US" sz="1400" dirty="0"/>
              <a:t>Beginning August 31, 2017, the Citizen’s Assistance Office as well as the Director’s Office assisted with the coordination of resource disbursement at the George R. Brown Center and the Toyota Center. CAO also canvassed areas in Harvey’s aftermath to determine the needs and connect with citizens with Harvey related concerns.</a:t>
            </a:r>
          </a:p>
          <a:p>
            <a:r>
              <a:rPr lang="en-US" sz="1400" dirty="0"/>
              <a:t> </a:t>
            </a:r>
          </a:p>
          <a:p>
            <a:pPr marL="285750" indent="-285750">
              <a:buFont typeface="Arial" panose="020B0604020202020204" pitchFamily="34" charset="0"/>
              <a:buChar char="•"/>
            </a:pPr>
            <a:r>
              <a:rPr lang="en-US" sz="1400" dirty="0"/>
              <a:t>DON also assisted in the management of volunteer coordination through the Mayor’s Anti-Gang Office (MAGO). Each Saturday in the month of September 2017, MAGO assisted First Daughter, Ashley Turner, in her ”Millennial Muck Outs”,  a volunteer event to muck and gut families homes that were affected by Hurricane Harvey. </a:t>
            </a:r>
          </a:p>
          <a:p>
            <a:endParaRPr lang="en-US" sz="1400" dirty="0"/>
          </a:p>
          <a:p>
            <a:pPr marL="285750" indent="-285750">
              <a:buFont typeface="Arial" panose="020B0604020202020204" pitchFamily="34" charset="0"/>
              <a:buChar char="•"/>
            </a:pPr>
            <a:r>
              <a:rPr lang="en-US" sz="1400" dirty="0"/>
              <a:t>The Office of New Americans and Immigrant Communities assisted OEM (Office of Emergency Management) in translating critical information needed for non-English speaking communities. </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endParaRPr lang="en-US" sz="1200" dirty="0"/>
          </a:p>
        </p:txBody>
      </p:sp>
      <p:sp>
        <p:nvSpPr>
          <p:cNvPr id="10" name="TextBox 9">
            <a:extLst>
              <a:ext uri="{FF2B5EF4-FFF2-40B4-BE49-F238E27FC236}">
                <a16:creationId xmlns:a16="http://schemas.microsoft.com/office/drawing/2014/main" id="{672EA9FC-FAF1-4C75-9682-835D6A75E5AB}"/>
              </a:ext>
            </a:extLst>
          </p:cNvPr>
          <p:cNvSpPr txBox="1"/>
          <p:nvPr/>
        </p:nvSpPr>
        <p:spPr>
          <a:xfrm>
            <a:off x="646110" y="902128"/>
            <a:ext cx="4648200" cy="369332"/>
          </a:xfrm>
          <a:prstGeom prst="rect">
            <a:avLst/>
          </a:prstGeom>
          <a:noFill/>
        </p:spPr>
        <p:txBody>
          <a:bodyPr wrap="square" rtlCol="0">
            <a:spAutoFit/>
          </a:bodyPr>
          <a:lstStyle/>
          <a:p>
            <a:r>
              <a:rPr lang="en-US" dirty="0"/>
              <a:t>RESPONSE &amp; RECOVERY TIMELINE</a:t>
            </a:r>
          </a:p>
        </p:txBody>
      </p:sp>
      <p:sp>
        <p:nvSpPr>
          <p:cNvPr id="11" name="TextBox 10">
            <a:extLst>
              <a:ext uri="{FF2B5EF4-FFF2-40B4-BE49-F238E27FC236}">
                <a16:creationId xmlns:a16="http://schemas.microsoft.com/office/drawing/2014/main" id="{2EB3FA36-6FBE-4B3A-B370-AD301B4095F1}"/>
              </a:ext>
            </a:extLst>
          </p:cNvPr>
          <p:cNvSpPr txBox="1"/>
          <p:nvPr/>
        </p:nvSpPr>
        <p:spPr>
          <a:xfrm>
            <a:off x="5856103" y="5763836"/>
            <a:ext cx="5803900" cy="276999"/>
          </a:xfrm>
          <a:prstGeom prst="rect">
            <a:avLst/>
          </a:prstGeom>
          <a:noFill/>
        </p:spPr>
        <p:txBody>
          <a:bodyPr wrap="square" rtlCol="0">
            <a:spAutoFit/>
          </a:bodyPr>
          <a:lstStyle/>
          <a:p>
            <a:pPr algn="ctr"/>
            <a:r>
              <a:rPr lang="en-US" sz="1200" dirty="0"/>
              <a:t>Photo Credit: </a:t>
            </a:r>
            <a:r>
              <a:rPr lang="en-US" sz="1200" dirty="0" err="1"/>
              <a:t>HoustonNeighborhoods</a:t>
            </a:r>
            <a:r>
              <a:rPr lang="en-US" sz="1200" dirty="0"/>
              <a:t> (Twitter)</a:t>
            </a:r>
          </a:p>
        </p:txBody>
      </p:sp>
      <p:pic>
        <p:nvPicPr>
          <p:cNvPr id="15" name="Content Placeholder 14">
            <a:extLst>
              <a:ext uri="{FF2B5EF4-FFF2-40B4-BE49-F238E27FC236}">
                <a16:creationId xmlns:a16="http://schemas.microsoft.com/office/drawing/2014/main" id="{A019B52E-32A9-45D7-96FF-97F39544B6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60172" y="1432017"/>
            <a:ext cx="4195762" cy="4195762"/>
          </a:xfrm>
        </p:spPr>
      </p:pic>
      <p:sp>
        <p:nvSpPr>
          <p:cNvPr id="3" name="Slide Number Placeholder 2">
            <a:extLst>
              <a:ext uri="{FF2B5EF4-FFF2-40B4-BE49-F238E27FC236}">
                <a16:creationId xmlns:a16="http://schemas.microsoft.com/office/drawing/2014/main" id="{E4696413-7ED3-4ED3-A73B-0EB6D1CDC4E0}"/>
              </a:ext>
            </a:extLst>
          </p:cNvPr>
          <p:cNvSpPr>
            <a:spLocks noGrp="1"/>
          </p:cNvSpPr>
          <p:nvPr>
            <p:ph type="sldNum" sz="quarter" idx="12"/>
          </p:nvPr>
        </p:nvSpPr>
        <p:spPr/>
        <p:txBody>
          <a:bodyPr/>
          <a:lstStyle/>
          <a:p>
            <a:fld id="{16B329CE-12EE-41B9-863D-AD24B855B8BC}" type="slidenum">
              <a:rPr lang="en-US" smtClean="0"/>
              <a:t>4</a:t>
            </a:fld>
            <a:endParaRPr lang="en-US"/>
          </a:p>
        </p:txBody>
      </p:sp>
    </p:spTree>
    <p:extLst>
      <p:ext uri="{BB962C8B-B14F-4D97-AF65-F5344CB8AC3E}">
        <p14:creationId xmlns:p14="http://schemas.microsoft.com/office/powerpoint/2010/main" val="3502786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FB839-70C1-4012-A148-4C2B83B45B63}"/>
              </a:ext>
            </a:extLst>
          </p:cNvPr>
          <p:cNvSpPr>
            <a:spLocks noGrp="1"/>
          </p:cNvSpPr>
          <p:nvPr>
            <p:ph type="title"/>
          </p:nvPr>
        </p:nvSpPr>
        <p:spPr>
          <a:xfrm>
            <a:off x="646110" y="240262"/>
            <a:ext cx="9404723" cy="1400530"/>
          </a:xfrm>
        </p:spPr>
        <p:txBody>
          <a:bodyPr/>
          <a:lstStyle/>
          <a:p>
            <a:r>
              <a:rPr lang="en-US" dirty="0"/>
              <a:t>HURRICANE HARVEY </a:t>
            </a:r>
          </a:p>
        </p:txBody>
      </p:sp>
      <p:sp>
        <p:nvSpPr>
          <p:cNvPr id="10" name="TextBox 9">
            <a:extLst>
              <a:ext uri="{FF2B5EF4-FFF2-40B4-BE49-F238E27FC236}">
                <a16:creationId xmlns:a16="http://schemas.microsoft.com/office/drawing/2014/main" id="{672EA9FC-FAF1-4C75-9682-835D6A75E5AB}"/>
              </a:ext>
            </a:extLst>
          </p:cNvPr>
          <p:cNvSpPr txBox="1"/>
          <p:nvPr/>
        </p:nvSpPr>
        <p:spPr>
          <a:xfrm>
            <a:off x="646110" y="902128"/>
            <a:ext cx="4648200" cy="369332"/>
          </a:xfrm>
          <a:prstGeom prst="rect">
            <a:avLst/>
          </a:prstGeom>
          <a:noFill/>
        </p:spPr>
        <p:txBody>
          <a:bodyPr wrap="square" rtlCol="0">
            <a:spAutoFit/>
          </a:bodyPr>
          <a:lstStyle/>
          <a:p>
            <a:r>
              <a:rPr lang="en-US" dirty="0"/>
              <a:t>NEIGHBORHOOD RECOVERY CENTERS</a:t>
            </a:r>
          </a:p>
        </p:txBody>
      </p:sp>
      <p:sp>
        <p:nvSpPr>
          <p:cNvPr id="11" name="TextBox 10">
            <a:extLst>
              <a:ext uri="{FF2B5EF4-FFF2-40B4-BE49-F238E27FC236}">
                <a16:creationId xmlns:a16="http://schemas.microsoft.com/office/drawing/2014/main" id="{2EB3FA36-6FBE-4B3A-B370-AD301B4095F1}"/>
              </a:ext>
            </a:extLst>
          </p:cNvPr>
          <p:cNvSpPr txBox="1"/>
          <p:nvPr/>
        </p:nvSpPr>
        <p:spPr>
          <a:xfrm>
            <a:off x="6381468" y="6007346"/>
            <a:ext cx="5803900" cy="276999"/>
          </a:xfrm>
          <a:prstGeom prst="rect">
            <a:avLst/>
          </a:prstGeom>
          <a:noFill/>
        </p:spPr>
        <p:txBody>
          <a:bodyPr wrap="square" rtlCol="0">
            <a:spAutoFit/>
          </a:bodyPr>
          <a:lstStyle/>
          <a:p>
            <a:pPr algn="ctr"/>
            <a:r>
              <a:rPr lang="en-US" sz="1200" dirty="0"/>
              <a:t>Photo: </a:t>
            </a:r>
            <a:r>
              <a:rPr lang="en-US" sz="1200" dirty="0" err="1"/>
              <a:t>Kashmere</a:t>
            </a:r>
            <a:r>
              <a:rPr lang="en-US" sz="1200" dirty="0"/>
              <a:t> Multi-Service Center</a:t>
            </a:r>
          </a:p>
        </p:txBody>
      </p:sp>
      <p:pic>
        <p:nvPicPr>
          <p:cNvPr id="7" name="Content Placeholder 6">
            <a:extLst>
              <a:ext uri="{FF2B5EF4-FFF2-40B4-BE49-F238E27FC236}">
                <a16:creationId xmlns:a16="http://schemas.microsoft.com/office/drawing/2014/main" id="{E8D1A1B5-F4AF-427B-8593-32027A4252E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5400000">
            <a:off x="7172915" y="1843975"/>
            <a:ext cx="4221007" cy="3814641"/>
          </a:xfrm>
        </p:spPr>
      </p:pic>
      <p:sp>
        <p:nvSpPr>
          <p:cNvPr id="8" name="TextBox 7">
            <a:extLst>
              <a:ext uri="{FF2B5EF4-FFF2-40B4-BE49-F238E27FC236}">
                <a16:creationId xmlns:a16="http://schemas.microsoft.com/office/drawing/2014/main" id="{4C6F6FAD-AC64-4A1A-9230-DB51512E4E2E}"/>
              </a:ext>
            </a:extLst>
          </p:cNvPr>
          <p:cNvSpPr txBox="1"/>
          <p:nvPr/>
        </p:nvSpPr>
        <p:spPr>
          <a:xfrm>
            <a:off x="646110" y="1640792"/>
            <a:ext cx="6032500" cy="5078313"/>
          </a:xfrm>
          <a:prstGeom prst="rect">
            <a:avLst/>
          </a:prstGeom>
          <a:noFill/>
        </p:spPr>
        <p:txBody>
          <a:bodyPr wrap="square" rtlCol="0">
            <a:spAutoFit/>
          </a:bodyPr>
          <a:lstStyle/>
          <a:p>
            <a:r>
              <a:rPr lang="en-US" b="1" dirty="0"/>
              <a:t>CITY OF HOUSTON LOCATIONS:</a:t>
            </a:r>
            <a:endParaRPr lang="en-US" dirty="0"/>
          </a:p>
          <a:p>
            <a:pPr marL="285750" indent="-285750">
              <a:buFont typeface="Arial" panose="020B0604020202020204" pitchFamily="34" charset="0"/>
              <a:buChar char="•"/>
            </a:pPr>
            <a:r>
              <a:rPr lang="en-US" dirty="0"/>
              <a:t>Acres Homes Multi-Service Center</a:t>
            </a:r>
          </a:p>
          <a:p>
            <a:pPr marL="285750" indent="-285750">
              <a:buFont typeface="Arial" panose="020B0604020202020204" pitchFamily="34" charset="0"/>
              <a:buChar char="•"/>
            </a:pPr>
            <a:r>
              <a:rPr lang="en-US" dirty="0"/>
              <a:t>Northeast Multi-Service Center</a:t>
            </a:r>
          </a:p>
          <a:p>
            <a:pPr marL="285750" indent="-285750">
              <a:buFont typeface="Arial" panose="020B0604020202020204" pitchFamily="34" charset="0"/>
              <a:buChar char="•"/>
            </a:pPr>
            <a:r>
              <a:rPr lang="en-US" dirty="0"/>
              <a:t>West End Multi-Service Center</a:t>
            </a:r>
          </a:p>
          <a:p>
            <a:pPr marL="285750" indent="-285750">
              <a:buFont typeface="Arial" panose="020B0604020202020204" pitchFamily="34" charset="0"/>
              <a:buChar char="•"/>
            </a:pPr>
            <a:r>
              <a:rPr lang="en-US" dirty="0" err="1"/>
              <a:t>Kashmere</a:t>
            </a:r>
            <a:r>
              <a:rPr lang="en-US" dirty="0"/>
              <a:t> Multi-Service Center</a:t>
            </a:r>
          </a:p>
          <a:p>
            <a:endParaRPr lang="en-US" dirty="0"/>
          </a:p>
          <a:p>
            <a:r>
              <a:rPr lang="en-US" b="1" dirty="0"/>
              <a:t>BAKERRIPLEY LOCATIONS:</a:t>
            </a:r>
          </a:p>
          <a:p>
            <a:pPr marL="285750" lvl="0" indent="-285750">
              <a:buFont typeface="Arial" panose="020B0604020202020204" pitchFamily="34" charset="0"/>
              <a:buChar char="•"/>
            </a:pPr>
            <a:r>
              <a:rPr lang="en-US" dirty="0"/>
              <a:t>East Aldine</a:t>
            </a:r>
          </a:p>
          <a:p>
            <a:pPr marL="285750" lvl="0" indent="-285750">
              <a:buFont typeface="Arial" panose="020B0604020202020204" pitchFamily="34" charset="0"/>
              <a:buChar char="•"/>
            </a:pPr>
            <a:r>
              <a:rPr lang="en-US" dirty="0"/>
              <a:t>Edgebrook</a:t>
            </a:r>
          </a:p>
          <a:p>
            <a:pPr marL="285750" lvl="0" indent="-285750">
              <a:buFont typeface="Arial" panose="020B0604020202020204" pitchFamily="34" charset="0"/>
              <a:buChar char="•"/>
            </a:pPr>
            <a:r>
              <a:rPr lang="en-US" dirty="0" err="1"/>
              <a:t>Greenspoint</a:t>
            </a:r>
            <a:endParaRPr lang="en-US" dirty="0"/>
          </a:p>
          <a:p>
            <a:pPr marL="285750" lvl="0" indent="-285750">
              <a:buFont typeface="Arial" panose="020B0604020202020204" pitchFamily="34" charset="0"/>
              <a:buChar char="•"/>
            </a:pPr>
            <a:r>
              <a:rPr lang="en-US" dirty="0" err="1"/>
              <a:t>Gulfton</a:t>
            </a:r>
            <a:endParaRPr lang="en-US" dirty="0"/>
          </a:p>
          <a:p>
            <a:pPr marL="285750" lvl="0" indent="-285750">
              <a:buFont typeface="Arial" panose="020B0604020202020204" pitchFamily="34" charset="0"/>
              <a:buChar char="•"/>
            </a:pPr>
            <a:r>
              <a:rPr lang="en-US" dirty="0" err="1"/>
              <a:t>HarbachRipley</a:t>
            </a:r>
            <a:r>
              <a:rPr lang="en-US" dirty="0"/>
              <a:t> (SE- Golfcrest/</a:t>
            </a:r>
            <a:r>
              <a:rPr lang="en-US" dirty="0" err="1"/>
              <a:t>Bellfort</a:t>
            </a:r>
            <a:r>
              <a:rPr lang="en-US" dirty="0"/>
              <a:t>/Reveille/Greater Hobby)</a:t>
            </a:r>
          </a:p>
          <a:p>
            <a:pPr marL="285750" lvl="0" indent="-285750">
              <a:buFont typeface="Arial" panose="020B0604020202020204" pitchFamily="34" charset="0"/>
              <a:buChar char="•"/>
            </a:pPr>
            <a:r>
              <a:rPr lang="en-US" dirty="0"/>
              <a:t>Pasadena</a:t>
            </a:r>
          </a:p>
          <a:p>
            <a:endParaRPr lang="en-US" b="1" dirty="0"/>
          </a:p>
          <a:p>
            <a:r>
              <a:rPr lang="en-US" b="1" dirty="0"/>
              <a:t>MEMORIAL ASSISTANCE MINISTRIES</a:t>
            </a:r>
          </a:p>
          <a:p>
            <a:pPr marL="285750" indent="-285750">
              <a:buFont typeface="Arial" panose="020B0604020202020204" pitchFamily="34" charset="0"/>
              <a:buChar char="•"/>
            </a:pPr>
            <a:r>
              <a:rPr lang="en-US" dirty="0"/>
              <a:t>Spring Branch Community Health Center</a:t>
            </a:r>
          </a:p>
          <a:p>
            <a:endParaRPr lang="en-US" dirty="0"/>
          </a:p>
        </p:txBody>
      </p:sp>
      <p:sp>
        <p:nvSpPr>
          <p:cNvPr id="3" name="Slide Number Placeholder 2">
            <a:extLst>
              <a:ext uri="{FF2B5EF4-FFF2-40B4-BE49-F238E27FC236}">
                <a16:creationId xmlns:a16="http://schemas.microsoft.com/office/drawing/2014/main" id="{56A6E1BE-2F52-4158-A76F-1F830BDEE1D0}"/>
              </a:ext>
            </a:extLst>
          </p:cNvPr>
          <p:cNvSpPr>
            <a:spLocks noGrp="1"/>
          </p:cNvSpPr>
          <p:nvPr>
            <p:ph type="sldNum" sz="quarter" idx="12"/>
          </p:nvPr>
        </p:nvSpPr>
        <p:spPr/>
        <p:txBody>
          <a:bodyPr/>
          <a:lstStyle/>
          <a:p>
            <a:fld id="{16B329CE-12EE-41B9-863D-AD24B855B8BC}" type="slidenum">
              <a:rPr lang="en-US" smtClean="0"/>
              <a:t>5</a:t>
            </a:fld>
            <a:endParaRPr lang="en-US"/>
          </a:p>
        </p:txBody>
      </p:sp>
    </p:spTree>
    <p:extLst>
      <p:ext uri="{BB962C8B-B14F-4D97-AF65-F5344CB8AC3E}">
        <p14:creationId xmlns:p14="http://schemas.microsoft.com/office/powerpoint/2010/main" val="3775828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3F4807A-5068-4492-8025-D75F320E908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4" name="Freeform 36">
            <a:extLst>
              <a:ext uri="{FF2B5EF4-FFF2-40B4-BE49-F238E27FC236}">
                <a16:creationId xmlns:a16="http://schemas.microsoft.com/office/drawing/2014/main" id="{B24996F8-180C-4DCB-8A26-DFA336CDEFB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49646"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26" name="Rectangle 25">
            <a:extLst>
              <a:ext uri="{FF2B5EF4-FFF2-40B4-BE49-F238E27FC236}">
                <a16:creationId xmlns:a16="http://schemas.microsoft.com/office/drawing/2014/main" id="{630182B0-3559-41D5-9EBC-0BD86BEDAD0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8" name="Freeform: Shape 27">
            <a:extLst>
              <a:ext uri="{FF2B5EF4-FFF2-40B4-BE49-F238E27FC236}">
                <a16:creationId xmlns:a16="http://schemas.microsoft.com/office/drawing/2014/main" id="{D8B22DE2-C518-4F77-BE90-E1B6B1909D9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68960" y="-68960"/>
            <a:ext cx="6858001" cy="6995918"/>
          </a:xfrm>
          <a:custGeom>
            <a:avLst/>
            <a:gdLst>
              <a:gd name="connsiteX0" fmla="*/ 6858001 w 6858001"/>
              <a:gd name="connsiteY0" fmla="*/ 1344715 h 6995918"/>
              <a:gd name="connsiteX1" fmla="*/ 6858001 w 6858001"/>
              <a:gd name="connsiteY1" fmla="*/ 1177 h 6995918"/>
              <a:gd name="connsiteX2" fmla="*/ 6702324 w 6858001"/>
              <a:gd name="connsiteY2" fmla="*/ 26222 h 6995918"/>
              <a:gd name="connsiteX3" fmla="*/ 6547333 w 6858001"/>
              <a:gd name="connsiteY3" fmla="*/ 50091 h 6995918"/>
              <a:gd name="connsiteX4" fmla="*/ 6391657 w 6858001"/>
              <a:gd name="connsiteY4" fmla="*/ 73455 h 6995918"/>
              <a:gd name="connsiteX5" fmla="*/ 6235294 w 6858001"/>
              <a:gd name="connsiteY5" fmla="*/ 93458 h 6995918"/>
              <a:gd name="connsiteX6" fmla="*/ 6079618 w 6858001"/>
              <a:gd name="connsiteY6" fmla="*/ 113629 h 6995918"/>
              <a:gd name="connsiteX7" fmla="*/ 5923255 w 6858001"/>
              <a:gd name="connsiteY7" fmla="*/ 132455 h 6995918"/>
              <a:gd name="connsiteX8" fmla="*/ 5768950 w 6858001"/>
              <a:gd name="connsiteY8" fmla="*/ 148591 h 6995918"/>
              <a:gd name="connsiteX9" fmla="*/ 5612588 w 6858001"/>
              <a:gd name="connsiteY9" fmla="*/ 163887 h 6995918"/>
              <a:gd name="connsiteX10" fmla="*/ 5456911 w 6858001"/>
              <a:gd name="connsiteY10" fmla="*/ 177839 h 6995918"/>
              <a:gd name="connsiteX11" fmla="*/ 5303978 w 6858001"/>
              <a:gd name="connsiteY11" fmla="*/ 189941 h 6995918"/>
              <a:gd name="connsiteX12" fmla="*/ 5148987 w 6858001"/>
              <a:gd name="connsiteY12" fmla="*/ 202044 h 6995918"/>
              <a:gd name="connsiteX13" fmla="*/ 4996054 w 6858001"/>
              <a:gd name="connsiteY13" fmla="*/ 212129 h 6995918"/>
              <a:gd name="connsiteX14" fmla="*/ 4843120 w 6858001"/>
              <a:gd name="connsiteY14" fmla="*/ 220029 h 6995918"/>
              <a:gd name="connsiteX15" fmla="*/ 4690873 w 6858001"/>
              <a:gd name="connsiteY15" fmla="*/ 228266 h 6995918"/>
              <a:gd name="connsiteX16" fmla="*/ 4539997 w 6858001"/>
              <a:gd name="connsiteY16" fmla="*/ 235157 h 6995918"/>
              <a:gd name="connsiteX17" fmla="*/ 4390492 w 6858001"/>
              <a:gd name="connsiteY17" fmla="*/ 240032 h 6995918"/>
              <a:gd name="connsiteX18" fmla="*/ 4240988 w 6858001"/>
              <a:gd name="connsiteY18" fmla="*/ 244234 h 6995918"/>
              <a:gd name="connsiteX19" fmla="*/ 4092855 w 6858001"/>
              <a:gd name="connsiteY19" fmla="*/ 248268 h 6995918"/>
              <a:gd name="connsiteX20" fmla="*/ 3946780 w 6858001"/>
              <a:gd name="connsiteY20" fmla="*/ 250117 h 6995918"/>
              <a:gd name="connsiteX21" fmla="*/ 3800704 w 6858001"/>
              <a:gd name="connsiteY21" fmla="*/ 252134 h 6995918"/>
              <a:gd name="connsiteX22" fmla="*/ 3656686 w 6858001"/>
              <a:gd name="connsiteY22" fmla="*/ 253143 h 6995918"/>
              <a:gd name="connsiteX23" fmla="*/ 3514040 w 6858001"/>
              <a:gd name="connsiteY23" fmla="*/ 252134 h 6995918"/>
              <a:gd name="connsiteX24" fmla="*/ 3372765 w 6858001"/>
              <a:gd name="connsiteY24" fmla="*/ 252134 h 6995918"/>
              <a:gd name="connsiteX25" fmla="*/ 3232862 w 6858001"/>
              <a:gd name="connsiteY25" fmla="*/ 250117 h 6995918"/>
              <a:gd name="connsiteX26" fmla="*/ 3095702 w 6858001"/>
              <a:gd name="connsiteY26" fmla="*/ 247092 h 6995918"/>
              <a:gd name="connsiteX27" fmla="*/ 2959914 w 6858001"/>
              <a:gd name="connsiteY27" fmla="*/ 244234 h 6995918"/>
              <a:gd name="connsiteX28" fmla="*/ 2826868 w 6858001"/>
              <a:gd name="connsiteY28" fmla="*/ 241040 h 6995918"/>
              <a:gd name="connsiteX29" fmla="*/ 2694509 w 6858001"/>
              <a:gd name="connsiteY29" fmla="*/ 236166 h 6995918"/>
              <a:gd name="connsiteX30" fmla="*/ 2564208 w 6858001"/>
              <a:gd name="connsiteY30" fmla="*/ 230955 h 6995918"/>
              <a:gd name="connsiteX31" fmla="*/ 2436649 w 6858001"/>
              <a:gd name="connsiteY31" fmla="*/ 226249 h 6995918"/>
              <a:gd name="connsiteX32" fmla="*/ 2187703 w 6858001"/>
              <a:gd name="connsiteY32" fmla="*/ 212969 h 6995918"/>
              <a:gd name="connsiteX33" fmla="*/ 1949045 w 6858001"/>
              <a:gd name="connsiteY33" fmla="*/ 198850 h 6995918"/>
              <a:gd name="connsiteX34" fmla="*/ 1719988 w 6858001"/>
              <a:gd name="connsiteY34" fmla="*/ 184058 h 6995918"/>
              <a:gd name="connsiteX35" fmla="*/ 1503275 w 6858001"/>
              <a:gd name="connsiteY35" fmla="*/ 167753 h 6995918"/>
              <a:gd name="connsiteX36" fmla="*/ 1296163 w 6858001"/>
              <a:gd name="connsiteY36" fmla="*/ 150776 h 6995918"/>
              <a:gd name="connsiteX37" fmla="*/ 1104139 w 6858001"/>
              <a:gd name="connsiteY37" fmla="*/ 132455 h 6995918"/>
              <a:gd name="connsiteX38" fmla="*/ 923774 w 6858001"/>
              <a:gd name="connsiteY38" fmla="*/ 114469 h 6995918"/>
              <a:gd name="connsiteX39" fmla="*/ 757810 w 6858001"/>
              <a:gd name="connsiteY39" fmla="*/ 96484 h 6995918"/>
              <a:gd name="connsiteX40" fmla="*/ 605563 w 6858001"/>
              <a:gd name="connsiteY40" fmla="*/ 79507 h 6995918"/>
              <a:gd name="connsiteX41" fmla="*/ 470460 w 6858001"/>
              <a:gd name="connsiteY41" fmla="*/ 63370 h 6995918"/>
              <a:gd name="connsiteX42" fmla="*/ 348388 w 6858001"/>
              <a:gd name="connsiteY42" fmla="*/ 48074 h 6995918"/>
              <a:gd name="connsiteX43" fmla="*/ 245518 w 6858001"/>
              <a:gd name="connsiteY43" fmla="*/ 35299 h 6995918"/>
              <a:gd name="connsiteX44" fmla="*/ 159107 w 6858001"/>
              <a:gd name="connsiteY44" fmla="*/ 23197 h 6995918"/>
              <a:gd name="connsiteX45" fmla="*/ 40463 w 6858001"/>
              <a:gd name="connsiteY45" fmla="*/ 5883 h 6995918"/>
              <a:gd name="connsiteX46" fmla="*/ 1 w 6858001"/>
              <a:gd name="connsiteY46" fmla="*/ 0 h 6995918"/>
              <a:gd name="connsiteX47" fmla="*/ 1 w 6858001"/>
              <a:gd name="connsiteY47" fmla="*/ 905354 h 6995918"/>
              <a:gd name="connsiteX48" fmla="*/ 0 w 6858001"/>
              <a:gd name="connsiteY48" fmla="*/ 905354 h 6995918"/>
              <a:gd name="connsiteX49" fmla="*/ 0 w 6858001"/>
              <a:gd name="connsiteY49" fmla="*/ 6995918 h 6995918"/>
              <a:gd name="connsiteX50" fmla="*/ 6858000 w 6858001"/>
              <a:gd name="connsiteY50" fmla="*/ 6995918 h 6995918"/>
              <a:gd name="connsiteX51" fmla="*/ 6858000 w 6858001"/>
              <a:gd name="connsiteY51" fmla="*/ 1344715 h 699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95918">
                <a:moveTo>
                  <a:pt x="6858001" y="1344715"/>
                </a:moveTo>
                <a:lnTo>
                  <a:pt x="6858001" y="1177"/>
                </a:lnTo>
                <a:lnTo>
                  <a:pt x="6702324" y="26222"/>
                </a:lnTo>
                <a:lnTo>
                  <a:pt x="6547333" y="50091"/>
                </a:lnTo>
                <a:lnTo>
                  <a:pt x="6391657" y="73455"/>
                </a:lnTo>
                <a:lnTo>
                  <a:pt x="6235294" y="93458"/>
                </a:lnTo>
                <a:lnTo>
                  <a:pt x="6079618" y="113629"/>
                </a:lnTo>
                <a:lnTo>
                  <a:pt x="5923255" y="132455"/>
                </a:lnTo>
                <a:lnTo>
                  <a:pt x="5768950" y="148591"/>
                </a:lnTo>
                <a:lnTo>
                  <a:pt x="5612588" y="163887"/>
                </a:lnTo>
                <a:lnTo>
                  <a:pt x="5456911" y="177839"/>
                </a:lnTo>
                <a:lnTo>
                  <a:pt x="5303978" y="189941"/>
                </a:lnTo>
                <a:lnTo>
                  <a:pt x="5148987" y="202044"/>
                </a:lnTo>
                <a:lnTo>
                  <a:pt x="4996054" y="212129"/>
                </a:lnTo>
                <a:lnTo>
                  <a:pt x="4843120" y="220029"/>
                </a:lnTo>
                <a:lnTo>
                  <a:pt x="4690873" y="228266"/>
                </a:lnTo>
                <a:lnTo>
                  <a:pt x="4539997" y="235157"/>
                </a:lnTo>
                <a:lnTo>
                  <a:pt x="4390492" y="240032"/>
                </a:lnTo>
                <a:lnTo>
                  <a:pt x="4240988" y="244234"/>
                </a:lnTo>
                <a:lnTo>
                  <a:pt x="4092855" y="248268"/>
                </a:lnTo>
                <a:lnTo>
                  <a:pt x="3946780" y="250117"/>
                </a:lnTo>
                <a:lnTo>
                  <a:pt x="3800704" y="252134"/>
                </a:lnTo>
                <a:lnTo>
                  <a:pt x="3656686" y="253143"/>
                </a:lnTo>
                <a:lnTo>
                  <a:pt x="3514040" y="252134"/>
                </a:lnTo>
                <a:lnTo>
                  <a:pt x="3372765" y="252134"/>
                </a:lnTo>
                <a:lnTo>
                  <a:pt x="3232862" y="250117"/>
                </a:lnTo>
                <a:lnTo>
                  <a:pt x="3095702" y="247092"/>
                </a:lnTo>
                <a:lnTo>
                  <a:pt x="2959914" y="244234"/>
                </a:lnTo>
                <a:lnTo>
                  <a:pt x="2826868" y="241040"/>
                </a:lnTo>
                <a:lnTo>
                  <a:pt x="2694509" y="236166"/>
                </a:lnTo>
                <a:lnTo>
                  <a:pt x="2564208" y="230955"/>
                </a:lnTo>
                <a:lnTo>
                  <a:pt x="2436649" y="226249"/>
                </a:lnTo>
                <a:lnTo>
                  <a:pt x="2187703" y="212969"/>
                </a:lnTo>
                <a:lnTo>
                  <a:pt x="1949045" y="198850"/>
                </a:lnTo>
                <a:lnTo>
                  <a:pt x="1719988" y="184058"/>
                </a:lnTo>
                <a:lnTo>
                  <a:pt x="1503275" y="167753"/>
                </a:lnTo>
                <a:lnTo>
                  <a:pt x="1296163" y="150776"/>
                </a:lnTo>
                <a:lnTo>
                  <a:pt x="1104139" y="132455"/>
                </a:lnTo>
                <a:lnTo>
                  <a:pt x="923774" y="114469"/>
                </a:lnTo>
                <a:lnTo>
                  <a:pt x="757810" y="96484"/>
                </a:lnTo>
                <a:lnTo>
                  <a:pt x="605563" y="79507"/>
                </a:lnTo>
                <a:lnTo>
                  <a:pt x="470460" y="63370"/>
                </a:lnTo>
                <a:lnTo>
                  <a:pt x="348388" y="48074"/>
                </a:lnTo>
                <a:lnTo>
                  <a:pt x="245518" y="35299"/>
                </a:lnTo>
                <a:lnTo>
                  <a:pt x="159107" y="23197"/>
                </a:lnTo>
                <a:lnTo>
                  <a:pt x="40463" y="5883"/>
                </a:lnTo>
                <a:lnTo>
                  <a:pt x="1" y="0"/>
                </a:lnTo>
                <a:lnTo>
                  <a:pt x="1" y="905354"/>
                </a:lnTo>
                <a:lnTo>
                  <a:pt x="0" y="905354"/>
                </a:lnTo>
                <a:lnTo>
                  <a:pt x="0" y="6995918"/>
                </a:lnTo>
                <a:lnTo>
                  <a:pt x="6858000" y="6995918"/>
                </a:lnTo>
                <a:lnTo>
                  <a:pt x="6858000" y="1344715"/>
                </a:lnTo>
                <a:close/>
              </a:path>
            </a:pathLst>
          </a:custGeom>
          <a:ln>
            <a:noFill/>
          </a:ln>
        </p:spPr>
      </p:sp>
      <p:sp>
        <p:nvSpPr>
          <p:cNvPr id="2" name="Title 1">
            <a:extLst>
              <a:ext uri="{FF2B5EF4-FFF2-40B4-BE49-F238E27FC236}">
                <a16:creationId xmlns:a16="http://schemas.microsoft.com/office/drawing/2014/main" id="{B1290ADB-60F6-4EF2-9CA6-4320079BEE7C}"/>
              </a:ext>
            </a:extLst>
          </p:cNvPr>
          <p:cNvSpPr>
            <a:spLocks noGrp="1"/>
          </p:cNvSpPr>
          <p:nvPr>
            <p:ph type="ctrTitle"/>
          </p:nvPr>
        </p:nvSpPr>
        <p:spPr>
          <a:xfrm>
            <a:off x="6995920" y="2008875"/>
            <a:ext cx="4471352" cy="1386457"/>
          </a:xfrm>
        </p:spPr>
        <p:txBody>
          <a:bodyPr>
            <a:noAutofit/>
          </a:bodyPr>
          <a:lstStyle/>
          <a:p>
            <a:pPr algn="ctr">
              <a:lnSpc>
                <a:spcPct val="90000"/>
              </a:lnSpc>
            </a:pPr>
            <a:r>
              <a:rPr lang="en-US" sz="4400" dirty="0">
                <a:solidFill>
                  <a:srgbClr val="EBEBEB"/>
                </a:solidFill>
              </a:rPr>
              <a:t>Inspections &amp; Public Service</a:t>
            </a:r>
          </a:p>
        </p:txBody>
      </p:sp>
      <p:sp>
        <p:nvSpPr>
          <p:cNvPr id="3" name="Subtitle 2">
            <a:extLst>
              <a:ext uri="{FF2B5EF4-FFF2-40B4-BE49-F238E27FC236}">
                <a16:creationId xmlns:a16="http://schemas.microsoft.com/office/drawing/2014/main" id="{51D6117E-7BF2-40DC-A8E7-4D5A7063B900}"/>
              </a:ext>
            </a:extLst>
          </p:cNvPr>
          <p:cNvSpPr>
            <a:spLocks noGrp="1"/>
          </p:cNvSpPr>
          <p:nvPr>
            <p:ph type="subTitle" idx="1"/>
          </p:nvPr>
        </p:nvSpPr>
        <p:spPr>
          <a:xfrm>
            <a:off x="7259028" y="3428999"/>
            <a:ext cx="4158334" cy="659561"/>
          </a:xfrm>
        </p:spPr>
        <p:txBody>
          <a:bodyPr>
            <a:noAutofit/>
          </a:bodyPr>
          <a:lstStyle/>
          <a:p>
            <a:pPr algn="ctr"/>
            <a:r>
              <a:rPr lang="en-US" sz="3200" dirty="0">
                <a:solidFill>
                  <a:schemeClr val="bg1"/>
                </a:solidFill>
              </a:rPr>
              <a:t>INFOR UPDATE</a:t>
            </a:r>
          </a:p>
        </p:txBody>
      </p:sp>
      <p:pic>
        <p:nvPicPr>
          <p:cNvPr id="6" name="Picture 5">
            <a:extLst>
              <a:ext uri="{FF2B5EF4-FFF2-40B4-BE49-F238E27FC236}">
                <a16:creationId xmlns:a16="http://schemas.microsoft.com/office/drawing/2014/main" id="{5AAD01A1-ADB1-4209-99E1-DDD1CF7B9A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404" y="1587500"/>
            <a:ext cx="5920787" cy="3943337"/>
          </a:xfrm>
          <a:prstGeom prst="rect">
            <a:avLst/>
          </a:prstGeom>
        </p:spPr>
      </p:pic>
      <p:sp>
        <p:nvSpPr>
          <p:cNvPr id="7" name="TextBox 6">
            <a:extLst>
              <a:ext uri="{FF2B5EF4-FFF2-40B4-BE49-F238E27FC236}">
                <a16:creationId xmlns:a16="http://schemas.microsoft.com/office/drawing/2014/main" id="{927ABDE6-04E6-4AB6-9971-26D8E019BAC2}"/>
              </a:ext>
            </a:extLst>
          </p:cNvPr>
          <p:cNvSpPr txBox="1"/>
          <p:nvPr/>
        </p:nvSpPr>
        <p:spPr>
          <a:xfrm>
            <a:off x="508000" y="5530837"/>
            <a:ext cx="5359400" cy="276999"/>
          </a:xfrm>
          <a:prstGeom prst="rect">
            <a:avLst/>
          </a:prstGeom>
          <a:noFill/>
        </p:spPr>
        <p:txBody>
          <a:bodyPr wrap="square" rtlCol="0">
            <a:spAutoFit/>
          </a:bodyPr>
          <a:lstStyle/>
          <a:p>
            <a:pPr algn="ctr"/>
            <a:r>
              <a:rPr lang="en-US" sz="1200" dirty="0"/>
              <a:t>Photo Credit: http://www.houstonchronicle.com</a:t>
            </a:r>
          </a:p>
        </p:txBody>
      </p:sp>
      <p:sp>
        <p:nvSpPr>
          <p:cNvPr id="4" name="Slide Number Placeholder 3">
            <a:extLst>
              <a:ext uri="{FF2B5EF4-FFF2-40B4-BE49-F238E27FC236}">
                <a16:creationId xmlns:a16="http://schemas.microsoft.com/office/drawing/2014/main" id="{3B5BF401-E05C-434A-B782-E5235DCC20D5}"/>
              </a:ext>
            </a:extLst>
          </p:cNvPr>
          <p:cNvSpPr>
            <a:spLocks noGrp="1"/>
          </p:cNvSpPr>
          <p:nvPr>
            <p:ph type="sldNum" sz="quarter" idx="12"/>
          </p:nvPr>
        </p:nvSpPr>
        <p:spPr/>
        <p:txBody>
          <a:bodyPr/>
          <a:lstStyle/>
          <a:p>
            <a:fld id="{16B329CE-12EE-41B9-863D-AD24B855B8BC}" type="slidenum">
              <a:rPr lang="en-US" smtClean="0"/>
              <a:t>6</a:t>
            </a:fld>
            <a:endParaRPr lang="en-US"/>
          </a:p>
        </p:txBody>
      </p:sp>
    </p:spTree>
    <p:extLst>
      <p:ext uri="{BB962C8B-B14F-4D97-AF65-F5344CB8AC3E}">
        <p14:creationId xmlns:p14="http://schemas.microsoft.com/office/powerpoint/2010/main" val="4173087527"/>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FB839-70C1-4012-A148-4C2B83B45B63}"/>
              </a:ext>
            </a:extLst>
          </p:cNvPr>
          <p:cNvSpPr>
            <a:spLocks noGrp="1"/>
          </p:cNvSpPr>
          <p:nvPr>
            <p:ph type="title"/>
          </p:nvPr>
        </p:nvSpPr>
        <p:spPr>
          <a:xfrm>
            <a:off x="646110" y="240262"/>
            <a:ext cx="9404723" cy="1400530"/>
          </a:xfrm>
        </p:spPr>
        <p:txBody>
          <a:bodyPr/>
          <a:lstStyle/>
          <a:p>
            <a:r>
              <a:rPr lang="en-US" dirty="0"/>
              <a:t>TECHNOLOGY </a:t>
            </a:r>
          </a:p>
        </p:txBody>
      </p:sp>
      <p:sp>
        <p:nvSpPr>
          <p:cNvPr id="10" name="TextBox 9">
            <a:extLst>
              <a:ext uri="{FF2B5EF4-FFF2-40B4-BE49-F238E27FC236}">
                <a16:creationId xmlns:a16="http://schemas.microsoft.com/office/drawing/2014/main" id="{672EA9FC-FAF1-4C75-9682-835D6A75E5AB}"/>
              </a:ext>
            </a:extLst>
          </p:cNvPr>
          <p:cNvSpPr txBox="1"/>
          <p:nvPr/>
        </p:nvSpPr>
        <p:spPr>
          <a:xfrm>
            <a:off x="700271" y="902128"/>
            <a:ext cx="4648200" cy="369332"/>
          </a:xfrm>
          <a:prstGeom prst="rect">
            <a:avLst/>
          </a:prstGeom>
          <a:noFill/>
        </p:spPr>
        <p:txBody>
          <a:bodyPr wrap="square" rtlCol="0">
            <a:spAutoFit/>
          </a:bodyPr>
          <a:lstStyle/>
          <a:p>
            <a:r>
              <a:rPr lang="en-US" dirty="0"/>
              <a:t>INFOR PHASE 2: </a:t>
            </a:r>
          </a:p>
        </p:txBody>
      </p:sp>
      <p:sp>
        <p:nvSpPr>
          <p:cNvPr id="3" name="TextBox 2">
            <a:extLst>
              <a:ext uri="{FF2B5EF4-FFF2-40B4-BE49-F238E27FC236}">
                <a16:creationId xmlns:a16="http://schemas.microsoft.com/office/drawing/2014/main" id="{ECD53BFE-2BE3-4A8E-B767-B82909516FB3}"/>
              </a:ext>
            </a:extLst>
          </p:cNvPr>
          <p:cNvSpPr txBox="1"/>
          <p:nvPr/>
        </p:nvSpPr>
        <p:spPr>
          <a:xfrm>
            <a:off x="410736" y="1933326"/>
            <a:ext cx="5633225" cy="2308324"/>
          </a:xfrm>
          <a:prstGeom prst="rect">
            <a:avLst/>
          </a:prstGeom>
          <a:noFill/>
        </p:spPr>
        <p:txBody>
          <a:bodyPr wrap="square" rtlCol="0">
            <a:spAutoFit/>
          </a:bodyPr>
          <a:lstStyle/>
          <a:p>
            <a:r>
              <a:rPr lang="en-US" b="1" dirty="0"/>
              <a:t>DON – Infor Phase 2 Application Enhancements:</a:t>
            </a:r>
          </a:p>
          <a:p>
            <a:endParaRPr lang="en-US" b="1" dirty="0"/>
          </a:p>
          <a:p>
            <a:r>
              <a:rPr lang="en-US" dirty="0"/>
              <a:t>Address the 13 enhancements to the existing IPS back office and mobile implementation as outlined in the SOW. The objective is to enhance the current functionality and address the areas of inefficiency </a:t>
            </a:r>
          </a:p>
          <a:p>
            <a:endParaRPr lang="en-US" dirty="0"/>
          </a:p>
        </p:txBody>
      </p:sp>
      <p:sp>
        <p:nvSpPr>
          <p:cNvPr id="4" name="TextBox 3">
            <a:extLst>
              <a:ext uri="{FF2B5EF4-FFF2-40B4-BE49-F238E27FC236}">
                <a16:creationId xmlns:a16="http://schemas.microsoft.com/office/drawing/2014/main" id="{DA77D662-7849-4BC2-B881-322FD0B4C7F0}"/>
              </a:ext>
            </a:extLst>
          </p:cNvPr>
          <p:cNvSpPr txBox="1"/>
          <p:nvPr/>
        </p:nvSpPr>
        <p:spPr>
          <a:xfrm>
            <a:off x="410736" y="3998095"/>
            <a:ext cx="5342095" cy="2672526"/>
          </a:xfrm>
          <a:prstGeom prst="rect">
            <a:avLst/>
          </a:prstGeom>
          <a:noFill/>
        </p:spPr>
        <p:txBody>
          <a:bodyPr wrap="square" rtlCol="0">
            <a:spAutoFit/>
          </a:bodyPr>
          <a:lstStyle/>
          <a:p>
            <a:pPr marL="231775" indent="-231775">
              <a:spcBef>
                <a:spcPts val="300"/>
              </a:spcBef>
              <a:spcAft>
                <a:spcPts val="600"/>
              </a:spcAft>
            </a:pPr>
            <a:r>
              <a:rPr lang="en-US" sz="1600" b="1" i="1" dirty="0"/>
              <a:t>Accomplishments and Status Update:</a:t>
            </a:r>
          </a:p>
          <a:p>
            <a:pPr marL="171450" indent="-171450">
              <a:spcBef>
                <a:spcPts val="200"/>
              </a:spcBef>
              <a:spcAft>
                <a:spcPts val="200"/>
              </a:spcAft>
              <a:buFont typeface="Arial" panose="020B0604020202020204" pitchFamily="34" charset="0"/>
              <a:buChar char="•"/>
            </a:pPr>
            <a:r>
              <a:rPr lang="en-US" sz="1600" dirty="0"/>
              <a:t>GIS parcel update process and update completed</a:t>
            </a:r>
          </a:p>
          <a:p>
            <a:pPr marL="628650" lvl="1" indent="-171450">
              <a:spcBef>
                <a:spcPts val="200"/>
              </a:spcBef>
              <a:spcAft>
                <a:spcPts val="200"/>
              </a:spcAft>
              <a:buFont typeface="Arial" panose="020B0604020202020204" pitchFamily="34" charset="0"/>
              <a:buChar char="•"/>
            </a:pPr>
            <a:r>
              <a:rPr lang="en-US" sz="1600" dirty="0"/>
              <a:t>Final testing/issue resolution in progress</a:t>
            </a:r>
          </a:p>
          <a:p>
            <a:pPr marL="171450" indent="-171450">
              <a:spcBef>
                <a:spcPts val="200"/>
              </a:spcBef>
              <a:spcAft>
                <a:spcPts val="200"/>
              </a:spcAft>
              <a:buFont typeface="Arial" panose="020B0604020202020204" pitchFamily="34" charset="0"/>
              <a:buChar char="•"/>
            </a:pPr>
            <a:r>
              <a:rPr lang="en-US" sz="1600" dirty="0"/>
              <a:t>Completed second detailed review of design document</a:t>
            </a:r>
          </a:p>
          <a:p>
            <a:pPr marL="628650" lvl="1" indent="-171450">
              <a:spcBef>
                <a:spcPts val="200"/>
              </a:spcBef>
              <a:spcAft>
                <a:spcPts val="200"/>
              </a:spcAft>
              <a:buFont typeface="Arial" panose="020B0604020202020204" pitchFamily="34" charset="0"/>
              <a:buChar char="•"/>
            </a:pPr>
            <a:r>
              <a:rPr lang="en-US" sz="1600" dirty="0"/>
              <a:t>Pending final sign off</a:t>
            </a:r>
          </a:p>
          <a:p>
            <a:pPr marL="171450" indent="-171450">
              <a:spcBef>
                <a:spcPts val="200"/>
              </a:spcBef>
              <a:spcAft>
                <a:spcPts val="200"/>
              </a:spcAft>
              <a:buFont typeface="Arial" panose="020B0604020202020204" pitchFamily="34" charset="0"/>
              <a:buChar char="•"/>
            </a:pPr>
            <a:r>
              <a:rPr lang="en-US" sz="1600" dirty="0"/>
              <a:t>No major issues have been reported</a:t>
            </a:r>
          </a:p>
          <a:p>
            <a:endParaRPr lang="en-US" dirty="0"/>
          </a:p>
        </p:txBody>
      </p:sp>
      <p:pic>
        <p:nvPicPr>
          <p:cNvPr id="8" name="Picture 7">
            <a:extLst>
              <a:ext uri="{FF2B5EF4-FFF2-40B4-BE49-F238E27FC236}">
                <a16:creationId xmlns:a16="http://schemas.microsoft.com/office/drawing/2014/main" id="{29E34398-B213-4AE1-9373-24F60E9CE098}"/>
              </a:ext>
            </a:extLst>
          </p:cNvPr>
          <p:cNvPicPr>
            <a:picLocks noChangeAspect="1"/>
          </p:cNvPicPr>
          <p:nvPr/>
        </p:nvPicPr>
        <p:blipFill>
          <a:blip r:embed="rId3"/>
          <a:stretch>
            <a:fillRect/>
          </a:stretch>
        </p:blipFill>
        <p:spPr>
          <a:xfrm>
            <a:off x="6043961" y="2486954"/>
            <a:ext cx="5895975" cy="3333750"/>
          </a:xfrm>
          <a:prstGeom prst="rect">
            <a:avLst/>
          </a:prstGeom>
        </p:spPr>
      </p:pic>
      <p:sp>
        <p:nvSpPr>
          <p:cNvPr id="5" name="Slide Number Placeholder 4">
            <a:extLst>
              <a:ext uri="{FF2B5EF4-FFF2-40B4-BE49-F238E27FC236}">
                <a16:creationId xmlns:a16="http://schemas.microsoft.com/office/drawing/2014/main" id="{F4B23877-F35D-4EB1-B9AD-3E3F050A1253}"/>
              </a:ext>
            </a:extLst>
          </p:cNvPr>
          <p:cNvSpPr>
            <a:spLocks noGrp="1"/>
          </p:cNvSpPr>
          <p:nvPr>
            <p:ph type="sldNum" sz="quarter" idx="12"/>
          </p:nvPr>
        </p:nvSpPr>
        <p:spPr/>
        <p:txBody>
          <a:bodyPr/>
          <a:lstStyle/>
          <a:p>
            <a:fld id="{16B329CE-12EE-41B9-863D-AD24B855B8BC}" type="slidenum">
              <a:rPr lang="en-US" smtClean="0"/>
              <a:t>7</a:t>
            </a:fld>
            <a:endParaRPr lang="en-US"/>
          </a:p>
        </p:txBody>
      </p:sp>
    </p:spTree>
    <p:extLst>
      <p:ext uri="{BB962C8B-B14F-4D97-AF65-F5344CB8AC3E}">
        <p14:creationId xmlns:p14="http://schemas.microsoft.com/office/powerpoint/2010/main" val="372120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2" name="Picture 71">
            <a:extLst>
              <a:ext uri="{FF2B5EF4-FFF2-40B4-BE49-F238E27FC236}">
                <a16:creationId xmlns:a16="http://schemas.microsoft.com/office/drawing/2014/main" id="{41B68C77-138E-4BF7-A276-BD0C78A4219F}"/>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4" name="Picture 73">
            <a:extLst>
              <a:ext uri="{FF2B5EF4-FFF2-40B4-BE49-F238E27FC236}">
                <a16:creationId xmlns:a16="http://schemas.microsoft.com/office/drawing/2014/main" id="{7C268552-D473-46ED-B1B8-422042C4DEF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6" name="Oval 75">
            <a:extLst>
              <a:ext uri="{FF2B5EF4-FFF2-40B4-BE49-F238E27FC236}">
                <a16:creationId xmlns:a16="http://schemas.microsoft.com/office/drawing/2014/main" id="{4AC0CD9D-7610-4620-93B4-798CCD9AB58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8" name="Picture 77">
            <a:extLst>
              <a:ext uri="{FF2B5EF4-FFF2-40B4-BE49-F238E27FC236}">
                <a16:creationId xmlns:a16="http://schemas.microsoft.com/office/drawing/2014/main" id="{B9238B3E-24AA-439A-B527-6C5DF6D72145}"/>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80" name="Picture 79">
            <a:extLst>
              <a:ext uri="{FF2B5EF4-FFF2-40B4-BE49-F238E27FC236}">
                <a16:creationId xmlns:a16="http://schemas.microsoft.com/office/drawing/2014/main" id="{69F01145-BEA3-4CBF-AA21-10077B948CA8}"/>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82" name="Rectangle 81">
            <a:extLst>
              <a:ext uri="{FF2B5EF4-FFF2-40B4-BE49-F238E27FC236}">
                <a16:creationId xmlns:a16="http://schemas.microsoft.com/office/drawing/2014/main" id="{DE4D62F9-188E-4530-84C2-24BDEE4BEB8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4" name="Rectangle 83">
            <a:extLst>
              <a:ext uri="{FF2B5EF4-FFF2-40B4-BE49-F238E27FC236}">
                <a16:creationId xmlns:a16="http://schemas.microsoft.com/office/drawing/2014/main" id="{757B325C-3E35-45CF-9D07-3BCB281F3B9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86" name="Freeform 36">
            <a:extLst>
              <a:ext uri="{FF2B5EF4-FFF2-40B4-BE49-F238E27FC236}">
                <a16:creationId xmlns:a16="http://schemas.microsoft.com/office/drawing/2014/main" id="{C24BEC42-AFF3-40D1-93A2-A27A42E1E23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88" name="Rectangle 87">
            <a:extLst>
              <a:ext uri="{FF2B5EF4-FFF2-40B4-BE49-F238E27FC236}">
                <a16:creationId xmlns:a16="http://schemas.microsoft.com/office/drawing/2014/main" id="{F98810A7-E114-447A-A7D6-69B27CFB565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90" name="Freeform: Shape 89">
            <a:extLst>
              <a:ext uri="{FF2B5EF4-FFF2-40B4-BE49-F238E27FC236}">
                <a16:creationId xmlns:a16="http://schemas.microsoft.com/office/drawing/2014/main" id="{608F427C-1EC9-4280-9367-F2B3AA063E8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3" name="Picture 1" descr="image001">
            <a:extLst>
              <a:ext uri="{FF2B5EF4-FFF2-40B4-BE49-F238E27FC236}">
                <a16:creationId xmlns:a16="http://schemas.microsoft.com/office/drawing/2014/main" id="{33FB109A-DD9A-4649-B66D-484C93B5A0B2}"/>
              </a:ext>
            </a:extLst>
          </p:cNvPr>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41532" y="617838"/>
            <a:ext cx="7546746" cy="5622324"/>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977E54E6-40EA-401E-ACCE-E309F9EE9E62}"/>
              </a:ext>
            </a:extLst>
          </p:cNvPr>
          <p:cNvSpPr>
            <a:spLocks noGrp="1"/>
          </p:cNvSpPr>
          <p:nvPr>
            <p:ph type="title"/>
          </p:nvPr>
        </p:nvSpPr>
        <p:spPr>
          <a:xfrm>
            <a:off x="8191925" y="1325880"/>
            <a:ext cx="3352375" cy="3066507"/>
          </a:xfrm>
        </p:spPr>
        <p:txBody>
          <a:bodyPr vert="horz" lIns="91440" tIns="45720" rIns="91440" bIns="45720" rtlCol="0" anchor="b">
            <a:normAutofit/>
          </a:bodyPr>
          <a:lstStyle/>
          <a:p>
            <a:r>
              <a:rPr lang="en-US" sz="3800" b="0" i="0" kern="1200">
                <a:solidFill>
                  <a:srgbClr val="EBEBEB"/>
                </a:solidFill>
                <a:latin typeface="+mj-lt"/>
                <a:ea typeface="+mj-ea"/>
                <a:cs typeface="+mj-cs"/>
              </a:rPr>
              <a:t>Performance Measures </a:t>
            </a:r>
          </a:p>
        </p:txBody>
      </p:sp>
      <p:sp>
        <p:nvSpPr>
          <p:cNvPr id="3" name="Slide Number Placeholder 2">
            <a:extLst>
              <a:ext uri="{FF2B5EF4-FFF2-40B4-BE49-F238E27FC236}">
                <a16:creationId xmlns:a16="http://schemas.microsoft.com/office/drawing/2014/main" id="{DF2EB516-0D03-4C55-A97D-71B25DA6E80D}"/>
              </a:ext>
            </a:extLst>
          </p:cNvPr>
          <p:cNvSpPr>
            <a:spLocks noGrp="1"/>
          </p:cNvSpPr>
          <p:nvPr>
            <p:ph type="sldNum" sz="quarter" idx="12"/>
          </p:nvPr>
        </p:nvSpPr>
        <p:spPr/>
        <p:txBody>
          <a:bodyPr/>
          <a:lstStyle/>
          <a:p>
            <a:fld id="{16B329CE-12EE-41B9-863D-AD24B855B8BC}" type="slidenum">
              <a:rPr lang="en-US" smtClean="0"/>
              <a:t>8</a:t>
            </a:fld>
            <a:endParaRPr lang="en-US"/>
          </a:p>
        </p:txBody>
      </p:sp>
    </p:spTree>
    <p:extLst>
      <p:ext uri="{BB962C8B-B14F-4D97-AF65-F5344CB8AC3E}">
        <p14:creationId xmlns:p14="http://schemas.microsoft.com/office/powerpoint/2010/main" val="42220039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wipe(down)">
                                      <p:cBhvr>
                                        <p:cTn id="7" dur="580">
                                          <p:stCondLst>
                                            <p:cond delay="0"/>
                                          </p:stCondLst>
                                        </p:cTn>
                                        <p:tgtEl>
                                          <p:spTgt spid="2053"/>
                                        </p:tgtEl>
                                      </p:cBhvr>
                                    </p:animEffect>
                                    <p:anim calcmode="lin" valueType="num">
                                      <p:cBhvr>
                                        <p:cTn id="8" dur="1822" tmFilter="0,0; 0.14,0.36; 0.43,0.73; 0.71,0.91; 1.0,1.0">
                                          <p:stCondLst>
                                            <p:cond delay="0"/>
                                          </p:stCondLst>
                                        </p:cTn>
                                        <p:tgtEl>
                                          <p:spTgt spid="205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5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5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5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53"/>
                                        </p:tgtEl>
                                        <p:attrNameLst>
                                          <p:attrName>ppt_y</p:attrName>
                                        </p:attrNameLst>
                                      </p:cBhvr>
                                      <p:tavLst>
                                        <p:tav tm="0" fmla="#ppt_y-sin(pi*$)/81">
                                          <p:val>
                                            <p:fltVal val="0"/>
                                          </p:val>
                                        </p:tav>
                                        <p:tav tm="100000">
                                          <p:val>
                                            <p:fltVal val="1"/>
                                          </p:val>
                                        </p:tav>
                                      </p:tavLst>
                                    </p:anim>
                                    <p:animScale>
                                      <p:cBhvr>
                                        <p:cTn id="13" dur="26">
                                          <p:stCondLst>
                                            <p:cond delay="650"/>
                                          </p:stCondLst>
                                        </p:cTn>
                                        <p:tgtEl>
                                          <p:spTgt spid="2053"/>
                                        </p:tgtEl>
                                      </p:cBhvr>
                                      <p:to x="100000" y="60000"/>
                                    </p:animScale>
                                    <p:animScale>
                                      <p:cBhvr>
                                        <p:cTn id="14" dur="166" decel="50000">
                                          <p:stCondLst>
                                            <p:cond delay="676"/>
                                          </p:stCondLst>
                                        </p:cTn>
                                        <p:tgtEl>
                                          <p:spTgt spid="2053"/>
                                        </p:tgtEl>
                                      </p:cBhvr>
                                      <p:to x="100000" y="100000"/>
                                    </p:animScale>
                                    <p:animScale>
                                      <p:cBhvr>
                                        <p:cTn id="15" dur="26">
                                          <p:stCondLst>
                                            <p:cond delay="1312"/>
                                          </p:stCondLst>
                                        </p:cTn>
                                        <p:tgtEl>
                                          <p:spTgt spid="2053"/>
                                        </p:tgtEl>
                                      </p:cBhvr>
                                      <p:to x="100000" y="80000"/>
                                    </p:animScale>
                                    <p:animScale>
                                      <p:cBhvr>
                                        <p:cTn id="16" dur="166" decel="50000">
                                          <p:stCondLst>
                                            <p:cond delay="1338"/>
                                          </p:stCondLst>
                                        </p:cTn>
                                        <p:tgtEl>
                                          <p:spTgt spid="2053"/>
                                        </p:tgtEl>
                                      </p:cBhvr>
                                      <p:to x="100000" y="100000"/>
                                    </p:animScale>
                                    <p:animScale>
                                      <p:cBhvr>
                                        <p:cTn id="17" dur="26">
                                          <p:stCondLst>
                                            <p:cond delay="1642"/>
                                          </p:stCondLst>
                                        </p:cTn>
                                        <p:tgtEl>
                                          <p:spTgt spid="2053"/>
                                        </p:tgtEl>
                                      </p:cBhvr>
                                      <p:to x="100000" y="90000"/>
                                    </p:animScale>
                                    <p:animScale>
                                      <p:cBhvr>
                                        <p:cTn id="18" dur="166" decel="50000">
                                          <p:stCondLst>
                                            <p:cond delay="1668"/>
                                          </p:stCondLst>
                                        </p:cTn>
                                        <p:tgtEl>
                                          <p:spTgt spid="2053"/>
                                        </p:tgtEl>
                                      </p:cBhvr>
                                      <p:to x="100000" y="100000"/>
                                    </p:animScale>
                                    <p:animScale>
                                      <p:cBhvr>
                                        <p:cTn id="19" dur="26">
                                          <p:stCondLst>
                                            <p:cond delay="1808"/>
                                          </p:stCondLst>
                                        </p:cTn>
                                        <p:tgtEl>
                                          <p:spTgt spid="2053"/>
                                        </p:tgtEl>
                                      </p:cBhvr>
                                      <p:to x="100000" y="95000"/>
                                    </p:animScale>
                                    <p:animScale>
                                      <p:cBhvr>
                                        <p:cTn id="20" dur="166" decel="50000">
                                          <p:stCondLst>
                                            <p:cond delay="1834"/>
                                          </p:stCondLst>
                                        </p:cTn>
                                        <p:tgtEl>
                                          <p:spTgt spid="205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3F4807A-5068-4492-8025-D75F320E908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4" name="Freeform 36">
            <a:extLst>
              <a:ext uri="{FF2B5EF4-FFF2-40B4-BE49-F238E27FC236}">
                <a16:creationId xmlns:a16="http://schemas.microsoft.com/office/drawing/2014/main" id="{B24996F8-180C-4DCB-8A26-DFA336CDEFB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49646"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26" name="Rectangle 25">
            <a:extLst>
              <a:ext uri="{FF2B5EF4-FFF2-40B4-BE49-F238E27FC236}">
                <a16:creationId xmlns:a16="http://schemas.microsoft.com/office/drawing/2014/main" id="{630182B0-3559-41D5-9EBC-0BD86BEDAD0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8" name="Freeform: Shape 27">
            <a:extLst>
              <a:ext uri="{FF2B5EF4-FFF2-40B4-BE49-F238E27FC236}">
                <a16:creationId xmlns:a16="http://schemas.microsoft.com/office/drawing/2014/main" id="{D8B22DE2-C518-4F77-BE90-E1B6B1909D9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68960" y="-68960"/>
            <a:ext cx="6858001" cy="6995918"/>
          </a:xfrm>
          <a:custGeom>
            <a:avLst/>
            <a:gdLst>
              <a:gd name="connsiteX0" fmla="*/ 6858001 w 6858001"/>
              <a:gd name="connsiteY0" fmla="*/ 1344715 h 6995918"/>
              <a:gd name="connsiteX1" fmla="*/ 6858001 w 6858001"/>
              <a:gd name="connsiteY1" fmla="*/ 1177 h 6995918"/>
              <a:gd name="connsiteX2" fmla="*/ 6702324 w 6858001"/>
              <a:gd name="connsiteY2" fmla="*/ 26222 h 6995918"/>
              <a:gd name="connsiteX3" fmla="*/ 6547333 w 6858001"/>
              <a:gd name="connsiteY3" fmla="*/ 50091 h 6995918"/>
              <a:gd name="connsiteX4" fmla="*/ 6391657 w 6858001"/>
              <a:gd name="connsiteY4" fmla="*/ 73455 h 6995918"/>
              <a:gd name="connsiteX5" fmla="*/ 6235294 w 6858001"/>
              <a:gd name="connsiteY5" fmla="*/ 93458 h 6995918"/>
              <a:gd name="connsiteX6" fmla="*/ 6079618 w 6858001"/>
              <a:gd name="connsiteY6" fmla="*/ 113629 h 6995918"/>
              <a:gd name="connsiteX7" fmla="*/ 5923255 w 6858001"/>
              <a:gd name="connsiteY7" fmla="*/ 132455 h 6995918"/>
              <a:gd name="connsiteX8" fmla="*/ 5768950 w 6858001"/>
              <a:gd name="connsiteY8" fmla="*/ 148591 h 6995918"/>
              <a:gd name="connsiteX9" fmla="*/ 5612588 w 6858001"/>
              <a:gd name="connsiteY9" fmla="*/ 163887 h 6995918"/>
              <a:gd name="connsiteX10" fmla="*/ 5456911 w 6858001"/>
              <a:gd name="connsiteY10" fmla="*/ 177839 h 6995918"/>
              <a:gd name="connsiteX11" fmla="*/ 5303978 w 6858001"/>
              <a:gd name="connsiteY11" fmla="*/ 189941 h 6995918"/>
              <a:gd name="connsiteX12" fmla="*/ 5148987 w 6858001"/>
              <a:gd name="connsiteY12" fmla="*/ 202044 h 6995918"/>
              <a:gd name="connsiteX13" fmla="*/ 4996054 w 6858001"/>
              <a:gd name="connsiteY13" fmla="*/ 212129 h 6995918"/>
              <a:gd name="connsiteX14" fmla="*/ 4843120 w 6858001"/>
              <a:gd name="connsiteY14" fmla="*/ 220029 h 6995918"/>
              <a:gd name="connsiteX15" fmla="*/ 4690873 w 6858001"/>
              <a:gd name="connsiteY15" fmla="*/ 228266 h 6995918"/>
              <a:gd name="connsiteX16" fmla="*/ 4539997 w 6858001"/>
              <a:gd name="connsiteY16" fmla="*/ 235157 h 6995918"/>
              <a:gd name="connsiteX17" fmla="*/ 4390492 w 6858001"/>
              <a:gd name="connsiteY17" fmla="*/ 240032 h 6995918"/>
              <a:gd name="connsiteX18" fmla="*/ 4240988 w 6858001"/>
              <a:gd name="connsiteY18" fmla="*/ 244234 h 6995918"/>
              <a:gd name="connsiteX19" fmla="*/ 4092855 w 6858001"/>
              <a:gd name="connsiteY19" fmla="*/ 248268 h 6995918"/>
              <a:gd name="connsiteX20" fmla="*/ 3946780 w 6858001"/>
              <a:gd name="connsiteY20" fmla="*/ 250117 h 6995918"/>
              <a:gd name="connsiteX21" fmla="*/ 3800704 w 6858001"/>
              <a:gd name="connsiteY21" fmla="*/ 252134 h 6995918"/>
              <a:gd name="connsiteX22" fmla="*/ 3656686 w 6858001"/>
              <a:gd name="connsiteY22" fmla="*/ 253143 h 6995918"/>
              <a:gd name="connsiteX23" fmla="*/ 3514040 w 6858001"/>
              <a:gd name="connsiteY23" fmla="*/ 252134 h 6995918"/>
              <a:gd name="connsiteX24" fmla="*/ 3372765 w 6858001"/>
              <a:gd name="connsiteY24" fmla="*/ 252134 h 6995918"/>
              <a:gd name="connsiteX25" fmla="*/ 3232862 w 6858001"/>
              <a:gd name="connsiteY25" fmla="*/ 250117 h 6995918"/>
              <a:gd name="connsiteX26" fmla="*/ 3095702 w 6858001"/>
              <a:gd name="connsiteY26" fmla="*/ 247092 h 6995918"/>
              <a:gd name="connsiteX27" fmla="*/ 2959914 w 6858001"/>
              <a:gd name="connsiteY27" fmla="*/ 244234 h 6995918"/>
              <a:gd name="connsiteX28" fmla="*/ 2826868 w 6858001"/>
              <a:gd name="connsiteY28" fmla="*/ 241040 h 6995918"/>
              <a:gd name="connsiteX29" fmla="*/ 2694509 w 6858001"/>
              <a:gd name="connsiteY29" fmla="*/ 236166 h 6995918"/>
              <a:gd name="connsiteX30" fmla="*/ 2564208 w 6858001"/>
              <a:gd name="connsiteY30" fmla="*/ 230955 h 6995918"/>
              <a:gd name="connsiteX31" fmla="*/ 2436649 w 6858001"/>
              <a:gd name="connsiteY31" fmla="*/ 226249 h 6995918"/>
              <a:gd name="connsiteX32" fmla="*/ 2187703 w 6858001"/>
              <a:gd name="connsiteY32" fmla="*/ 212969 h 6995918"/>
              <a:gd name="connsiteX33" fmla="*/ 1949045 w 6858001"/>
              <a:gd name="connsiteY33" fmla="*/ 198850 h 6995918"/>
              <a:gd name="connsiteX34" fmla="*/ 1719988 w 6858001"/>
              <a:gd name="connsiteY34" fmla="*/ 184058 h 6995918"/>
              <a:gd name="connsiteX35" fmla="*/ 1503275 w 6858001"/>
              <a:gd name="connsiteY35" fmla="*/ 167753 h 6995918"/>
              <a:gd name="connsiteX36" fmla="*/ 1296163 w 6858001"/>
              <a:gd name="connsiteY36" fmla="*/ 150776 h 6995918"/>
              <a:gd name="connsiteX37" fmla="*/ 1104139 w 6858001"/>
              <a:gd name="connsiteY37" fmla="*/ 132455 h 6995918"/>
              <a:gd name="connsiteX38" fmla="*/ 923774 w 6858001"/>
              <a:gd name="connsiteY38" fmla="*/ 114469 h 6995918"/>
              <a:gd name="connsiteX39" fmla="*/ 757810 w 6858001"/>
              <a:gd name="connsiteY39" fmla="*/ 96484 h 6995918"/>
              <a:gd name="connsiteX40" fmla="*/ 605563 w 6858001"/>
              <a:gd name="connsiteY40" fmla="*/ 79507 h 6995918"/>
              <a:gd name="connsiteX41" fmla="*/ 470460 w 6858001"/>
              <a:gd name="connsiteY41" fmla="*/ 63370 h 6995918"/>
              <a:gd name="connsiteX42" fmla="*/ 348388 w 6858001"/>
              <a:gd name="connsiteY42" fmla="*/ 48074 h 6995918"/>
              <a:gd name="connsiteX43" fmla="*/ 245518 w 6858001"/>
              <a:gd name="connsiteY43" fmla="*/ 35299 h 6995918"/>
              <a:gd name="connsiteX44" fmla="*/ 159107 w 6858001"/>
              <a:gd name="connsiteY44" fmla="*/ 23197 h 6995918"/>
              <a:gd name="connsiteX45" fmla="*/ 40463 w 6858001"/>
              <a:gd name="connsiteY45" fmla="*/ 5883 h 6995918"/>
              <a:gd name="connsiteX46" fmla="*/ 1 w 6858001"/>
              <a:gd name="connsiteY46" fmla="*/ 0 h 6995918"/>
              <a:gd name="connsiteX47" fmla="*/ 1 w 6858001"/>
              <a:gd name="connsiteY47" fmla="*/ 905354 h 6995918"/>
              <a:gd name="connsiteX48" fmla="*/ 0 w 6858001"/>
              <a:gd name="connsiteY48" fmla="*/ 905354 h 6995918"/>
              <a:gd name="connsiteX49" fmla="*/ 0 w 6858001"/>
              <a:gd name="connsiteY49" fmla="*/ 6995918 h 6995918"/>
              <a:gd name="connsiteX50" fmla="*/ 6858000 w 6858001"/>
              <a:gd name="connsiteY50" fmla="*/ 6995918 h 6995918"/>
              <a:gd name="connsiteX51" fmla="*/ 6858000 w 6858001"/>
              <a:gd name="connsiteY51" fmla="*/ 1344715 h 699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95918">
                <a:moveTo>
                  <a:pt x="6858001" y="1344715"/>
                </a:moveTo>
                <a:lnTo>
                  <a:pt x="6858001" y="1177"/>
                </a:lnTo>
                <a:lnTo>
                  <a:pt x="6702324" y="26222"/>
                </a:lnTo>
                <a:lnTo>
                  <a:pt x="6547333" y="50091"/>
                </a:lnTo>
                <a:lnTo>
                  <a:pt x="6391657" y="73455"/>
                </a:lnTo>
                <a:lnTo>
                  <a:pt x="6235294" y="93458"/>
                </a:lnTo>
                <a:lnTo>
                  <a:pt x="6079618" y="113629"/>
                </a:lnTo>
                <a:lnTo>
                  <a:pt x="5923255" y="132455"/>
                </a:lnTo>
                <a:lnTo>
                  <a:pt x="5768950" y="148591"/>
                </a:lnTo>
                <a:lnTo>
                  <a:pt x="5612588" y="163887"/>
                </a:lnTo>
                <a:lnTo>
                  <a:pt x="5456911" y="177839"/>
                </a:lnTo>
                <a:lnTo>
                  <a:pt x="5303978" y="189941"/>
                </a:lnTo>
                <a:lnTo>
                  <a:pt x="5148987" y="202044"/>
                </a:lnTo>
                <a:lnTo>
                  <a:pt x="4996054" y="212129"/>
                </a:lnTo>
                <a:lnTo>
                  <a:pt x="4843120" y="220029"/>
                </a:lnTo>
                <a:lnTo>
                  <a:pt x="4690873" y="228266"/>
                </a:lnTo>
                <a:lnTo>
                  <a:pt x="4539997" y="235157"/>
                </a:lnTo>
                <a:lnTo>
                  <a:pt x="4390492" y="240032"/>
                </a:lnTo>
                <a:lnTo>
                  <a:pt x="4240988" y="244234"/>
                </a:lnTo>
                <a:lnTo>
                  <a:pt x="4092855" y="248268"/>
                </a:lnTo>
                <a:lnTo>
                  <a:pt x="3946780" y="250117"/>
                </a:lnTo>
                <a:lnTo>
                  <a:pt x="3800704" y="252134"/>
                </a:lnTo>
                <a:lnTo>
                  <a:pt x="3656686" y="253143"/>
                </a:lnTo>
                <a:lnTo>
                  <a:pt x="3514040" y="252134"/>
                </a:lnTo>
                <a:lnTo>
                  <a:pt x="3372765" y="252134"/>
                </a:lnTo>
                <a:lnTo>
                  <a:pt x="3232862" y="250117"/>
                </a:lnTo>
                <a:lnTo>
                  <a:pt x="3095702" y="247092"/>
                </a:lnTo>
                <a:lnTo>
                  <a:pt x="2959914" y="244234"/>
                </a:lnTo>
                <a:lnTo>
                  <a:pt x="2826868" y="241040"/>
                </a:lnTo>
                <a:lnTo>
                  <a:pt x="2694509" y="236166"/>
                </a:lnTo>
                <a:lnTo>
                  <a:pt x="2564208" y="230955"/>
                </a:lnTo>
                <a:lnTo>
                  <a:pt x="2436649" y="226249"/>
                </a:lnTo>
                <a:lnTo>
                  <a:pt x="2187703" y="212969"/>
                </a:lnTo>
                <a:lnTo>
                  <a:pt x="1949045" y="198850"/>
                </a:lnTo>
                <a:lnTo>
                  <a:pt x="1719988" y="184058"/>
                </a:lnTo>
                <a:lnTo>
                  <a:pt x="1503275" y="167753"/>
                </a:lnTo>
                <a:lnTo>
                  <a:pt x="1296163" y="150776"/>
                </a:lnTo>
                <a:lnTo>
                  <a:pt x="1104139" y="132455"/>
                </a:lnTo>
                <a:lnTo>
                  <a:pt x="923774" y="114469"/>
                </a:lnTo>
                <a:lnTo>
                  <a:pt x="757810" y="96484"/>
                </a:lnTo>
                <a:lnTo>
                  <a:pt x="605563" y="79507"/>
                </a:lnTo>
                <a:lnTo>
                  <a:pt x="470460" y="63370"/>
                </a:lnTo>
                <a:lnTo>
                  <a:pt x="348388" y="48074"/>
                </a:lnTo>
                <a:lnTo>
                  <a:pt x="245518" y="35299"/>
                </a:lnTo>
                <a:lnTo>
                  <a:pt x="159107" y="23197"/>
                </a:lnTo>
                <a:lnTo>
                  <a:pt x="40463" y="5883"/>
                </a:lnTo>
                <a:lnTo>
                  <a:pt x="1" y="0"/>
                </a:lnTo>
                <a:lnTo>
                  <a:pt x="1" y="905354"/>
                </a:lnTo>
                <a:lnTo>
                  <a:pt x="0" y="905354"/>
                </a:lnTo>
                <a:lnTo>
                  <a:pt x="0" y="6995918"/>
                </a:lnTo>
                <a:lnTo>
                  <a:pt x="6858000" y="6995918"/>
                </a:lnTo>
                <a:lnTo>
                  <a:pt x="6858000" y="1344715"/>
                </a:lnTo>
                <a:close/>
              </a:path>
            </a:pathLst>
          </a:custGeom>
          <a:ln>
            <a:noFill/>
          </a:ln>
        </p:spPr>
      </p:sp>
      <p:sp>
        <p:nvSpPr>
          <p:cNvPr id="2" name="Title 1">
            <a:extLst>
              <a:ext uri="{FF2B5EF4-FFF2-40B4-BE49-F238E27FC236}">
                <a16:creationId xmlns:a16="http://schemas.microsoft.com/office/drawing/2014/main" id="{B1290ADB-60F6-4EF2-9CA6-4320079BEE7C}"/>
              </a:ext>
            </a:extLst>
          </p:cNvPr>
          <p:cNvSpPr>
            <a:spLocks noGrp="1"/>
          </p:cNvSpPr>
          <p:nvPr>
            <p:ph type="ctrTitle"/>
          </p:nvPr>
        </p:nvSpPr>
        <p:spPr>
          <a:xfrm>
            <a:off x="6995920" y="1393813"/>
            <a:ext cx="4471352" cy="1386457"/>
          </a:xfrm>
        </p:spPr>
        <p:txBody>
          <a:bodyPr>
            <a:noAutofit/>
          </a:bodyPr>
          <a:lstStyle/>
          <a:p>
            <a:pPr algn="ctr">
              <a:lnSpc>
                <a:spcPct val="90000"/>
              </a:lnSpc>
            </a:pPr>
            <a:r>
              <a:rPr lang="en-US" sz="4400" dirty="0">
                <a:solidFill>
                  <a:srgbClr val="EBEBEB"/>
                </a:solidFill>
              </a:rPr>
              <a:t>Inspections &amp; Public Service</a:t>
            </a:r>
          </a:p>
        </p:txBody>
      </p:sp>
      <p:sp>
        <p:nvSpPr>
          <p:cNvPr id="3" name="Subtitle 2">
            <a:extLst>
              <a:ext uri="{FF2B5EF4-FFF2-40B4-BE49-F238E27FC236}">
                <a16:creationId xmlns:a16="http://schemas.microsoft.com/office/drawing/2014/main" id="{51D6117E-7BF2-40DC-A8E7-4D5A7063B900}"/>
              </a:ext>
            </a:extLst>
          </p:cNvPr>
          <p:cNvSpPr>
            <a:spLocks noGrp="1"/>
          </p:cNvSpPr>
          <p:nvPr>
            <p:ph type="subTitle" idx="1"/>
          </p:nvPr>
        </p:nvSpPr>
        <p:spPr>
          <a:xfrm>
            <a:off x="7259028" y="3065118"/>
            <a:ext cx="4158334" cy="659561"/>
          </a:xfrm>
        </p:spPr>
        <p:txBody>
          <a:bodyPr>
            <a:noAutofit/>
          </a:bodyPr>
          <a:lstStyle/>
          <a:p>
            <a:pPr algn="ctr"/>
            <a:r>
              <a:rPr lang="en-US" sz="4400" dirty="0">
                <a:solidFill>
                  <a:schemeClr val="bg1"/>
                </a:solidFill>
              </a:rPr>
              <a:t>Call Center </a:t>
            </a:r>
          </a:p>
        </p:txBody>
      </p:sp>
      <p:sp>
        <p:nvSpPr>
          <p:cNvPr id="4" name="TextBox 3">
            <a:extLst>
              <a:ext uri="{FF2B5EF4-FFF2-40B4-BE49-F238E27FC236}">
                <a16:creationId xmlns:a16="http://schemas.microsoft.com/office/drawing/2014/main" id="{4868F090-8FCA-4F0D-A16F-B9B39E20AD71}"/>
              </a:ext>
            </a:extLst>
          </p:cNvPr>
          <p:cNvSpPr txBox="1"/>
          <p:nvPr/>
        </p:nvSpPr>
        <p:spPr>
          <a:xfrm>
            <a:off x="7081924" y="4228814"/>
            <a:ext cx="4385348" cy="923330"/>
          </a:xfrm>
          <a:prstGeom prst="rect">
            <a:avLst/>
          </a:prstGeom>
          <a:noFill/>
        </p:spPr>
        <p:txBody>
          <a:bodyPr wrap="square" rtlCol="0">
            <a:spAutoFit/>
          </a:bodyPr>
          <a:lstStyle/>
          <a:p>
            <a:pPr algn="r"/>
            <a:endParaRPr lang="en-US" dirty="0">
              <a:solidFill>
                <a:schemeClr val="bg1"/>
              </a:solidFill>
            </a:endParaRPr>
          </a:p>
          <a:p>
            <a:pPr algn="r"/>
            <a:r>
              <a:rPr lang="en-US" dirty="0">
                <a:solidFill>
                  <a:schemeClr val="bg1"/>
                </a:solidFill>
              </a:rPr>
              <a:t>7125 Ardmore</a:t>
            </a:r>
          </a:p>
          <a:p>
            <a:pPr algn="r"/>
            <a:endParaRPr lang="en-US" dirty="0">
              <a:solidFill>
                <a:schemeClr val="bg1"/>
              </a:solidFill>
            </a:endParaRPr>
          </a:p>
        </p:txBody>
      </p:sp>
      <p:pic>
        <p:nvPicPr>
          <p:cNvPr id="12" name="Content Placeholder 12">
            <a:extLst>
              <a:ext uri="{FF2B5EF4-FFF2-40B4-BE49-F238E27FC236}">
                <a16:creationId xmlns:a16="http://schemas.microsoft.com/office/drawing/2014/main" id="{25F6EBDC-5768-4024-8B18-823456D062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034" y="923666"/>
            <a:ext cx="5717309" cy="5010665"/>
          </a:xfrm>
          <a:prstGeom prst="rect">
            <a:avLst/>
          </a:prstGeom>
        </p:spPr>
      </p:pic>
      <p:sp>
        <p:nvSpPr>
          <p:cNvPr id="5" name="Slide Number Placeholder 4">
            <a:extLst>
              <a:ext uri="{FF2B5EF4-FFF2-40B4-BE49-F238E27FC236}">
                <a16:creationId xmlns:a16="http://schemas.microsoft.com/office/drawing/2014/main" id="{776C0A9B-A316-4C55-BC46-D98F0449ED0F}"/>
              </a:ext>
            </a:extLst>
          </p:cNvPr>
          <p:cNvSpPr>
            <a:spLocks noGrp="1"/>
          </p:cNvSpPr>
          <p:nvPr>
            <p:ph type="sldNum" sz="quarter" idx="12"/>
          </p:nvPr>
        </p:nvSpPr>
        <p:spPr/>
        <p:txBody>
          <a:bodyPr/>
          <a:lstStyle/>
          <a:p>
            <a:fld id="{16B329CE-12EE-41B9-863D-AD24B855B8BC}" type="slidenum">
              <a:rPr lang="en-US" smtClean="0"/>
              <a:t>9</a:t>
            </a:fld>
            <a:endParaRPr lang="en-US"/>
          </a:p>
        </p:txBody>
      </p:sp>
    </p:spTree>
    <p:extLst>
      <p:ext uri="{BB962C8B-B14F-4D97-AF65-F5344CB8AC3E}">
        <p14:creationId xmlns:p14="http://schemas.microsoft.com/office/powerpoint/2010/main" val="234708845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5760</TotalTime>
  <Words>1065</Words>
  <Application>Microsoft Office PowerPoint</Application>
  <PresentationFormat>Widescreen</PresentationFormat>
  <Paragraphs>185</Paragraphs>
  <Slides>22</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Century Gothic</vt:lpstr>
      <vt:lpstr>Times New Roman</vt:lpstr>
      <vt:lpstr>Wingdings 3</vt:lpstr>
      <vt:lpstr>Ion</vt:lpstr>
      <vt:lpstr>DEPARTMENT OF NEIGHBORHOODS</vt:lpstr>
      <vt:lpstr>HURRICANE HARVEY </vt:lpstr>
      <vt:lpstr>HURRICANE HARVEY </vt:lpstr>
      <vt:lpstr>HURRICANE HARVEY </vt:lpstr>
      <vt:lpstr>HURRICANE HARVEY </vt:lpstr>
      <vt:lpstr>Inspections &amp; Public Service</vt:lpstr>
      <vt:lpstr>TECHNOLOGY </vt:lpstr>
      <vt:lpstr>Performance Measures </vt:lpstr>
      <vt:lpstr>Inspections &amp; Public Service</vt:lpstr>
      <vt:lpstr>MISSION OF NEW CALL CENTER</vt:lpstr>
      <vt:lpstr>Hours of Operation </vt:lpstr>
      <vt:lpstr>The Call Center Staff</vt:lpstr>
      <vt:lpstr>CALL CENTER TEAM MEMBERS </vt:lpstr>
      <vt:lpstr>Incoming calls for Hearing Department </vt:lpstr>
      <vt:lpstr>Fielding incoming calls </vt:lpstr>
      <vt:lpstr>Owner and Tenant Communication </vt:lpstr>
      <vt:lpstr>Customer Satisfaction Calls </vt:lpstr>
      <vt:lpstr>Additional Duties of Call Center</vt:lpstr>
      <vt:lpstr>PowerPoint Presentation</vt:lpstr>
      <vt:lpstr>New Division Managers </vt:lpstr>
      <vt:lpstr>Council Liaisons - Updated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Neighborhood</dc:title>
  <dc:creator>Rios, Luz - DON</dc:creator>
  <cp:lastModifiedBy>Orsak, Nikki - DON</cp:lastModifiedBy>
  <cp:revision>84</cp:revision>
  <dcterms:created xsi:type="dcterms:W3CDTF">2018-01-24T15:47:08Z</dcterms:created>
  <dcterms:modified xsi:type="dcterms:W3CDTF">2018-02-14T19:44:49Z</dcterms:modified>
</cp:coreProperties>
</file>