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6.jpg" ContentType="image/jpg"/>
  <Override PartName="/ppt/media/image7.jpg" ContentType="image/jp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97" r:id="rId2"/>
    <p:sldId id="258" r:id="rId3"/>
    <p:sldId id="303" r:id="rId4"/>
    <p:sldId id="298" r:id="rId5"/>
    <p:sldId id="299" r:id="rId6"/>
    <p:sldId id="300" r:id="rId7"/>
    <p:sldId id="302" r:id="rId8"/>
    <p:sldId id="312" r:id="rId9"/>
    <p:sldId id="304" r:id="rId10"/>
    <p:sldId id="301" r:id="rId11"/>
    <p:sldId id="273" r:id="rId12"/>
    <p:sldId id="306" r:id="rId13"/>
    <p:sldId id="307" r:id="rId14"/>
    <p:sldId id="308" r:id="rId15"/>
    <p:sldId id="309" r:id="rId16"/>
    <p:sldId id="310" r:id="rId17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Titillium Web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202"/>
    <a:srgbClr val="CCCC00"/>
    <a:srgbClr val="FF6600"/>
    <a:srgbClr val="A4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A3A9F2-C519-4DEE-808B-E84F761DDDFF}">
  <a:tblStyle styleId="{D1A3A9F2-C519-4DEE-808B-E84F761DDDF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28" autoAdjust="0"/>
  </p:normalViewPr>
  <p:slideViewPr>
    <p:cSldViewPr snapToGrid="0" snapToObjects="1">
      <p:cViewPr varScale="1">
        <p:scale>
          <a:sx n="117" d="100"/>
          <a:sy n="117" d="100"/>
        </p:scale>
        <p:origin x="143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5C7F3-A157-4043-A674-84E8935335A4}" type="doc">
      <dgm:prSet loTypeId="urn:microsoft.com/office/officeart/2011/layout/Circle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6B5E59D-9E5A-4280-A251-35EF2125FB4E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Mayor’s Office</a:t>
          </a:r>
        </a:p>
      </dgm:t>
    </dgm:pt>
    <dgm:pt modelId="{EBD16F36-640C-4168-9DB8-C1493AC1BF77}" type="parTrans" cxnId="{CA914587-1930-4C8F-AA99-691291751093}">
      <dgm:prSet/>
      <dgm:spPr/>
      <dgm:t>
        <a:bodyPr/>
        <a:lstStyle/>
        <a:p>
          <a:endParaRPr lang="en-US"/>
        </a:p>
      </dgm:t>
    </dgm:pt>
    <dgm:pt modelId="{584D2582-43F7-42E0-A1A7-95240873734C}" type="sibTrans" cxnId="{CA914587-1930-4C8F-AA99-691291751093}">
      <dgm:prSet/>
      <dgm:spPr/>
      <dgm:t>
        <a:bodyPr/>
        <a:lstStyle/>
        <a:p>
          <a:endParaRPr lang="en-US"/>
        </a:p>
      </dgm:t>
    </dgm:pt>
    <dgm:pt modelId="{78A63BB3-E49B-40AE-ABC3-9E9FB56D1EB4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Public Works</a:t>
          </a:r>
        </a:p>
      </dgm:t>
    </dgm:pt>
    <dgm:pt modelId="{4FB19383-0031-4380-B0C0-69F00BE49E73}" type="parTrans" cxnId="{2EF85E4E-D927-4534-8A31-123EB9FBD425}">
      <dgm:prSet/>
      <dgm:spPr/>
      <dgm:t>
        <a:bodyPr/>
        <a:lstStyle/>
        <a:p>
          <a:endParaRPr lang="en-US"/>
        </a:p>
      </dgm:t>
    </dgm:pt>
    <dgm:pt modelId="{0A6BA308-E4B1-427A-BAD2-676AF6EEF01F}" type="sibTrans" cxnId="{2EF85E4E-D927-4534-8A31-123EB9FBD425}">
      <dgm:prSet/>
      <dgm:spPr/>
      <dgm:t>
        <a:bodyPr/>
        <a:lstStyle/>
        <a:p>
          <a:endParaRPr lang="en-US"/>
        </a:p>
      </dgm:t>
    </dgm:pt>
    <dgm:pt modelId="{8E6E2BBD-3B9B-4305-8344-C124D4DDF871}">
      <dgm:prSet phldrT="[Text]"/>
      <dgm:spPr/>
      <dgm:t>
        <a:bodyPr/>
        <a:lstStyle/>
        <a:p>
          <a:r>
            <a:rPr lang="en-US" dirty="0"/>
            <a:t>One-Year Timeframe</a:t>
          </a:r>
        </a:p>
      </dgm:t>
    </dgm:pt>
    <dgm:pt modelId="{47B15CA8-B3C8-443F-ABF2-E970A08D3272}" type="parTrans" cxnId="{10DA5933-A162-400A-976B-3EDC825F083E}">
      <dgm:prSet/>
      <dgm:spPr/>
      <dgm:t>
        <a:bodyPr/>
        <a:lstStyle/>
        <a:p>
          <a:endParaRPr lang="en-US"/>
        </a:p>
      </dgm:t>
    </dgm:pt>
    <dgm:pt modelId="{807A96C9-719A-45D2-8CF5-33DB526D1584}" type="sibTrans" cxnId="{10DA5933-A162-400A-976B-3EDC825F083E}">
      <dgm:prSet/>
      <dgm:spPr/>
      <dgm:t>
        <a:bodyPr/>
        <a:lstStyle/>
        <a:p>
          <a:endParaRPr lang="en-US"/>
        </a:p>
      </dgm:t>
    </dgm:pt>
    <dgm:pt modelId="{7082E11D-BF35-4C5C-B0AC-E2ACBC441A93}" type="pres">
      <dgm:prSet presAssocID="{7255C7F3-A157-4043-A674-84E8935335A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6A6320F-CA20-4C45-8CE9-1F522427E541}" type="pres">
      <dgm:prSet presAssocID="{8E6E2BBD-3B9B-4305-8344-C124D4DDF871}" presName="Accent3" presStyleCnt="0"/>
      <dgm:spPr/>
    </dgm:pt>
    <dgm:pt modelId="{728087FA-CB59-4A90-BDB4-C4D6528B7D49}" type="pres">
      <dgm:prSet presAssocID="{8E6E2BBD-3B9B-4305-8344-C124D4DDF871}" presName="Accent" presStyleLbl="node1" presStyleIdx="0" presStyleCnt="3"/>
      <dgm:spPr/>
    </dgm:pt>
    <dgm:pt modelId="{1046F55F-1DC6-4FA6-BD5D-14784DEB226A}" type="pres">
      <dgm:prSet presAssocID="{8E6E2BBD-3B9B-4305-8344-C124D4DDF871}" presName="ParentBackground3" presStyleCnt="0"/>
      <dgm:spPr/>
    </dgm:pt>
    <dgm:pt modelId="{5DD2F69B-E4C2-4003-89A9-434C677D5335}" type="pres">
      <dgm:prSet presAssocID="{8E6E2BBD-3B9B-4305-8344-C124D4DDF871}" presName="ParentBackground" presStyleLbl="fgAcc1" presStyleIdx="0" presStyleCnt="3"/>
      <dgm:spPr/>
    </dgm:pt>
    <dgm:pt modelId="{4B80C4DF-5C5D-4D21-89F9-EAF3578273FD}" type="pres">
      <dgm:prSet presAssocID="{8E6E2BBD-3B9B-4305-8344-C124D4DDF87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83AEC2A-B816-4BFA-9809-4C186009EBAB}" type="pres">
      <dgm:prSet presAssocID="{78A63BB3-E49B-40AE-ABC3-9E9FB56D1EB4}" presName="Accent2" presStyleCnt="0"/>
      <dgm:spPr/>
    </dgm:pt>
    <dgm:pt modelId="{3069BE09-FD1E-4F85-BF8D-2639346B15D6}" type="pres">
      <dgm:prSet presAssocID="{78A63BB3-E49B-40AE-ABC3-9E9FB56D1EB4}" presName="Accent" presStyleLbl="node1" presStyleIdx="1" presStyleCnt="3"/>
      <dgm:spPr/>
    </dgm:pt>
    <dgm:pt modelId="{FF7DA26B-6445-4DC0-85F5-8E9EAFCDC299}" type="pres">
      <dgm:prSet presAssocID="{78A63BB3-E49B-40AE-ABC3-9E9FB56D1EB4}" presName="ParentBackground2" presStyleCnt="0"/>
      <dgm:spPr/>
    </dgm:pt>
    <dgm:pt modelId="{915BC022-3F9E-41D6-879E-DA472C6478D8}" type="pres">
      <dgm:prSet presAssocID="{78A63BB3-E49B-40AE-ABC3-9E9FB56D1EB4}" presName="ParentBackground" presStyleLbl="fgAcc1" presStyleIdx="1" presStyleCnt="3"/>
      <dgm:spPr/>
    </dgm:pt>
    <dgm:pt modelId="{B5C23119-A63F-41F2-AD20-C3D488242544}" type="pres">
      <dgm:prSet presAssocID="{78A63BB3-E49B-40AE-ABC3-9E9FB56D1EB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96D1075-67CF-473C-832E-7D7958C7FA0E}" type="pres">
      <dgm:prSet presAssocID="{36B5E59D-9E5A-4280-A251-35EF2125FB4E}" presName="Accent1" presStyleCnt="0"/>
      <dgm:spPr/>
    </dgm:pt>
    <dgm:pt modelId="{8DC61F35-7E9F-4C56-B4C0-3DFC5A4DE13F}" type="pres">
      <dgm:prSet presAssocID="{36B5E59D-9E5A-4280-A251-35EF2125FB4E}" presName="Accent" presStyleLbl="node1" presStyleIdx="2" presStyleCnt="3"/>
      <dgm:spPr/>
    </dgm:pt>
    <dgm:pt modelId="{ACE5BA5F-3862-48A2-A972-1A21FB9A6C93}" type="pres">
      <dgm:prSet presAssocID="{36B5E59D-9E5A-4280-A251-35EF2125FB4E}" presName="ParentBackground1" presStyleCnt="0"/>
      <dgm:spPr/>
    </dgm:pt>
    <dgm:pt modelId="{3971AE79-5D36-4B55-84DC-4A63D99192F8}" type="pres">
      <dgm:prSet presAssocID="{36B5E59D-9E5A-4280-A251-35EF2125FB4E}" presName="ParentBackground" presStyleLbl="fgAcc1" presStyleIdx="2" presStyleCnt="3"/>
      <dgm:spPr/>
    </dgm:pt>
    <dgm:pt modelId="{D92EA4C0-9BFE-4195-84C9-1AA0EAA3BD42}" type="pres">
      <dgm:prSet presAssocID="{36B5E59D-9E5A-4280-A251-35EF2125FB4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4893B7B-CF8C-44E2-90C7-217D042ED0B3}" type="presOf" srcId="{36B5E59D-9E5A-4280-A251-35EF2125FB4E}" destId="{D92EA4C0-9BFE-4195-84C9-1AA0EAA3BD42}" srcOrd="1" destOrd="0" presId="urn:microsoft.com/office/officeart/2011/layout/CircleProcess"/>
    <dgm:cxn modelId="{39A017AF-D8AA-44BA-BDA4-D00BFF6A27DE}" type="presOf" srcId="{36B5E59D-9E5A-4280-A251-35EF2125FB4E}" destId="{3971AE79-5D36-4B55-84DC-4A63D99192F8}" srcOrd="0" destOrd="0" presId="urn:microsoft.com/office/officeart/2011/layout/CircleProcess"/>
    <dgm:cxn modelId="{10DA5933-A162-400A-976B-3EDC825F083E}" srcId="{7255C7F3-A157-4043-A674-84E8935335A4}" destId="{8E6E2BBD-3B9B-4305-8344-C124D4DDF871}" srcOrd="2" destOrd="0" parTransId="{47B15CA8-B3C8-443F-ABF2-E970A08D3272}" sibTransId="{807A96C9-719A-45D2-8CF5-33DB526D1584}"/>
    <dgm:cxn modelId="{A9FE18E7-2CC4-43BE-900B-0F966066304A}" type="presOf" srcId="{8E6E2BBD-3B9B-4305-8344-C124D4DDF871}" destId="{4B80C4DF-5C5D-4D21-89F9-EAF3578273FD}" srcOrd="1" destOrd="0" presId="urn:microsoft.com/office/officeart/2011/layout/CircleProcess"/>
    <dgm:cxn modelId="{9E76D7A8-AC14-412F-BDA0-34A36F9BF924}" type="presOf" srcId="{8E6E2BBD-3B9B-4305-8344-C124D4DDF871}" destId="{5DD2F69B-E4C2-4003-89A9-434C677D5335}" srcOrd="0" destOrd="0" presId="urn:microsoft.com/office/officeart/2011/layout/CircleProcess"/>
    <dgm:cxn modelId="{DD3EE6C5-B5F3-4C21-8C15-50ADD68791FE}" type="presOf" srcId="{78A63BB3-E49B-40AE-ABC3-9E9FB56D1EB4}" destId="{B5C23119-A63F-41F2-AD20-C3D488242544}" srcOrd="1" destOrd="0" presId="urn:microsoft.com/office/officeart/2011/layout/CircleProcess"/>
    <dgm:cxn modelId="{1AEB17D0-2197-41CB-B821-7206C6F13789}" type="presOf" srcId="{78A63BB3-E49B-40AE-ABC3-9E9FB56D1EB4}" destId="{915BC022-3F9E-41D6-879E-DA472C6478D8}" srcOrd="0" destOrd="0" presId="urn:microsoft.com/office/officeart/2011/layout/CircleProcess"/>
    <dgm:cxn modelId="{CA914587-1930-4C8F-AA99-691291751093}" srcId="{7255C7F3-A157-4043-A674-84E8935335A4}" destId="{36B5E59D-9E5A-4280-A251-35EF2125FB4E}" srcOrd="0" destOrd="0" parTransId="{EBD16F36-640C-4168-9DB8-C1493AC1BF77}" sibTransId="{584D2582-43F7-42E0-A1A7-95240873734C}"/>
    <dgm:cxn modelId="{4F1636D9-43E3-468F-BECE-2BFDDDA6C61C}" type="presOf" srcId="{7255C7F3-A157-4043-A674-84E8935335A4}" destId="{7082E11D-BF35-4C5C-B0AC-E2ACBC441A93}" srcOrd="0" destOrd="0" presId="urn:microsoft.com/office/officeart/2011/layout/CircleProcess"/>
    <dgm:cxn modelId="{2EF85E4E-D927-4534-8A31-123EB9FBD425}" srcId="{7255C7F3-A157-4043-A674-84E8935335A4}" destId="{78A63BB3-E49B-40AE-ABC3-9E9FB56D1EB4}" srcOrd="1" destOrd="0" parTransId="{4FB19383-0031-4380-B0C0-69F00BE49E73}" sibTransId="{0A6BA308-E4B1-427A-BAD2-676AF6EEF01F}"/>
    <dgm:cxn modelId="{A16B4291-5965-4C9E-AB9D-ACF3C07D2889}" type="presParOf" srcId="{7082E11D-BF35-4C5C-B0AC-E2ACBC441A93}" destId="{16A6320F-CA20-4C45-8CE9-1F522427E541}" srcOrd="0" destOrd="0" presId="urn:microsoft.com/office/officeart/2011/layout/CircleProcess"/>
    <dgm:cxn modelId="{3DC95626-AA90-437B-A6D5-180A7A5EB108}" type="presParOf" srcId="{16A6320F-CA20-4C45-8CE9-1F522427E541}" destId="{728087FA-CB59-4A90-BDB4-C4D6528B7D49}" srcOrd="0" destOrd="0" presId="urn:microsoft.com/office/officeart/2011/layout/CircleProcess"/>
    <dgm:cxn modelId="{78967559-95A5-42E0-A5D2-1B0F3D893B51}" type="presParOf" srcId="{7082E11D-BF35-4C5C-B0AC-E2ACBC441A93}" destId="{1046F55F-1DC6-4FA6-BD5D-14784DEB226A}" srcOrd="1" destOrd="0" presId="urn:microsoft.com/office/officeart/2011/layout/CircleProcess"/>
    <dgm:cxn modelId="{F9BFAEAB-F04A-4D1F-A8B0-F5E4CF90C443}" type="presParOf" srcId="{1046F55F-1DC6-4FA6-BD5D-14784DEB226A}" destId="{5DD2F69B-E4C2-4003-89A9-434C677D5335}" srcOrd="0" destOrd="0" presId="urn:microsoft.com/office/officeart/2011/layout/CircleProcess"/>
    <dgm:cxn modelId="{5E113B57-80C1-453A-9AD0-EAECF7224C35}" type="presParOf" srcId="{7082E11D-BF35-4C5C-B0AC-E2ACBC441A93}" destId="{4B80C4DF-5C5D-4D21-89F9-EAF3578273FD}" srcOrd="2" destOrd="0" presId="urn:microsoft.com/office/officeart/2011/layout/CircleProcess"/>
    <dgm:cxn modelId="{B2C0460D-9467-4C39-ACE6-B07D5EEF98D9}" type="presParOf" srcId="{7082E11D-BF35-4C5C-B0AC-E2ACBC441A93}" destId="{683AEC2A-B816-4BFA-9809-4C186009EBAB}" srcOrd="3" destOrd="0" presId="urn:microsoft.com/office/officeart/2011/layout/CircleProcess"/>
    <dgm:cxn modelId="{2736FC16-27E5-43A9-98FE-0648483CFE87}" type="presParOf" srcId="{683AEC2A-B816-4BFA-9809-4C186009EBAB}" destId="{3069BE09-FD1E-4F85-BF8D-2639346B15D6}" srcOrd="0" destOrd="0" presId="urn:microsoft.com/office/officeart/2011/layout/CircleProcess"/>
    <dgm:cxn modelId="{0D6A7A95-834F-4811-BC49-9188FF1D1600}" type="presParOf" srcId="{7082E11D-BF35-4C5C-B0AC-E2ACBC441A93}" destId="{FF7DA26B-6445-4DC0-85F5-8E9EAFCDC299}" srcOrd="4" destOrd="0" presId="urn:microsoft.com/office/officeart/2011/layout/CircleProcess"/>
    <dgm:cxn modelId="{9A6E0017-09F4-4EFC-A269-124BC7408851}" type="presParOf" srcId="{FF7DA26B-6445-4DC0-85F5-8E9EAFCDC299}" destId="{915BC022-3F9E-41D6-879E-DA472C6478D8}" srcOrd="0" destOrd="0" presId="urn:microsoft.com/office/officeart/2011/layout/CircleProcess"/>
    <dgm:cxn modelId="{FC5F36AF-C436-4E06-AFE1-DD9A52109001}" type="presParOf" srcId="{7082E11D-BF35-4C5C-B0AC-E2ACBC441A93}" destId="{B5C23119-A63F-41F2-AD20-C3D488242544}" srcOrd="5" destOrd="0" presId="urn:microsoft.com/office/officeart/2011/layout/CircleProcess"/>
    <dgm:cxn modelId="{0D384061-A5CA-4EF6-AAB6-2D2560DB669B}" type="presParOf" srcId="{7082E11D-BF35-4C5C-B0AC-E2ACBC441A93}" destId="{E96D1075-67CF-473C-832E-7D7958C7FA0E}" srcOrd="6" destOrd="0" presId="urn:microsoft.com/office/officeart/2011/layout/CircleProcess"/>
    <dgm:cxn modelId="{9D5B43D9-33DD-49B3-B3DC-44E13E3536D2}" type="presParOf" srcId="{E96D1075-67CF-473C-832E-7D7958C7FA0E}" destId="{8DC61F35-7E9F-4C56-B4C0-3DFC5A4DE13F}" srcOrd="0" destOrd="0" presId="urn:microsoft.com/office/officeart/2011/layout/CircleProcess"/>
    <dgm:cxn modelId="{F24BBFF8-3A7A-4F93-A4C0-D57CCA329D6B}" type="presParOf" srcId="{7082E11D-BF35-4C5C-B0AC-E2ACBC441A93}" destId="{ACE5BA5F-3862-48A2-A972-1A21FB9A6C93}" srcOrd="7" destOrd="0" presId="urn:microsoft.com/office/officeart/2011/layout/CircleProcess"/>
    <dgm:cxn modelId="{D251AC50-4549-44CD-8D11-2D2D0047A95D}" type="presParOf" srcId="{ACE5BA5F-3862-48A2-A972-1A21FB9A6C93}" destId="{3971AE79-5D36-4B55-84DC-4A63D99192F8}" srcOrd="0" destOrd="0" presId="urn:microsoft.com/office/officeart/2011/layout/CircleProcess"/>
    <dgm:cxn modelId="{DA42B1CB-E452-4936-9435-139BF3B99D61}" type="presParOf" srcId="{7082E11D-BF35-4C5C-B0AC-E2ACBC441A93}" destId="{D92EA4C0-9BFE-4195-84C9-1AA0EAA3BD4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087FA-CB59-4A90-BDB4-C4D6528B7D49}">
      <dsp:nvSpPr>
        <dsp:cNvPr id="0" name=""/>
        <dsp:cNvSpPr/>
      </dsp:nvSpPr>
      <dsp:spPr>
        <a:xfrm>
          <a:off x="3777068" y="933105"/>
          <a:ext cx="1647623" cy="1647928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2F69B-E4C2-4003-89A9-434C677D5335}">
      <dsp:nvSpPr>
        <dsp:cNvPr id="0" name=""/>
        <dsp:cNvSpPr/>
      </dsp:nvSpPr>
      <dsp:spPr>
        <a:xfrm>
          <a:off x="3831774" y="988045"/>
          <a:ext cx="1538211" cy="15380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One-Year Timeframe</a:t>
          </a:r>
        </a:p>
      </dsp:txBody>
      <dsp:txXfrm>
        <a:off x="4051672" y="1207808"/>
        <a:ext cx="1098415" cy="1098522"/>
      </dsp:txXfrm>
    </dsp:sp>
    <dsp:sp modelId="{3069BE09-FD1E-4F85-BF8D-2639346B15D6}">
      <dsp:nvSpPr>
        <dsp:cNvPr id="0" name=""/>
        <dsp:cNvSpPr/>
      </dsp:nvSpPr>
      <dsp:spPr>
        <a:xfrm rot="2700000">
          <a:off x="2076186" y="935097"/>
          <a:ext cx="1643655" cy="1643655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BC022-3F9E-41D6-879E-DA472C6478D8}">
      <dsp:nvSpPr>
        <dsp:cNvPr id="0" name=""/>
        <dsp:cNvSpPr/>
      </dsp:nvSpPr>
      <dsp:spPr>
        <a:xfrm>
          <a:off x="2128908" y="988045"/>
          <a:ext cx="1538211" cy="15380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>
                  <a:lumMod val="85000"/>
                  <a:lumOff val="15000"/>
                </a:schemeClr>
              </a:solidFill>
            </a:rPr>
            <a:t>Public Works</a:t>
          </a:r>
        </a:p>
      </dsp:txBody>
      <dsp:txXfrm>
        <a:off x="2348806" y="1207808"/>
        <a:ext cx="1098415" cy="1098522"/>
      </dsp:txXfrm>
    </dsp:sp>
    <dsp:sp modelId="{8DC61F35-7E9F-4C56-B4C0-3DFC5A4DE13F}">
      <dsp:nvSpPr>
        <dsp:cNvPr id="0" name=""/>
        <dsp:cNvSpPr/>
      </dsp:nvSpPr>
      <dsp:spPr>
        <a:xfrm rot="2700000">
          <a:off x="373319" y="935097"/>
          <a:ext cx="1643655" cy="1643655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1AE79-5D36-4B55-84DC-4A63D99192F8}">
      <dsp:nvSpPr>
        <dsp:cNvPr id="0" name=""/>
        <dsp:cNvSpPr/>
      </dsp:nvSpPr>
      <dsp:spPr>
        <a:xfrm>
          <a:off x="426041" y="988045"/>
          <a:ext cx="1538211" cy="15380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>
                  <a:lumMod val="85000"/>
                  <a:lumOff val="15000"/>
                </a:schemeClr>
              </a:solidFill>
            </a:rPr>
            <a:t>Mayor’s Office</a:t>
          </a:r>
        </a:p>
      </dsp:txBody>
      <dsp:txXfrm>
        <a:off x="645939" y="1207808"/>
        <a:ext cx="1098415" cy="1098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72991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4068181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5719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31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1037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116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8088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87023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97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868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578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11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56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155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116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78131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398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44424" y="15847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308498" y="15847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44425" y="1610450"/>
            <a:ext cx="2257199" cy="331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3217285" y="1610450"/>
            <a:ext cx="2257199" cy="331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5590146" y="1610450"/>
            <a:ext cx="2257199" cy="331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4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half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4578000" cy="51434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1" name="Shape 51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25934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4638300" cy="1159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826350" y="2763850"/>
            <a:ext cx="76319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940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23798" y="1586325"/>
            <a:ext cx="6092099" cy="314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004E"/>
              </a:buClr>
              <a:buSzPct val="1000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2" r:id="rId3"/>
    <p:sldLayoutId id="2147483656" r:id="rId4"/>
    <p:sldLayoutId id="2147483659" r:id="rId5"/>
    <p:sldLayoutId id="2147483660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50" marR="0" lvl="0" indent="-285750" algn="l" rtl="0">
        <a:lnSpc>
          <a:spcPct val="100000"/>
        </a:lnSpc>
        <a:spcBef>
          <a:spcPts val="0"/>
        </a:spcBef>
        <a:spcAft>
          <a:spcPts val="0"/>
        </a:spcAft>
        <a:buClr>
          <a:schemeClr val="bg2">
            <a:lumMod val="60000"/>
            <a:lumOff val="40000"/>
          </a:schemeClr>
        </a:buClr>
        <a:buFont typeface="Wingdings" panose="05000000000000000000" pitchFamily="2" charset="2"/>
        <a:buChar char="§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3619" y="536539"/>
            <a:ext cx="182396" cy="8621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18811" y="-1"/>
            <a:ext cx="151002" cy="5143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hape 66"/>
          <p:cNvSpPr txBox="1">
            <a:spLocks/>
          </p:cNvSpPr>
          <p:nvPr/>
        </p:nvSpPr>
        <p:spPr>
          <a:xfrm>
            <a:off x="4704408" y="208800"/>
            <a:ext cx="4421893" cy="1266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SIDEWALK PROGRAMS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PUBLIC WORKS &amp; ENGINEERING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CAROL ELLINGER HADDOCK, P.E., ACTING DIRECTOR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2017</a:t>
            </a:r>
            <a:endParaRPr lang="e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7131" y="423952"/>
            <a:ext cx="60116" cy="8621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0202"/>
              </a:solidFill>
            </a:endParaRPr>
          </a:p>
        </p:txBody>
      </p:sp>
      <p:pic>
        <p:nvPicPr>
          <p:cNvPr id="3" name="Picture 2" descr="Exec Preso Cover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9"/>
            <a:ext cx="9169813" cy="2250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19" y="358637"/>
            <a:ext cx="954582" cy="9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4624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44425" y="352800"/>
            <a:ext cx="3736454" cy="92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Privately Funded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>
                <a:solidFill>
                  <a:schemeClr val="tx2">
                    <a:lumMod val="90000"/>
                  </a:schemeClr>
                </a:solidFill>
              </a:rPr>
              <a:t>Sidewalks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4294967295"/>
          </p:nvPr>
        </p:nvSpPr>
        <p:spPr>
          <a:xfrm>
            <a:off x="457199" y="1216800"/>
            <a:ext cx="4327452" cy="35402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" sz="2800" dirty="0">
                <a:solidFill>
                  <a:srgbClr val="FFFFFF"/>
                </a:solidFill>
              </a:rPr>
              <a:t>Public Right-of-Way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" sz="2800" dirty="0">
                <a:solidFill>
                  <a:srgbClr val="FFFFFF"/>
                </a:solidFill>
              </a:rPr>
              <a:t>Property Owner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000" dirty="0">
                <a:solidFill>
                  <a:srgbClr val="FFFFFF"/>
                </a:solidFill>
              </a:rPr>
              <a:t>Responsible for Cost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000" dirty="0">
                <a:solidFill>
                  <a:srgbClr val="FFFFFF"/>
                </a:solidFill>
              </a:rPr>
              <a:t>Provided Cost Estimate 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000" dirty="0">
                <a:solidFill>
                  <a:srgbClr val="FFFFFF"/>
                </a:solidFill>
              </a:rPr>
              <a:t>Right to Inspect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" sz="2800" dirty="0">
                <a:solidFill>
                  <a:srgbClr val="FFFFFF"/>
                </a:solidFill>
              </a:rPr>
              <a:t>City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000" dirty="0">
                <a:solidFill>
                  <a:srgbClr val="FFFFFF"/>
                </a:solidFill>
              </a:rPr>
              <a:t>Selects C</a:t>
            </a:r>
            <a:r>
              <a:rPr lang="en-US" sz="2000" dirty="0">
                <a:solidFill>
                  <a:srgbClr val="FFFFFF"/>
                </a:solidFill>
              </a:rPr>
              <a:t>o</a:t>
            </a:r>
            <a:r>
              <a:rPr lang="en" sz="2000" dirty="0">
                <a:solidFill>
                  <a:srgbClr val="FFFFFF"/>
                </a:solidFill>
              </a:rPr>
              <a:t>ntractors 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000" dirty="0">
                <a:solidFill>
                  <a:srgbClr val="FFFFFF"/>
                </a:solidFill>
              </a:rPr>
              <a:t>Competitive Bidding 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000" dirty="0">
                <a:solidFill>
                  <a:srgbClr val="FFFFFF"/>
                </a:solidFill>
              </a:rPr>
              <a:t>Manages Construction</a:t>
            </a:r>
          </a:p>
          <a:p>
            <a:pPr lvl="3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n" dirty="0">
              <a:solidFill>
                <a:srgbClr val="FFFFFF"/>
              </a:solidFill>
            </a:endParaRPr>
          </a:p>
          <a:p>
            <a:pPr lvl="3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n" dirty="0">
              <a:solidFill>
                <a:srgbClr val="FFFFFF"/>
              </a:solidFill>
            </a:endParaRPr>
          </a:p>
        </p:txBody>
      </p:sp>
      <p:sp>
        <p:nvSpPr>
          <p:cNvPr id="6" name="object 5"/>
          <p:cNvSpPr/>
          <p:nvPr/>
        </p:nvSpPr>
        <p:spPr>
          <a:xfrm>
            <a:off x="4574589" y="0"/>
            <a:ext cx="4517136" cy="2705736"/>
          </a:xfrm>
          <a:prstGeom prst="rect">
            <a:avLst/>
          </a:prstGeom>
          <a:blipFill>
            <a:blip r:embed="rId3" cstate="print"/>
            <a:srcRect/>
            <a:stretch>
              <a:fillRect t="-4440" b="-1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4"/>
          <p:cNvSpPr/>
          <p:nvPr/>
        </p:nvSpPr>
        <p:spPr>
          <a:xfrm>
            <a:off x="4572000" y="2704706"/>
            <a:ext cx="4517136" cy="2438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2705736"/>
            <a:ext cx="4517136" cy="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242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844425" y="574158"/>
            <a:ext cx="3226800" cy="7057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Process</a:t>
            </a:r>
          </a:p>
          <a:p>
            <a:pPr lvl="0" rtl="0">
              <a:spcBef>
                <a:spcPts val="0"/>
              </a:spcBef>
              <a:buNone/>
            </a:pPr>
            <a:endParaRPr lang="en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34" name="Shape 234"/>
          <p:cNvCxnSpPr/>
          <p:nvPr/>
        </p:nvCxnSpPr>
        <p:spPr>
          <a:xfrm>
            <a:off x="12175" y="2556750"/>
            <a:ext cx="913049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5" name="Shape 235"/>
          <p:cNvSpPr/>
          <p:nvPr/>
        </p:nvSpPr>
        <p:spPr>
          <a:xfrm>
            <a:off x="997303" y="2273579"/>
            <a:ext cx="454296" cy="4305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461701" y="2677825"/>
            <a:ext cx="1521627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owner applies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290440" y="2677825"/>
            <a:ext cx="1718642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Public Works prepares cost estimate 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6259032" y="2677825"/>
            <a:ext cx="2204483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sidewalk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constructed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(1 year warranty)</a:t>
            </a:r>
          </a:p>
        </p:txBody>
      </p:sp>
      <p:sp>
        <p:nvSpPr>
          <p:cNvPr id="10" name="Shape 235"/>
          <p:cNvSpPr/>
          <p:nvPr/>
        </p:nvSpPr>
        <p:spPr>
          <a:xfrm>
            <a:off x="2928644" y="2273580"/>
            <a:ext cx="454296" cy="43054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35"/>
          <p:cNvSpPr/>
          <p:nvPr/>
        </p:nvSpPr>
        <p:spPr>
          <a:xfrm>
            <a:off x="7134125" y="2275054"/>
            <a:ext cx="454296" cy="4305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39"/>
          <p:cNvSpPr txBox="1"/>
          <p:nvPr/>
        </p:nvSpPr>
        <p:spPr>
          <a:xfrm>
            <a:off x="4563681" y="2679299"/>
            <a:ext cx="1385833" cy="4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owner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approves &amp; pays</a:t>
            </a:r>
          </a:p>
        </p:txBody>
      </p:sp>
      <p:sp>
        <p:nvSpPr>
          <p:cNvPr id="16" name="Shape 235"/>
          <p:cNvSpPr/>
          <p:nvPr/>
        </p:nvSpPr>
        <p:spPr>
          <a:xfrm>
            <a:off x="5034130" y="2275886"/>
            <a:ext cx="454296" cy="43054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ctrTitle" idx="4294967295"/>
          </p:nvPr>
        </p:nvSpPr>
        <p:spPr>
          <a:xfrm>
            <a:off x="685800" y="190799"/>
            <a:ext cx="7772400" cy="89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8000" dirty="0">
                <a:solidFill>
                  <a:schemeClr val="accent4">
                    <a:lumMod val="75000"/>
                  </a:schemeClr>
                </a:solidFill>
              </a:rPr>
              <a:t>155</a:t>
            </a:r>
            <a:endParaRPr lang="en" sz="8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subTitle" idx="4294967295"/>
          </p:nvPr>
        </p:nvSpPr>
        <p:spPr>
          <a:xfrm>
            <a:off x="685799" y="783480"/>
            <a:ext cx="77724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Applications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ctrTitle" idx="4294967295"/>
          </p:nvPr>
        </p:nvSpPr>
        <p:spPr>
          <a:xfrm>
            <a:off x="685800" y="3276899"/>
            <a:ext cx="7772400" cy="89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72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4294967295"/>
          </p:nvPr>
        </p:nvSpPr>
        <p:spPr>
          <a:xfrm>
            <a:off x="685800" y="3781489"/>
            <a:ext cx="8174665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Approved &amp; Constructed</a:t>
            </a:r>
            <a:endParaRPr lang="e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ctrTitle" idx="4294967295"/>
          </p:nvPr>
        </p:nvSpPr>
        <p:spPr>
          <a:xfrm>
            <a:off x="685800" y="1733849"/>
            <a:ext cx="7772400" cy="89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7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105</a:t>
            </a:r>
            <a:endParaRPr lang="en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ubTitle" idx="4294967295"/>
          </p:nvPr>
        </p:nvSpPr>
        <p:spPr>
          <a:xfrm>
            <a:off x="685799" y="2249841"/>
            <a:ext cx="8111971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Cost Estimates Provided</a:t>
            </a:r>
            <a:endParaRPr lang="e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229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 idx="4294967295"/>
          </p:nvPr>
        </p:nvSpPr>
        <p:spPr>
          <a:xfrm>
            <a:off x="141766" y="1093666"/>
            <a:ext cx="9002235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500" dirty="0">
                <a:solidFill>
                  <a:srgbClr val="FFFFFF"/>
                </a:solidFill>
              </a:rPr>
              <a:t>$5000</a:t>
            </a:r>
            <a:endParaRPr lang="en" sz="11500" dirty="0">
              <a:solidFill>
                <a:srgbClr val="FFFFFF"/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4294967295"/>
          </p:nvPr>
        </p:nvSpPr>
        <p:spPr>
          <a:xfrm>
            <a:off x="141766" y="3240000"/>
            <a:ext cx="9002233" cy="190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AVERAGE COST ESTIMATE</a:t>
            </a:r>
            <a:endParaRPr lang="en" sz="4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1626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48000" y="576000"/>
            <a:ext cx="3423225" cy="60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Challenges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01389" y="3756836"/>
            <a:ext cx="2514220" cy="9030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 algn="ctr">
              <a:buNone/>
            </a:pP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2-3 times higher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2892056" y="3756836"/>
            <a:ext cx="2764465" cy="13866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 algn="ctr">
              <a:buNone/>
            </a:pP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these are small projects</a:t>
            </a:r>
            <a:endParaRPr lang="e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5975009" y="3756835"/>
            <a:ext cx="2835349" cy="12971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 algn="ctr">
              <a:buNone/>
            </a:pP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funding recovered after cost estimate</a:t>
            </a:r>
            <a:endParaRPr lang="e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hape 148"/>
          <p:cNvSpPr/>
          <p:nvPr/>
        </p:nvSpPr>
        <p:spPr>
          <a:xfrm>
            <a:off x="512489" y="1591275"/>
            <a:ext cx="2103120" cy="2103120"/>
          </a:xfrm>
          <a:prstGeom prst="ellipse">
            <a:avLst/>
          </a:prstGeom>
          <a:solidFill>
            <a:srgbClr val="0070C0">
              <a:alpha val="82000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COST TO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OWNER</a:t>
            </a:r>
          </a:p>
        </p:txBody>
      </p:sp>
      <p:sp>
        <p:nvSpPr>
          <p:cNvPr id="7" name="Shape 148"/>
          <p:cNvSpPr/>
          <p:nvPr/>
        </p:nvSpPr>
        <p:spPr>
          <a:xfrm>
            <a:off x="6457017" y="1591275"/>
            <a:ext cx="2103120" cy="2103120"/>
          </a:xfrm>
          <a:prstGeom prst="ellipse">
            <a:avLst/>
          </a:prstGeom>
          <a:solidFill>
            <a:schemeClr val="tx1">
              <a:lumMod val="75000"/>
              <a:lumOff val="25000"/>
              <a:alpha val="8200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COST TO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CITY</a:t>
            </a:r>
            <a:endParaRPr lang="en" sz="16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" name="Shape 148"/>
          <p:cNvSpPr/>
          <p:nvPr/>
        </p:nvSpPr>
        <p:spPr>
          <a:xfrm>
            <a:off x="3394510" y="1591275"/>
            <a:ext cx="2103120" cy="2103120"/>
          </a:xfrm>
          <a:prstGeom prst="ellipse">
            <a:avLst/>
          </a:prstGeom>
          <a:solidFill>
            <a:schemeClr val="accent3">
              <a:alpha val="8200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CONTRACTORS</a:t>
            </a:r>
          </a:p>
        </p:txBody>
      </p:sp>
    </p:spTree>
    <p:extLst>
      <p:ext uri="{BB962C8B-B14F-4D97-AF65-F5344CB8AC3E}">
        <p14:creationId xmlns:p14="http://schemas.microsoft.com/office/powerpoint/2010/main" val="12876596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33600" y="532800"/>
            <a:ext cx="3437625" cy="74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Next Steps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744707" y="4015138"/>
            <a:ext cx="2614300" cy="9030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 algn="ctr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ook for grants + matching funds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5290745" y="4037523"/>
            <a:ext cx="1984744" cy="8576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 algn="ctr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iscontinue program</a:t>
            </a:r>
          </a:p>
        </p:txBody>
      </p:sp>
      <p:sp>
        <p:nvSpPr>
          <p:cNvPr id="6" name="Shape 148"/>
          <p:cNvSpPr/>
          <p:nvPr/>
        </p:nvSpPr>
        <p:spPr>
          <a:xfrm>
            <a:off x="1908856" y="1338758"/>
            <a:ext cx="2286000" cy="2286000"/>
          </a:xfrm>
          <a:prstGeom prst="ellipse">
            <a:avLst/>
          </a:prstGeom>
          <a:solidFill>
            <a:schemeClr val="accent4">
              <a:alpha val="8200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CITY FUNDED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SIDEWALKS</a:t>
            </a:r>
          </a:p>
        </p:txBody>
      </p:sp>
      <p:sp>
        <p:nvSpPr>
          <p:cNvPr id="8" name="Shape 148"/>
          <p:cNvSpPr/>
          <p:nvPr/>
        </p:nvSpPr>
        <p:spPr>
          <a:xfrm>
            <a:off x="5140117" y="1338758"/>
            <a:ext cx="2286000" cy="2286000"/>
          </a:xfrm>
          <a:prstGeom prst="ellipse">
            <a:avLst/>
          </a:prstGeom>
          <a:solidFill>
            <a:schemeClr val="accent5">
              <a:alpha val="8200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PRIVATELY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FUNDED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SIDEWALKS</a:t>
            </a:r>
          </a:p>
        </p:txBody>
      </p:sp>
      <p:sp>
        <p:nvSpPr>
          <p:cNvPr id="3" name="Left Brace 2"/>
          <p:cNvSpPr/>
          <p:nvPr/>
        </p:nvSpPr>
        <p:spPr>
          <a:xfrm rot="16200000">
            <a:off x="2823344" y="3086990"/>
            <a:ext cx="457025" cy="1281555"/>
          </a:xfrm>
          <a:prstGeom prst="leftBrace">
            <a:avLst>
              <a:gd name="adj1" fmla="val 43884"/>
              <a:gd name="adj2" fmla="val 50000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6059921" y="3145848"/>
            <a:ext cx="457025" cy="1281554"/>
          </a:xfrm>
          <a:prstGeom prst="leftBrace">
            <a:avLst>
              <a:gd name="adj1" fmla="val 43884"/>
              <a:gd name="adj2" fmla="val 50000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826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 idx="4294967295"/>
          </p:nvPr>
        </p:nvSpPr>
        <p:spPr>
          <a:xfrm>
            <a:off x="141766" y="1093666"/>
            <a:ext cx="9002235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500" dirty="0">
                <a:solidFill>
                  <a:srgbClr val="FFFFFF"/>
                </a:solidFill>
              </a:rPr>
              <a:t>THANK YOU</a:t>
            </a:r>
            <a:endParaRPr lang="en" sz="11500" dirty="0">
              <a:solidFill>
                <a:srgbClr val="FFFFFF"/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4294967295"/>
          </p:nvPr>
        </p:nvSpPr>
        <p:spPr>
          <a:xfrm>
            <a:off x="141766" y="3240000"/>
            <a:ext cx="9002233" cy="190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Questions?</a:t>
            </a:r>
            <a:endParaRPr lang="en" sz="4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21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 idx="4294967295"/>
          </p:nvPr>
        </p:nvSpPr>
        <p:spPr>
          <a:xfrm>
            <a:off x="141766" y="1440997"/>
            <a:ext cx="9002235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8800" dirty="0">
                <a:solidFill>
                  <a:srgbClr val="FFFFFF"/>
                </a:solidFill>
              </a:rPr>
              <a:t>SIDEWALKS</a:t>
            </a:r>
            <a:endParaRPr lang="en" sz="8800" dirty="0">
              <a:solidFill>
                <a:srgbClr val="FFFFFF"/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4294967295"/>
          </p:nvPr>
        </p:nvSpPr>
        <p:spPr>
          <a:xfrm>
            <a:off x="141766" y="2573152"/>
            <a:ext cx="9002233" cy="25703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NEW + REBUILT</a:t>
            </a:r>
            <a:endParaRPr lang="en" sz="4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742950" lvl="6" indent="-34290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Symbol" panose="05050102010706020507" pitchFamily="18" charset="2"/>
              <a:buChar char="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Pedestrian Accessibility Review (PAR)</a:t>
            </a:r>
          </a:p>
          <a:p>
            <a:pPr marL="742950" lvl="4" indent="-34290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Symbol" panose="05050102010706020507" pitchFamily="18" charset="2"/>
              <a:buChar char="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Safe School</a:t>
            </a:r>
          </a:p>
          <a:p>
            <a:pPr marL="742950" lvl="4" indent="-34290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Symbol" panose="05050102010706020507" pitchFamily="18" charset="2"/>
              <a:buChar char="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Major Thoroughfare</a:t>
            </a:r>
          </a:p>
          <a:p>
            <a:pPr marL="742950" lvl="4" indent="-34290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Symbol" panose="05050102010706020507" pitchFamily="18" charset="2"/>
              <a:buChar char="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Privately Funded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826350" y="1994400"/>
            <a:ext cx="6906100" cy="11032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400" dirty="0"/>
              <a:t>City Funded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826350" y="3749134"/>
            <a:ext cx="8083734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historic sidewalk programs)</a:t>
            </a:r>
          </a:p>
        </p:txBody>
      </p:sp>
    </p:spTree>
    <p:extLst>
      <p:ext uri="{BB962C8B-B14F-4D97-AF65-F5344CB8AC3E}">
        <p14:creationId xmlns:p14="http://schemas.microsoft.com/office/powerpoint/2010/main" val="41017367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737191" y="259200"/>
            <a:ext cx="3734009" cy="94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800" dirty="0">
                <a:solidFill>
                  <a:schemeClr val="tx2">
                    <a:lumMod val="90000"/>
                  </a:schemeClr>
                </a:solidFill>
              </a:rPr>
              <a:t>Pedestrian </a:t>
            </a:r>
            <a:br>
              <a:rPr lang="en" sz="2800" dirty="0"/>
            </a:br>
            <a:r>
              <a:rPr lang="en" sz="2800" dirty="0"/>
              <a:t>Accessibility Review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4294967295"/>
          </p:nvPr>
        </p:nvSpPr>
        <p:spPr>
          <a:xfrm>
            <a:off x="389859" y="3088800"/>
            <a:ext cx="4191019" cy="191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" sz="2400" dirty="0">
                <a:solidFill>
                  <a:srgbClr val="FFFFFF"/>
                </a:solidFill>
              </a:rPr>
              <a:t>Safe Paths to: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000" dirty="0">
                <a:solidFill>
                  <a:srgbClr val="FFFFFF"/>
                </a:solidFill>
              </a:rPr>
              <a:t>Bus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000" dirty="0">
                <a:solidFill>
                  <a:srgbClr val="FFFFFF"/>
                </a:solidFill>
              </a:rPr>
              <a:t>Job / School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000" dirty="0">
                <a:solidFill>
                  <a:srgbClr val="FFFFFF"/>
                </a:solidFill>
              </a:rPr>
              <a:t>Doctor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FFFFFF"/>
                </a:solidFill>
              </a:rPr>
              <a:t>Bank / </a:t>
            </a:r>
            <a:r>
              <a:rPr lang="en" sz="2000" dirty="0">
                <a:solidFill>
                  <a:srgbClr val="FFFFFF"/>
                </a:solidFill>
              </a:rPr>
              <a:t>Shopping</a:t>
            </a:r>
          </a:p>
          <a:p>
            <a:pPr lvl="3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n" dirty="0">
              <a:solidFill>
                <a:srgbClr val="FFFFFF"/>
              </a:solidFill>
            </a:endParaRPr>
          </a:p>
          <a:p>
            <a:pPr lvl="3">
              <a:spcBef>
                <a:spcPts val="0"/>
              </a:spcBef>
              <a:buClr>
                <a:schemeClr val="bg1"/>
              </a:buClr>
              <a:buNone/>
            </a:pPr>
            <a:endParaRPr lang="en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14822" r="27082" b="-14529"/>
          <a:stretch/>
        </p:blipFill>
        <p:spPr>
          <a:xfrm>
            <a:off x="4580879" y="-8878"/>
            <a:ext cx="4517136" cy="6031267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820626"/>
              </p:ext>
            </p:extLst>
          </p:nvPr>
        </p:nvGraphicFramePr>
        <p:xfrm>
          <a:off x="0" y="547200"/>
          <a:ext cx="5457600" cy="351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23396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751367" y="388800"/>
            <a:ext cx="3572058" cy="89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Safe Routes to </a:t>
            </a:r>
            <a:r>
              <a:rPr lang="en" sz="2800" dirty="0">
                <a:solidFill>
                  <a:schemeClr val="tx2">
                    <a:lumMod val="90000"/>
                  </a:schemeClr>
                </a:solidFill>
              </a:rPr>
              <a:t>Schools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4294967295"/>
          </p:nvPr>
        </p:nvSpPr>
        <p:spPr>
          <a:xfrm>
            <a:off x="457199" y="1553946"/>
            <a:ext cx="4123680" cy="32031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2400" dirty="0">
                <a:solidFill>
                  <a:srgbClr val="FFFFFF"/>
                </a:solidFill>
              </a:rPr>
              <a:t>Within Four Blocks of School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2400" dirty="0">
                <a:solidFill>
                  <a:srgbClr val="FFFFFF"/>
                </a:solidFill>
              </a:rPr>
              <a:t>3 - 4 Year Wait</a:t>
            </a:r>
            <a:endParaRPr lang="en" sz="2400" dirty="0">
              <a:solidFill>
                <a:srgbClr val="FFFF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" sz="2400" dirty="0">
                <a:solidFill>
                  <a:srgbClr val="FFFFFF"/>
                </a:solidFill>
              </a:rPr>
              <a:t>Safe Paths to: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US" sz="2400" dirty="0">
                <a:solidFill>
                  <a:srgbClr val="FFFFFF"/>
                </a:solidFill>
              </a:rPr>
              <a:t>Elementary Schools</a:t>
            </a:r>
            <a:endParaRPr lang="en" sz="2400" dirty="0">
              <a:solidFill>
                <a:srgbClr val="FFFFFF"/>
              </a:solidFill>
            </a:endParaRP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400" dirty="0">
                <a:solidFill>
                  <a:srgbClr val="FFFFFF"/>
                </a:solidFill>
              </a:rPr>
              <a:t>Middle Schools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400" dirty="0">
                <a:solidFill>
                  <a:srgbClr val="FFFFFF"/>
                </a:solidFill>
              </a:rPr>
              <a:t>High Schools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400" dirty="0">
                <a:solidFill>
                  <a:srgbClr val="FFFFFF"/>
                </a:solidFill>
              </a:rPr>
              <a:t>C</a:t>
            </a:r>
            <a:r>
              <a:rPr lang="en-US" sz="2400" dirty="0">
                <a:solidFill>
                  <a:srgbClr val="FFFFFF"/>
                </a:solidFill>
              </a:rPr>
              <a:t>h</a:t>
            </a:r>
            <a:r>
              <a:rPr lang="en" sz="2400" dirty="0">
                <a:solidFill>
                  <a:srgbClr val="FFFFFF"/>
                </a:solidFill>
              </a:rPr>
              <a:t>arter Schools</a:t>
            </a:r>
          </a:p>
        </p:txBody>
      </p:sp>
      <p:pic>
        <p:nvPicPr>
          <p:cNvPr id="5" name="Picture 2" descr="Image result for houston school sidewal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343" r="25136" b="-8"/>
          <a:stretch/>
        </p:blipFill>
        <p:spPr bwMode="auto">
          <a:xfrm>
            <a:off x="4571996" y="-8878"/>
            <a:ext cx="4518738" cy="51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269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44425" y="360000"/>
            <a:ext cx="3736454" cy="9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Major Thoroghfares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>
                <a:solidFill>
                  <a:schemeClr val="tx2">
                    <a:lumMod val="90000"/>
                  </a:schemeClr>
                </a:solidFill>
              </a:rPr>
              <a:t>(without Sidewalks)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4294967295"/>
          </p:nvPr>
        </p:nvSpPr>
        <p:spPr>
          <a:xfrm>
            <a:off x="457199" y="1389600"/>
            <a:ext cx="4123680" cy="33674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" sz="2200" dirty="0">
                <a:solidFill>
                  <a:srgbClr val="FFFFFF"/>
                </a:solidFill>
              </a:rPr>
              <a:t>New Sidewalks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" sz="2200" dirty="0">
                <a:solidFill>
                  <a:srgbClr val="FFFFFF"/>
                </a:solidFill>
              </a:rPr>
              <a:t>5 Blocks Max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" sz="2200" dirty="0">
                <a:solidFill>
                  <a:srgbClr val="FFFFFF"/>
                </a:solidFill>
              </a:rPr>
              <a:t>NOT in CIP for Reconstruction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2200" dirty="0">
                <a:solidFill>
                  <a:srgbClr val="FFFFFF"/>
                </a:solidFill>
              </a:rPr>
              <a:t>5 Year</a:t>
            </a:r>
            <a:r>
              <a:rPr lang="en" sz="2200" dirty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Wait</a:t>
            </a:r>
            <a:endParaRPr lang="en" sz="2200" dirty="0">
              <a:solidFill>
                <a:srgbClr val="FFFF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" sz="2200" dirty="0">
                <a:solidFill>
                  <a:srgbClr val="FFFFFF"/>
                </a:solidFill>
              </a:rPr>
              <a:t>Safe Paths to: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200" dirty="0">
                <a:solidFill>
                  <a:srgbClr val="FFFFFF"/>
                </a:solidFill>
              </a:rPr>
              <a:t>Bus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200" dirty="0">
                <a:solidFill>
                  <a:srgbClr val="FFFFFF"/>
                </a:solidFill>
              </a:rPr>
              <a:t>High Travel Area</a:t>
            </a:r>
          </a:p>
          <a:p>
            <a:pPr marL="742950" lvl="3" indent="-285750">
              <a:spcBef>
                <a:spcPts val="0"/>
              </a:spcBef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" sz="2200" dirty="0">
                <a:solidFill>
                  <a:srgbClr val="FFFFFF"/>
                </a:solidFill>
              </a:rPr>
              <a:t>Shopping</a:t>
            </a:r>
          </a:p>
          <a:p>
            <a:pPr lvl="3">
              <a:spcBef>
                <a:spcPts val="0"/>
              </a:spcBef>
              <a:buClr>
                <a:schemeClr val="bg1"/>
              </a:buClr>
              <a:buNone/>
            </a:pPr>
            <a:endParaRPr lang="en" dirty="0">
              <a:solidFill>
                <a:srgbClr val="FFFFFF"/>
              </a:solidFill>
            </a:endParaRPr>
          </a:p>
          <a:p>
            <a:pPr lvl="3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n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" r="34311"/>
          <a:stretch/>
        </p:blipFill>
        <p:spPr>
          <a:xfrm>
            <a:off x="4572000" y="6579"/>
            <a:ext cx="4527611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297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44425" y="583200"/>
            <a:ext cx="3226800" cy="69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Challenges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01389" y="3756836"/>
            <a:ext cx="2514220" cy="9030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 algn="ctr">
              <a:buNone/>
            </a:pP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requests </a:t>
            </a:r>
            <a:r>
              <a:rPr lang="e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&gt;</a:t>
            </a: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funding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2892056" y="3756836"/>
            <a:ext cx="2764465" cy="13866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 algn="ctr">
              <a:buNone/>
            </a:pP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only for </a:t>
            </a:r>
            <a:r>
              <a:rPr lang="en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</a:t>
            </a: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sidewalks*</a:t>
            </a:r>
          </a:p>
          <a:p>
            <a:pPr lvl="1" algn="ctr">
              <a:buNone/>
            </a:pPr>
            <a:r>
              <a:rPr lang="e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(not existing broken ones)</a:t>
            </a:r>
          </a:p>
          <a:p>
            <a:pPr lvl="1">
              <a:buNone/>
            </a:pPr>
            <a:endParaRPr lang="e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ctr">
              <a:buNone/>
            </a:pPr>
            <a:r>
              <a:rPr lang="e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Except for PAR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5975009" y="3756835"/>
            <a:ext cx="2835349" cy="12971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 algn="ctr">
              <a:buNone/>
            </a:pP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mature trees, ditches, utility poles, narrow rights-of-way </a:t>
            </a:r>
          </a:p>
          <a:p>
            <a:pPr lvl="1" algn="ctr">
              <a:buNone/>
            </a:pPr>
            <a:r>
              <a:rPr lang="e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(in oldest areas of town)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hape 148"/>
          <p:cNvSpPr/>
          <p:nvPr/>
        </p:nvSpPr>
        <p:spPr>
          <a:xfrm>
            <a:off x="512489" y="1584075"/>
            <a:ext cx="2103120" cy="2103120"/>
          </a:xfrm>
          <a:prstGeom prst="ellipse">
            <a:avLst/>
          </a:prstGeom>
          <a:solidFill>
            <a:srgbClr val="0070C0">
              <a:alpha val="82000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FUNDING</a:t>
            </a:r>
          </a:p>
        </p:txBody>
      </p:sp>
      <p:sp>
        <p:nvSpPr>
          <p:cNvPr id="7" name="Shape 148"/>
          <p:cNvSpPr/>
          <p:nvPr/>
        </p:nvSpPr>
        <p:spPr>
          <a:xfrm>
            <a:off x="6457017" y="1584075"/>
            <a:ext cx="2103120" cy="2103120"/>
          </a:xfrm>
          <a:prstGeom prst="ellipse">
            <a:avLst/>
          </a:prstGeom>
          <a:solidFill>
            <a:schemeClr val="tx1">
              <a:lumMod val="75000"/>
              <a:lumOff val="25000"/>
              <a:alpha val="8200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PHYSICAL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2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LIMITATIONS</a:t>
            </a:r>
          </a:p>
        </p:txBody>
      </p:sp>
      <p:sp>
        <p:nvSpPr>
          <p:cNvPr id="8" name="Shape 148"/>
          <p:cNvSpPr/>
          <p:nvPr/>
        </p:nvSpPr>
        <p:spPr>
          <a:xfrm>
            <a:off x="3394510" y="1584075"/>
            <a:ext cx="2103120" cy="2103120"/>
          </a:xfrm>
          <a:prstGeom prst="ellipse">
            <a:avLst/>
          </a:prstGeom>
          <a:solidFill>
            <a:schemeClr val="accent4">
              <a:lumMod val="75000"/>
              <a:alpha val="8200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CITY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2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ORDINANCE</a:t>
            </a:r>
          </a:p>
        </p:txBody>
      </p:sp>
    </p:spTree>
    <p:extLst>
      <p:ext uri="{BB962C8B-B14F-4D97-AF65-F5344CB8AC3E}">
        <p14:creationId xmlns:p14="http://schemas.microsoft.com/office/powerpoint/2010/main" val="12912510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33600" y="532800"/>
            <a:ext cx="3437625" cy="74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Opportunities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524367" y="4015138"/>
            <a:ext cx="3039978" cy="9030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 algn="ctr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May require Ordinance change</a:t>
            </a:r>
            <a:endParaRPr lang="e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602706" y="4037523"/>
            <a:ext cx="3360821" cy="8576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 algn="ctr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 in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Construction Contracts</a:t>
            </a:r>
            <a:endParaRPr lang="e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hape 148"/>
          <p:cNvSpPr/>
          <p:nvPr/>
        </p:nvSpPr>
        <p:spPr>
          <a:xfrm>
            <a:off x="1908856" y="1338758"/>
            <a:ext cx="2286000" cy="2286000"/>
          </a:xfrm>
          <a:prstGeom prst="ellipse">
            <a:avLst/>
          </a:prstGeom>
          <a:solidFill>
            <a:schemeClr val="accent4">
              <a:alpha val="8200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REPLACE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BROKEN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SIDEWALKS</a:t>
            </a:r>
          </a:p>
        </p:txBody>
      </p:sp>
      <p:sp>
        <p:nvSpPr>
          <p:cNvPr id="8" name="Shape 148"/>
          <p:cNvSpPr/>
          <p:nvPr/>
        </p:nvSpPr>
        <p:spPr>
          <a:xfrm>
            <a:off x="5140117" y="1338758"/>
            <a:ext cx="2286000" cy="2286000"/>
          </a:xfrm>
          <a:prstGeom prst="ellipse">
            <a:avLst/>
          </a:prstGeom>
          <a:solidFill>
            <a:schemeClr val="accent5">
              <a:alpha val="8200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CURBS, GUTTERS AND CULVERTS</a:t>
            </a:r>
          </a:p>
        </p:txBody>
      </p:sp>
      <p:sp>
        <p:nvSpPr>
          <p:cNvPr id="3" name="Left Brace 2"/>
          <p:cNvSpPr/>
          <p:nvPr/>
        </p:nvSpPr>
        <p:spPr>
          <a:xfrm rot="16200000">
            <a:off x="2823344" y="3086990"/>
            <a:ext cx="457025" cy="1281555"/>
          </a:xfrm>
          <a:prstGeom prst="leftBrace">
            <a:avLst>
              <a:gd name="adj1" fmla="val 43884"/>
              <a:gd name="adj2" fmla="val 50000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6059921" y="3145848"/>
            <a:ext cx="457025" cy="1281554"/>
          </a:xfrm>
          <a:prstGeom prst="leftBrace">
            <a:avLst>
              <a:gd name="adj1" fmla="val 43884"/>
              <a:gd name="adj2" fmla="val 50000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368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826350" y="1821600"/>
            <a:ext cx="6906100" cy="12689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400" dirty="0"/>
              <a:t>Privately Funded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826350" y="3798752"/>
            <a:ext cx="76319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(recently created program)</a:t>
            </a:r>
          </a:p>
        </p:txBody>
      </p:sp>
    </p:spTree>
    <p:extLst>
      <p:ext uri="{BB962C8B-B14F-4D97-AF65-F5344CB8AC3E}">
        <p14:creationId xmlns:p14="http://schemas.microsoft.com/office/powerpoint/2010/main" val="40797407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ide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14167</TotalTime>
  <Words>275</Words>
  <Application>Microsoft Office PowerPoint</Application>
  <PresentationFormat>On-screen Show (16:9)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Black</vt:lpstr>
      <vt:lpstr>Titillium Web</vt:lpstr>
      <vt:lpstr>Arial</vt:lpstr>
      <vt:lpstr>Symbol</vt:lpstr>
      <vt:lpstr>Wingdings</vt:lpstr>
      <vt:lpstr>Fidele template</vt:lpstr>
      <vt:lpstr>PowerPoint Presentation</vt:lpstr>
      <vt:lpstr>SIDEWALKS</vt:lpstr>
      <vt:lpstr>City Funded</vt:lpstr>
      <vt:lpstr>Pedestrian  Accessibility Review</vt:lpstr>
      <vt:lpstr>Safe Routes to Schools</vt:lpstr>
      <vt:lpstr>Major Thoroghfares (without Sidewalks)</vt:lpstr>
      <vt:lpstr>Challenges</vt:lpstr>
      <vt:lpstr>Opportunities</vt:lpstr>
      <vt:lpstr>Privately Funded</vt:lpstr>
      <vt:lpstr>Privately Funded Sidewalks</vt:lpstr>
      <vt:lpstr>Process </vt:lpstr>
      <vt:lpstr>155</vt:lpstr>
      <vt:lpstr>$5000</vt:lpstr>
      <vt:lpstr>Challenges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Reed, Alanna - PWE</dc:creator>
  <cp:lastModifiedBy>Bocanegra, Ruth - PWE</cp:lastModifiedBy>
  <cp:revision>112</cp:revision>
  <dcterms:modified xsi:type="dcterms:W3CDTF">2017-07-19T20:58:43Z</dcterms:modified>
</cp:coreProperties>
</file>