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Amatic SC" panose="020B0604020202020204" charset="-79"/>
      <p:regular r:id="rId16"/>
      <p:bold r:id="rId17"/>
    </p:embeddedFont>
    <p:embeddedFont>
      <p:font typeface="Proxima Nova" panose="020B0604020202020204" charset="0"/>
      <p:regular r:id="rId18"/>
      <p:bold r:id="rId19"/>
      <p:italic r:id="rId20"/>
      <p:boldItalic r:id="rId21"/>
    </p:embeddedFont>
    <p:embeddedFont>
      <p:font typeface="Source Code Pro" panose="020B0604020202020204" charset="0"/>
      <p:regular r:id="rId22"/>
      <p:bold r:id="rId23"/>
    </p:embeddedFont>
    <p:embeddedFont>
      <p:font typeface="Francois One"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79"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572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522866"/>
            <a:ext cx="8520600" cy="35871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5187200"/>
            <a:ext cx="8520600" cy="9417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653700"/>
            <a:ext cx="8520600" cy="26424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4406166"/>
            <a:ext cx="8520600" cy="17343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1070000"/>
            <a:ext cx="3538500" cy="47181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390466"/>
            <a:ext cx="8520600" cy="106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638233"/>
            <a:ext cx="8520600" cy="445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390466"/>
            <a:ext cx="8520600" cy="106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638233"/>
            <a:ext cx="3999900" cy="44535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638233"/>
            <a:ext cx="3999900" cy="44535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412466"/>
            <a:ext cx="8537700" cy="9975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701800"/>
            <a:ext cx="5618700" cy="54543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33"/>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59940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441866"/>
            <a:ext cx="4045200" cy="228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3793630"/>
            <a:ext cx="4045200" cy="17940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5640775"/>
            <a:ext cx="8416500" cy="7983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0466"/>
            <a:ext cx="8520600" cy="1068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638233"/>
            <a:ext cx="8520600" cy="44535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03150" y="395225"/>
            <a:ext cx="8537700" cy="1311600"/>
          </a:xfrm>
          <a:prstGeom prst="rect">
            <a:avLst/>
          </a:prstGeom>
          <a:solidFill>
            <a:srgbClr val="434343"/>
          </a:solidFill>
        </p:spPr>
        <p:txBody>
          <a:bodyPr lIns="91425" tIns="91425" rIns="91425" bIns="91425" anchor="t" anchorCtr="0">
            <a:noAutofit/>
          </a:bodyPr>
          <a:lstStyle/>
          <a:p>
            <a:pPr lvl="0" algn="ctr" rtl="0">
              <a:spcBef>
                <a:spcPts val="0"/>
              </a:spcBef>
              <a:buNone/>
            </a:pPr>
            <a:r>
              <a:rPr lang="en" sz="3600" b="0">
                <a:solidFill>
                  <a:srgbClr val="FFFFFF"/>
                </a:solidFill>
                <a:latin typeface="Francois One"/>
                <a:ea typeface="Francois One"/>
                <a:cs typeface="Francois One"/>
                <a:sym typeface="Francois One"/>
              </a:rPr>
              <a:t>Unity for a Solution: </a:t>
            </a:r>
          </a:p>
          <a:p>
            <a:pPr lvl="0" algn="ctr" rtl="0">
              <a:spcBef>
                <a:spcPts val="0"/>
              </a:spcBef>
              <a:buNone/>
            </a:pPr>
            <a:r>
              <a:rPr lang="en" sz="3600" b="0">
                <a:solidFill>
                  <a:srgbClr val="FFFFFF"/>
                </a:solidFill>
                <a:latin typeface="Francois One"/>
                <a:ea typeface="Francois One"/>
                <a:cs typeface="Francois One"/>
                <a:sym typeface="Francois One"/>
              </a:rPr>
              <a:t>An animal welfare collaboration</a:t>
            </a:r>
          </a:p>
        </p:txBody>
      </p:sp>
      <p:pic>
        <p:nvPicPr>
          <p:cNvPr id="57" name="Shape 57" descr="large.transparent.png"/>
          <p:cNvPicPr preferRelativeResize="0"/>
          <p:nvPr/>
        </p:nvPicPr>
        <p:blipFill>
          <a:blip r:embed="rId4">
            <a:alphaModFix/>
          </a:blip>
          <a:stretch>
            <a:fillRect/>
          </a:stretch>
        </p:blipFill>
        <p:spPr>
          <a:xfrm>
            <a:off x="6130850" y="4822299"/>
            <a:ext cx="2752848" cy="1737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37550" y="4231550"/>
            <a:ext cx="7668900" cy="24564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We’re raising $100,000 in private donations to pay for about 1,000 surgeries</a:t>
            </a:r>
          </a:p>
          <a:p>
            <a:pPr marL="457200" lvl="0" indent="-419100" rtl="0">
              <a:spcBef>
                <a:spcPts val="0"/>
              </a:spcBef>
              <a:buClr>
                <a:srgbClr val="000000"/>
              </a:buClr>
              <a:buSzPct val="100000"/>
              <a:buFont typeface="Calibri"/>
              <a:buChar char="➢"/>
            </a:pPr>
            <a:r>
              <a:rPr lang="en" sz="3000">
                <a:solidFill>
                  <a:srgbClr val="000000"/>
                </a:solidFill>
                <a:latin typeface="Calibri"/>
                <a:ea typeface="Calibri"/>
                <a:cs typeface="Calibri"/>
                <a:sym typeface="Calibri"/>
              </a:rPr>
              <a:t>CM Cisneros &amp; CM Gallegos have pledged their support which helps us serve more in their districts</a:t>
            </a:r>
          </a:p>
          <a:p>
            <a:pPr lvl="0" rtl="0">
              <a:spcBef>
                <a:spcPts val="0"/>
              </a:spcBef>
              <a:buNone/>
            </a:pPr>
            <a:endParaRPr sz="3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95250" y="5555150"/>
            <a:ext cx="8310000" cy="1097700"/>
          </a:xfrm>
          <a:prstGeom prst="rect">
            <a:avLst/>
          </a:prstGeom>
          <a:solidFill>
            <a:srgbClr val="434343"/>
          </a:solidFill>
        </p:spPr>
        <p:txBody>
          <a:bodyPr lIns="91425" tIns="91425" rIns="91425" bIns="91425" anchor="ctr" anchorCtr="0">
            <a:noAutofit/>
          </a:bodyPr>
          <a:lstStyle/>
          <a:p>
            <a:pPr lvl="0">
              <a:spcBef>
                <a:spcPts val="0"/>
              </a:spcBef>
              <a:buNone/>
            </a:pPr>
            <a:r>
              <a:rPr lang="en" b="0">
                <a:solidFill>
                  <a:srgbClr val="FFFFFF"/>
                </a:solidFill>
                <a:latin typeface="Calibri"/>
                <a:ea typeface="Calibri"/>
                <a:cs typeface="Calibri"/>
                <a:sym typeface="Calibri"/>
              </a:rPr>
              <a:t>On February 11th, Unity partners will go into parks in their communities to sign up pets. Surgeries will be done later in the month at participating vet service providers.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0" y="5575750"/>
            <a:ext cx="9144000" cy="1281900"/>
          </a:xfrm>
          <a:prstGeom prst="rect">
            <a:avLst/>
          </a:prstGeom>
          <a:solidFill>
            <a:srgbClr val="434343"/>
          </a:solidFill>
        </p:spPr>
        <p:txBody>
          <a:bodyPr lIns="91425" tIns="91425" rIns="91425" bIns="91425" anchor="ctr" anchorCtr="0">
            <a:noAutofit/>
          </a:bodyPr>
          <a:lstStyle/>
          <a:p>
            <a:pPr marL="457200" lvl="0" indent="0" rtl="0">
              <a:spcBef>
                <a:spcPts val="0"/>
              </a:spcBef>
              <a:buNone/>
            </a:pPr>
            <a:r>
              <a:rPr lang="en" b="0">
                <a:solidFill>
                  <a:srgbClr val="FFFFFF"/>
                </a:solidFill>
                <a:latin typeface="Calibri"/>
                <a:ea typeface="Calibri"/>
                <a:cs typeface="Calibri"/>
                <a:sym typeface="Calibri"/>
              </a:rPr>
              <a:t>This is the first collaborative effort of its kind in Houston and we </a:t>
            </a:r>
          </a:p>
          <a:p>
            <a:pPr marL="457200" lvl="0" indent="0" rtl="0">
              <a:spcBef>
                <a:spcPts val="0"/>
              </a:spcBef>
              <a:buNone/>
            </a:pPr>
            <a:r>
              <a:rPr lang="en" b="0">
                <a:solidFill>
                  <a:srgbClr val="FFFFFF"/>
                </a:solidFill>
                <a:latin typeface="Calibri"/>
                <a:ea typeface="Calibri"/>
                <a:cs typeface="Calibri"/>
                <a:sym typeface="Calibri"/>
              </a:rPr>
              <a:t>are optimistic about what it represents for the future. We hope </a:t>
            </a:r>
          </a:p>
          <a:p>
            <a:pPr marL="457200" lvl="0" indent="0" rtl="0">
              <a:spcBef>
                <a:spcPts val="0"/>
              </a:spcBef>
              <a:buNone/>
            </a:pPr>
            <a:r>
              <a:rPr lang="en" b="0">
                <a:solidFill>
                  <a:srgbClr val="FFFFFF"/>
                </a:solidFill>
                <a:latin typeface="Calibri"/>
                <a:ea typeface="Calibri"/>
                <a:cs typeface="Calibri"/>
                <a:sym typeface="Calibri"/>
              </a:rPr>
              <a:t>to make Big Fix Houston a recurring annual event.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BigFixHouston-Logo2.png"/>
          <p:cNvPicPr preferRelativeResize="0"/>
          <p:nvPr/>
        </p:nvPicPr>
        <p:blipFill>
          <a:blip r:embed="rId3">
            <a:alphaModFix/>
          </a:blip>
          <a:stretch>
            <a:fillRect/>
          </a:stretch>
        </p:blipFill>
        <p:spPr>
          <a:xfrm>
            <a:off x="4812800" y="1965400"/>
            <a:ext cx="3732725" cy="2057774"/>
          </a:xfrm>
          <a:prstGeom prst="rect">
            <a:avLst/>
          </a:prstGeom>
          <a:noFill/>
          <a:ln>
            <a:noFill/>
          </a:ln>
        </p:spPr>
      </p:pic>
      <p:sp>
        <p:nvSpPr>
          <p:cNvPr id="124" name="Shape 124"/>
          <p:cNvSpPr txBox="1">
            <a:spLocks noGrp="1"/>
          </p:cNvSpPr>
          <p:nvPr>
            <p:ph type="body" idx="1"/>
          </p:nvPr>
        </p:nvSpPr>
        <p:spPr>
          <a:xfrm>
            <a:off x="420600" y="5209325"/>
            <a:ext cx="8302800" cy="798300"/>
          </a:xfrm>
          <a:prstGeom prst="rect">
            <a:avLst/>
          </a:prstGeom>
        </p:spPr>
        <p:txBody>
          <a:bodyPr lIns="91425" tIns="91425" rIns="91425" bIns="91425" anchor="ctr" anchorCtr="0">
            <a:noAutofit/>
          </a:bodyPr>
          <a:lstStyle/>
          <a:p>
            <a:pPr lvl="0" algn="ctr" rtl="0">
              <a:spcBef>
                <a:spcPts val="0"/>
              </a:spcBef>
              <a:buNone/>
            </a:pPr>
            <a:r>
              <a:rPr lang="en" sz="3600">
                <a:solidFill>
                  <a:srgbClr val="0000AB"/>
                </a:solidFill>
                <a:latin typeface="Calibri"/>
                <a:ea typeface="Calibri"/>
                <a:cs typeface="Calibri"/>
                <a:sym typeface="Calibri"/>
              </a:rPr>
              <a:t>www.unityforasolution.org</a:t>
            </a:r>
          </a:p>
          <a:p>
            <a:pPr lvl="0" algn="ctr">
              <a:spcBef>
                <a:spcPts val="0"/>
              </a:spcBef>
              <a:buNone/>
            </a:pPr>
            <a:r>
              <a:rPr lang="en" sz="3600">
                <a:solidFill>
                  <a:srgbClr val="0000AB"/>
                </a:solidFill>
                <a:latin typeface="Calibri"/>
                <a:ea typeface="Calibri"/>
                <a:cs typeface="Calibri"/>
                <a:sym typeface="Calibri"/>
              </a:rPr>
              <a:t>www.bigfixhouston.org</a:t>
            </a:r>
          </a:p>
        </p:txBody>
      </p:sp>
      <p:pic>
        <p:nvPicPr>
          <p:cNvPr id="125" name="Shape 125" descr="unity.med.png"/>
          <p:cNvPicPr preferRelativeResize="0"/>
          <p:nvPr/>
        </p:nvPicPr>
        <p:blipFill>
          <a:blip r:embed="rId4">
            <a:alphaModFix/>
          </a:blip>
          <a:stretch>
            <a:fillRect/>
          </a:stretch>
        </p:blipFill>
        <p:spPr>
          <a:xfrm>
            <a:off x="304800" y="1552825"/>
            <a:ext cx="4096129" cy="26338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390473"/>
            <a:ext cx="8520600" cy="855900"/>
          </a:xfrm>
          <a:prstGeom prst="rect">
            <a:avLst/>
          </a:prstGeom>
          <a:solidFill>
            <a:srgbClr val="434343"/>
          </a:solidFill>
        </p:spPr>
        <p:txBody>
          <a:bodyPr lIns="91425" tIns="91425" rIns="91425" bIns="91425" anchor="t" anchorCtr="0">
            <a:noAutofit/>
          </a:bodyPr>
          <a:lstStyle/>
          <a:p>
            <a:pPr lvl="0" algn="ctr" rtl="0">
              <a:spcBef>
                <a:spcPts val="600"/>
              </a:spcBef>
              <a:buNone/>
            </a:pPr>
            <a:r>
              <a:rPr lang="en" sz="3000" b="0">
                <a:solidFill>
                  <a:srgbClr val="FFFFFF"/>
                </a:solidFill>
                <a:latin typeface="Francois One"/>
                <a:ea typeface="Francois One"/>
                <a:cs typeface="Francois One"/>
                <a:sym typeface="Francois One"/>
              </a:rPr>
              <a:t>Houston has an animal welfare crisis</a:t>
            </a:r>
          </a:p>
        </p:txBody>
      </p:sp>
      <p:sp>
        <p:nvSpPr>
          <p:cNvPr id="63" name="Shape 63"/>
          <p:cNvSpPr txBox="1">
            <a:spLocks noGrp="1"/>
          </p:cNvSpPr>
          <p:nvPr>
            <p:ph type="body" idx="1"/>
          </p:nvPr>
        </p:nvSpPr>
        <p:spPr>
          <a:xfrm>
            <a:off x="311700" y="1423800"/>
            <a:ext cx="8455200" cy="45138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Calibri"/>
              <a:buChar char="➢"/>
            </a:pPr>
            <a:r>
              <a:rPr lang="en" sz="2400">
                <a:solidFill>
                  <a:srgbClr val="FFFFFF"/>
                </a:solidFill>
                <a:latin typeface="Calibri"/>
                <a:ea typeface="Calibri"/>
                <a:cs typeface="Calibri"/>
                <a:sym typeface="Calibri"/>
              </a:rPr>
              <a:t>BARC - over a million homeless animals on Houston’s streets</a:t>
            </a:r>
          </a:p>
          <a:p>
            <a:pPr marL="457200" lvl="0" indent="-381000" rtl="0">
              <a:spcBef>
                <a:spcPts val="0"/>
              </a:spcBef>
              <a:buClr>
                <a:srgbClr val="FFFFFF"/>
              </a:buClr>
              <a:buSzPct val="100000"/>
              <a:buFont typeface="Calibri"/>
              <a:buChar char="➢"/>
            </a:pPr>
            <a:r>
              <a:rPr lang="en" sz="2400">
                <a:solidFill>
                  <a:srgbClr val="FFFFFF"/>
                </a:solidFill>
                <a:latin typeface="Calibri"/>
                <a:ea typeface="Calibri"/>
                <a:cs typeface="Calibri"/>
                <a:sym typeface="Calibri"/>
              </a:rPr>
              <a:t>UT School of Public Health - over 50% of residents consider stray animals a major neighborhood concern in East Houston-Settegast, Near Northside-Fifth Ward, Third Ward, East End, Gulfgate and Sunnyside</a:t>
            </a:r>
          </a:p>
          <a:p>
            <a:pPr marL="457200" lvl="0" indent="-381000" rtl="0">
              <a:spcBef>
                <a:spcPts val="0"/>
              </a:spcBef>
              <a:buClr>
                <a:srgbClr val="FFFFFF"/>
              </a:buClr>
              <a:buSzPct val="100000"/>
              <a:buFont typeface="Calibri"/>
              <a:buChar char="➢"/>
            </a:pPr>
            <a:r>
              <a:rPr lang="en" sz="2400">
                <a:solidFill>
                  <a:srgbClr val="FFFFFF"/>
                </a:solidFill>
                <a:latin typeface="Calibri"/>
                <a:ea typeface="Calibri"/>
                <a:cs typeface="Calibri"/>
                <a:sym typeface="Calibri"/>
              </a:rPr>
              <a:t>The problem is worsened by the lack of vetting and/or spay neuter resources in communities with the most homeless or stray animals</a:t>
            </a:r>
          </a:p>
          <a:p>
            <a:pPr marL="457200" lvl="0" indent="-381000" rtl="0">
              <a:spcBef>
                <a:spcPts val="0"/>
              </a:spcBef>
              <a:buClr>
                <a:srgbClr val="FFFFFF"/>
              </a:buClr>
              <a:buSzPct val="100000"/>
              <a:buFont typeface="Calibri"/>
              <a:buChar char="➢"/>
            </a:pPr>
            <a:r>
              <a:rPr lang="en" sz="2400">
                <a:solidFill>
                  <a:srgbClr val="FFFFFF"/>
                </a:solidFill>
                <a:latin typeface="Calibri"/>
                <a:ea typeface="Calibri"/>
                <a:cs typeface="Calibri"/>
                <a:sym typeface="Calibri"/>
              </a:rPr>
              <a:t>Historically, the city of Houston has provided less funding for animal welfare than any other metropolitan area in Texas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96450" y="274625"/>
            <a:ext cx="8351100" cy="2052900"/>
          </a:xfrm>
          <a:prstGeom prst="rect">
            <a:avLst/>
          </a:prstGeom>
          <a:solidFill>
            <a:srgbClr val="434343"/>
          </a:solidFill>
          <a:ln w="9525" cap="flat" cmpd="sng">
            <a:solidFill>
              <a:srgbClr val="434343"/>
            </a:solidFill>
            <a:prstDash val="solid"/>
            <a:round/>
            <a:headEnd type="none" w="med" len="med"/>
            <a:tailEnd type="none" w="med" len="med"/>
          </a:ln>
        </p:spPr>
        <p:txBody>
          <a:bodyPr lIns="91425" tIns="91425" rIns="91425" bIns="91425" anchor="t" anchorCtr="0">
            <a:noAutofit/>
          </a:bodyPr>
          <a:lstStyle/>
          <a:p>
            <a:pPr marL="457200" lvl="0" indent="-381000" rtl="0">
              <a:spcBef>
                <a:spcPts val="0"/>
              </a:spcBef>
              <a:buClr>
                <a:srgbClr val="FFFFFF"/>
              </a:buClr>
              <a:buSzPct val="100000"/>
              <a:buFont typeface="Calibri"/>
              <a:buChar char="➢"/>
            </a:pPr>
            <a:r>
              <a:rPr lang="en" sz="2400" b="0">
                <a:solidFill>
                  <a:srgbClr val="FFFFFF"/>
                </a:solidFill>
                <a:latin typeface="Calibri"/>
                <a:ea typeface="Calibri"/>
                <a:cs typeface="Calibri"/>
                <a:sym typeface="Calibri"/>
              </a:rPr>
              <a:t>Unity for a Solution was formed in 2013 to address the crisis by raising awareness and increasing free and low cost spay neuter options for pets, especially in low income areas. </a:t>
            </a:r>
          </a:p>
          <a:p>
            <a:pPr marL="457200" lvl="0" indent="-381000" rtl="0">
              <a:spcBef>
                <a:spcPts val="0"/>
              </a:spcBef>
              <a:buClr>
                <a:srgbClr val="FFFFFF"/>
              </a:buClr>
              <a:buSzPct val="100000"/>
              <a:buFont typeface="Calibri"/>
              <a:buChar char="➢"/>
            </a:pPr>
            <a:r>
              <a:rPr lang="en" sz="2400" b="0">
                <a:solidFill>
                  <a:schemeClr val="lt1"/>
                </a:solidFill>
                <a:latin typeface="Calibri"/>
                <a:ea typeface="Calibri"/>
                <a:cs typeface="Calibri"/>
                <a:sym typeface="Calibri"/>
              </a:rPr>
              <a:t>We are a collaboration of animal welfare groups, businesses and civic associations and currently have over 50 partners.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412477"/>
            <a:ext cx="8537700" cy="963900"/>
          </a:xfrm>
          <a:prstGeom prst="rect">
            <a:avLst/>
          </a:prstGeom>
          <a:solidFill>
            <a:srgbClr val="434343"/>
          </a:solidFill>
        </p:spPr>
        <p:txBody>
          <a:bodyPr lIns="91425" tIns="91425" rIns="91425" bIns="91425" anchor="t" anchorCtr="0">
            <a:noAutofit/>
          </a:bodyPr>
          <a:lstStyle/>
          <a:p>
            <a:pPr lvl="0">
              <a:spcBef>
                <a:spcPts val="0"/>
              </a:spcBef>
              <a:buNone/>
            </a:pPr>
            <a:r>
              <a:rPr lang="en" sz="2400" b="0">
                <a:solidFill>
                  <a:srgbClr val="FFFFFF"/>
                </a:solidFill>
                <a:latin typeface="Calibri"/>
                <a:ea typeface="Calibri"/>
                <a:cs typeface="Calibri"/>
                <a:sym typeface="Calibri"/>
              </a:rPr>
              <a:t>Unity’s steering committee is composed of representatives from several of the member organizations </a:t>
            </a:r>
          </a:p>
        </p:txBody>
      </p:sp>
      <p:pic>
        <p:nvPicPr>
          <p:cNvPr id="77" name="Shape 77" descr="15665393_1412447735434448_6597329966584756922_n.png"/>
          <p:cNvPicPr preferRelativeResize="0"/>
          <p:nvPr/>
        </p:nvPicPr>
        <p:blipFill>
          <a:blip r:embed="rId3">
            <a:alphaModFix/>
          </a:blip>
          <a:stretch>
            <a:fillRect/>
          </a:stretch>
        </p:blipFill>
        <p:spPr>
          <a:xfrm>
            <a:off x="1579425" y="4370424"/>
            <a:ext cx="2947325" cy="1383674"/>
          </a:xfrm>
          <a:prstGeom prst="rect">
            <a:avLst/>
          </a:prstGeom>
          <a:noFill/>
          <a:ln>
            <a:noFill/>
          </a:ln>
        </p:spPr>
      </p:pic>
      <p:pic>
        <p:nvPicPr>
          <p:cNvPr id="78" name="Shape 78" descr="hpslogo-final.jpg"/>
          <p:cNvPicPr preferRelativeResize="0"/>
          <p:nvPr/>
        </p:nvPicPr>
        <p:blipFill>
          <a:blip r:embed="rId4">
            <a:alphaModFix/>
          </a:blip>
          <a:stretch>
            <a:fillRect/>
          </a:stretch>
        </p:blipFill>
        <p:spPr>
          <a:xfrm>
            <a:off x="5207599" y="4278025"/>
            <a:ext cx="2001674" cy="2001675"/>
          </a:xfrm>
          <a:prstGeom prst="rect">
            <a:avLst/>
          </a:prstGeom>
          <a:noFill/>
          <a:ln>
            <a:noFill/>
          </a:ln>
        </p:spPr>
      </p:pic>
      <p:pic>
        <p:nvPicPr>
          <p:cNvPr id="2" name="Picture 1"/>
          <p:cNvPicPr>
            <a:picLocks noChangeAspect="1"/>
          </p:cNvPicPr>
          <p:nvPr/>
        </p:nvPicPr>
        <p:blipFill>
          <a:blip r:embed="rId5"/>
          <a:stretch>
            <a:fillRect/>
          </a:stretch>
        </p:blipFill>
        <p:spPr>
          <a:xfrm>
            <a:off x="6348427" y="1956470"/>
            <a:ext cx="1721691" cy="1796142"/>
          </a:xfrm>
          <a:prstGeom prst="rect">
            <a:avLst/>
          </a:prstGeom>
        </p:spPr>
      </p:pic>
      <p:pic>
        <p:nvPicPr>
          <p:cNvPr id="3" name="Picture 2"/>
          <p:cNvPicPr>
            <a:picLocks noChangeAspect="1"/>
          </p:cNvPicPr>
          <p:nvPr/>
        </p:nvPicPr>
        <p:blipFill>
          <a:blip r:embed="rId6"/>
          <a:stretch>
            <a:fillRect/>
          </a:stretch>
        </p:blipFill>
        <p:spPr>
          <a:xfrm>
            <a:off x="3770721" y="1956470"/>
            <a:ext cx="1953655" cy="1912669"/>
          </a:xfrm>
          <a:prstGeom prst="rect">
            <a:avLst/>
          </a:prstGeom>
        </p:spPr>
      </p:pic>
      <p:pic>
        <p:nvPicPr>
          <p:cNvPr id="4" name="Picture 3"/>
          <p:cNvPicPr>
            <a:picLocks noChangeAspect="1"/>
          </p:cNvPicPr>
          <p:nvPr/>
        </p:nvPicPr>
        <p:blipFill>
          <a:blip r:embed="rId7"/>
          <a:stretch>
            <a:fillRect/>
          </a:stretch>
        </p:blipFill>
        <p:spPr>
          <a:xfrm>
            <a:off x="959003" y="2072997"/>
            <a:ext cx="2017336" cy="14991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4800" y="412477"/>
            <a:ext cx="8537700" cy="963900"/>
          </a:xfrm>
          <a:prstGeom prst="rect">
            <a:avLst/>
          </a:prstGeom>
          <a:solidFill>
            <a:srgbClr val="434343"/>
          </a:solidFill>
        </p:spPr>
        <p:txBody>
          <a:bodyPr lIns="91425" tIns="91425" rIns="91425" bIns="91425" anchor="t" anchorCtr="0">
            <a:noAutofit/>
          </a:bodyPr>
          <a:lstStyle/>
          <a:p>
            <a:pPr lvl="0" rtl="0">
              <a:spcBef>
                <a:spcPts val="0"/>
              </a:spcBef>
              <a:buNone/>
            </a:pPr>
            <a:r>
              <a:rPr lang="en" sz="2400" b="0">
                <a:solidFill>
                  <a:srgbClr val="FFFFFF"/>
                </a:solidFill>
                <a:latin typeface="Calibri"/>
                <a:ea typeface="Calibri"/>
                <a:cs typeface="Calibri"/>
                <a:sym typeface="Calibri"/>
              </a:rPr>
              <a:t>We work with our elected officials and their staffs to bring more attention to the problem and get more city resources to address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63750" y="5640775"/>
            <a:ext cx="8416500" cy="1088400"/>
          </a:xfrm>
          <a:prstGeom prst="rect">
            <a:avLst/>
          </a:prstGeom>
          <a:solidFill>
            <a:srgbClr val="434343"/>
          </a:solidFill>
        </p:spPr>
        <p:txBody>
          <a:bodyPr lIns="91425" tIns="91425" rIns="91425" bIns="91425" anchor="ctr" anchorCtr="0">
            <a:noAutofit/>
          </a:bodyPr>
          <a:lstStyle/>
          <a:p>
            <a:pPr lvl="0">
              <a:spcBef>
                <a:spcPts val="0"/>
              </a:spcBef>
              <a:buNone/>
            </a:pPr>
            <a:r>
              <a:rPr lang="en" sz="2100" b="0">
                <a:solidFill>
                  <a:schemeClr val="lt1"/>
                </a:solidFill>
                <a:latin typeface="Proxima Nova"/>
                <a:ea typeface="Proxima Nova"/>
                <a:cs typeface="Proxima Nova"/>
                <a:sym typeface="Proxima Nova"/>
              </a:rPr>
              <a:t>Our community outreach focuses on areas with the most need. We talk to residents and sign up their pets for free spay, neuter and vaccinations. To date, we have fixed and vetted over 1,000 animals.</a:t>
            </a:r>
            <a:r>
              <a:rPr lang="en" sz="2200" b="0">
                <a:solidFill>
                  <a:schemeClr val="lt1"/>
                </a:solidFill>
                <a:latin typeface="Proxima Nova"/>
                <a:ea typeface="Proxima Nova"/>
                <a:cs typeface="Proxima Nova"/>
                <a:sym typeface="Proxima Nov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800" y="295100"/>
            <a:ext cx="8537700" cy="1231500"/>
          </a:xfrm>
          <a:prstGeom prst="rect">
            <a:avLst/>
          </a:prstGeom>
          <a:solidFill>
            <a:srgbClr val="434343"/>
          </a:solidFill>
        </p:spPr>
        <p:txBody>
          <a:bodyPr lIns="91425" tIns="91425" rIns="91425" bIns="91425" anchor="t" anchorCtr="0">
            <a:noAutofit/>
          </a:bodyPr>
          <a:lstStyle/>
          <a:p>
            <a:pPr lvl="0">
              <a:spcBef>
                <a:spcPts val="0"/>
              </a:spcBef>
              <a:buNone/>
            </a:pPr>
            <a:r>
              <a:rPr lang="en" sz="2400" b="0">
                <a:solidFill>
                  <a:srgbClr val="FFFFFF"/>
                </a:solidFill>
                <a:latin typeface="Calibri"/>
                <a:ea typeface="Calibri"/>
                <a:cs typeface="Calibri"/>
                <a:sym typeface="Calibri"/>
              </a:rPr>
              <a:t>Our awareness efforts include informing the general public about Houston’s animal overpopulation crisis. Many residents are still unaware of the problem.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74550" y="412475"/>
            <a:ext cx="8394900" cy="1434600"/>
          </a:xfrm>
          <a:prstGeom prst="rect">
            <a:avLst/>
          </a:prstGeom>
          <a:solidFill>
            <a:srgbClr val="434343"/>
          </a:solidFill>
        </p:spPr>
        <p:txBody>
          <a:bodyPr lIns="91425" tIns="91425" rIns="91425" bIns="91425" anchor="t" anchorCtr="0">
            <a:noAutofit/>
          </a:bodyPr>
          <a:lstStyle/>
          <a:p>
            <a:pPr lvl="0">
              <a:spcBef>
                <a:spcPts val="0"/>
              </a:spcBef>
              <a:buNone/>
            </a:pPr>
            <a:r>
              <a:rPr lang="en" sz="2000" b="0">
                <a:solidFill>
                  <a:srgbClr val="FFFFFF"/>
                </a:solidFill>
                <a:latin typeface="Calibri"/>
                <a:ea typeface="Calibri"/>
                <a:cs typeface="Calibri"/>
                <a:sym typeface="Calibri"/>
              </a:rPr>
              <a:t>Our biggest project to date is Big Fix Houston. Last fall, CM Karla Cisneros brought us together to work on a large scale spay, neuter and education campaign for February 2017. Participants include Unity, BARC, Emancipet, Houston Humane Society, Texas Litter Control and several private vet clinics.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03150" y="412475"/>
            <a:ext cx="8537700" cy="2041500"/>
          </a:xfrm>
          <a:prstGeom prst="rect">
            <a:avLst/>
          </a:prstGeom>
          <a:solidFill>
            <a:srgbClr val="434343"/>
          </a:solidFill>
        </p:spPr>
        <p:txBody>
          <a:bodyPr lIns="91425" tIns="91425" rIns="91425" bIns="91425" anchor="t" anchorCtr="0">
            <a:noAutofit/>
          </a:bodyPr>
          <a:lstStyle/>
          <a:p>
            <a:pPr marL="457200" lvl="0" indent="-355600" rtl="0">
              <a:spcBef>
                <a:spcPts val="0"/>
              </a:spcBef>
              <a:buClr>
                <a:srgbClr val="FFFFFF"/>
              </a:buClr>
              <a:buSzPct val="100000"/>
              <a:buFont typeface="Calibri"/>
              <a:buChar char="➢"/>
            </a:pPr>
            <a:r>
              <a:rPr lang="en" sz="2000" b="0">
                <a:solidFill>
                  <a:srgbClr val="FFFFFF"/>
                </a:solidFill>
                <a:latin typeface="Calibri"/>
                <a:ea typeface="Calibri"/>
                <a:cs typeface="Calibri"/>
                <a:sym typeface="Calibri"/>
              </a:rPr>
              <a:t>We’re hoping to provide free spay, neuter and vaccinations to pets in areas with the most complaints about stray and homeless animals and/or the fewest spay neuter options</a:t>
            </a:r>
          </a:p>
          <a:p>
            <a:pPr marL="457200" lvl="0" indent="-355600" rtl="0">
              <a:spcBef>
                <a:spcPts val="0"/>
              </a:spcBef>
              <a:buClr>
                <a:srgbClr val="FFFFFF"/>
              </a:buClr>
              <a:buSzPct val="100000"/>
              <a:buFont typeface="Calibri"/>
              <a:buChar char="➢"/>
            </a:pPr>
            <a:r>
              <a:rPr lang="en" sz="2000" b="0">
                <a:solidFill>
                  <a:srgbClr val="FFFFFF"/>
                </a:solidFill>
                <a:latin typeface="Calibri"/>
                <a:ea typeface="Calibri"/>
                <a:cs typeface="Calibri"/>
                <a:sym typeface="Calibri"/>
              </a:rPr>
              <a:t>Our focus includes the Third Ward, Fifth Ward, Near Northside, Near Hobby, Sunnyside, South Park, East End, Denver Harbor, Acres Homes and Independence Heights</a:t>
            </a: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(4:3)</PresentationFormat>
  <Paragraphs>24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Amatic SC</vt:lpstr>
      <vt:lpstr>Arial</vt:lpstr>
      <vt:lpstr>Proxima Nova</vt:lpstr>
      <vt:lpstr>Source Code Pro</vt:lpstr>
      <vt:lpstr>Francois One</vt:lpstr>
      <vt:lpstr>Calibri</vt:lpstr>
      <vt:lpstr>beach-day</vt:lpstr>
      <vt:lpstr>Unity for a Solution:  An animal welfare collaboration</vt:lpstr>
      <vt:lpstr>Houston has an animal welfare crisis</vt:lpstr>
      <vt:lpstr>Unity for a Solution was formed in 2013 to address the crisis by raising awareness and increasing free and low cost spay neuter options for pets, especially in low income areas.  We are a collaboration of animal welfare groups, businesses and civic associations and currently have over 50 partners. </vt:lpstr>
      <vt:lpstr>Unity’s steering committee is composed of representatives from several of the member organizations </vt:lpstr>
      <vt:lpstr>We work with our elected officials and their staffs to bring more attention to the problem and get more city resources to address it.</vt:lpstr>
      <vt:lpstr>PowerPoint Presentation</vt:lpstr>
      <vt:lpstr>Our awareness efforts include informing the general public about Houston’s animal overpopulation crisis. Many residents are still unaware of the problem.</vt:lpstr>
      <vt:lpstr>Our biggest project to date is Big Fix Houston. Last fall, CM Karla Cisneros brought us together to work on a large scale spay, neuter and education campaign for February 2017. Participants include Unity, BARC, Emancipet, Houston Humane Society, Texas Litter Control and several private vet clinics. </vt:lpstr>
      <vt:lpstr>We’re hoping to provide free spay, neuter and vaccinations to pets in areas with the most complaints about stray and homeless animals and/or the fewest spay neuter options Our focus includes the Third Ward, Fifth Ward, Near Northside, Near Hobby, Sunnyside, South Park, East End, Denver Harbor, Acres Homes and Independence Heights</vt:lpstr>
      <vt:lpstr>We’re raising $100,000 in private donations to pay for about 1,000 surgeries CM Cisneros &amp; CM Gallegos have pledged their support which helps us serve more in their districts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for a Solution:  An animal welfare collaboration</dc:title>
  <cp:lastModifiedBy>Lynn</cp:lastModifiedBy>
  <cp:revision>1</cp:revision>
  <dcterms:modified xsi:type="dcterms:W3CDTF">2017-01-23T13:14:07Z</dcterms:modified>
</cp:coreProperties>
</file>