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5" r:id="rId10"/>
    <p:sldId id="266" r:id="rId11"/>
    <p:sldId id="267" r:id="rId12"/>
    <p:sldId id="264"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854550A-1748-499F-BE41-83005EF19A01}" type="datetimeFigureOut">
              <a:rPr lang="en-US" smtClean="0"/>
              <a:t>6/16/2016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1072CA-E9A7-4F12-8846-F09D13D1E08A}" type="slidenum">
              <a:rPr lang="en-US" smtClean="0"/>
              <a:t>‹#›</a:t>
            </a:fld>
            <a:endParaRPr lang="en-US"/>
          </a:p>
        </p:txBody>
      </p:sp>
    </p:spTree>
    <p:extLst>
      <p:ext uri="{BB962C8B-B14F-4D97-AF65-F5344CB8AC3E}">
        <p14:creationId xmlns:p14="http://schemas.microsoft.com/office/powerpoint/2010/main" val="902694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54550A-1748-499F-BE41-83005EF19A01}" type="datetimeFigureOut">
              <a:rPr lang="en-US" smtClean="0"/>
              <a:t>6/16/2016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1072CA-E9A7-4F12-8846-F09D13D1E08A}" type="slidenum">
              <a:rPr lang="en-US" smtClean="0"/>
              <a:t>‹#›</a:t>
            </a:fld>
            <a:endParaRPr lang="en-US"/>
          </a:p>
        </p:txBody>
      </p:sp>
    </p:spTree>
    <p:extLst>
      <p:ext uri="{BB962C8B-B14F-4D97-AF65-F5344CB8AC3E}">
        <p14:creationId xmlns:p14="http://schemas.microsoft.com/office/powerpoint/2010/main" val="1272463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54550A-1748-499F-BE41-83005EF19A01}" type="datetimeFigureOut">
              <a:rPr lang="en-US" smtClean="0"/>
              <a:t>6/16/2016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1072CA-E9A7-4F12-8846-F09D13D1E08A}" type="slidenum">
              <a:rPr lang="en-US" smtClean="0"/>
              <a:t>‹#›</a:t>
            </a:fld>
            <a:endParaRPr lang="en-US"/>
          </a:p>
        </p:txBody>
      </p:sp>
    </p:spTree>
    <p:extLst>
      <p:ext uri="{BB962C8B-B14F-4D97-AF65-F5344CB8AC3E}">
        <p14:creationId xmlns:p14="http://schemas.microsoft.com/office/powerpoint/2010/main" val="1636921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54550A-1748-499F-BE41-83005EF19A01}" type="datetimeFigureOut">
              <a:rPr lang="en-US" smtClean="0"/>
              <a:t>6/16/2016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1072CA-E9A7-4F12-8846-F09D13D1E08A}" type="slidenum">
              <a:rPr lang="en-US" smtClean="0"/>
              <a:t>‹#›</a:t>
            </a:fld>
            <a:endParaRPr lang="en-US"/>
          </a:p>
        </p:txBody>
      </p:sp>
    </p:spTree>
    <p:extLst>
      <p:ext uri="{BB962C8B-B14F-4D97-AF65-F5344CB8AC3E}">
        <p14:creationId xmlns:p14="http://schemas.microsoft.com/office/powerpoint/2010/main" val="58849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54550A-1748-499F-BE41-83005EF19A01}" type="datetimeFigureOut">
              <a:rPr lang="en-US" smtClean="0"/>
              <a:t>6/16/2016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1072CA-E9A7-4F12-8846-F09D13D1E08A}" type="slidenum">
              <a:rPr lang="en-US" smtClean="0"/>
              <a:t>‹#›</a:t>
            </a:fld>
            <a:endParaRPr lang="en-US"/>
          </a:p>
        </p:txBody>
      </p:sp>
    </p:spTree>
    <p:extLst>
      <p:ext uri="{BB962C8B-B14F-4D97-AF65-F5344CB8AC3E}">
        <p14:creationId xmlns:p14="http://schemas.microsoft.com/office/powerpoint/2010/main" val="3848895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854550A-1748-499F-BE41-83005EF19A01}" type="datetimeFigureOut">
              <a:rPr lang="en-US" smtClean="0"/>
              <a:t>6/16/2016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1072CA-E9A7-4F12-8846-F09D13D1E08A}" type="slidenum">
              <a:rPr lang="en-US" smtClean="0"/>
              <a:t>‹#›</a:t>
            </a:fld>
            <a:endParaRPr lang="en-US"/>
          </a:p>
        </p:txBody>
      </p:sp>
    </p:spTree>
    <p:extLst>
      <p:ext uri="{BB962C8B-B14F-4D97-AF65-F5344CB8AC3E}">
        <p14:creationId xmlns:p14="http://schemas.microsoft.com/office/powerpoint/2010/main" val="3376409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854550A-1748-499F-BE41-83005EF19A01}" type="datetimeFigureOut">
              <a:rPr lang="en-US" smtClean="0"/>
              <a:t>6/16/2016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1072CA-E9A7-4F12-8846-F09D13D1E08A}" type="slidenum">
              <a:rPr lang="en-US" smtClean="0"/>
              <a:t>‹#›</a:t>
            </a:fld>
            <a:endParaRPr lang="en-US"/>
          </a:p>
        </p:txBody>
      </p:sp>
    </p:spTree>
    <p:extLst>
      <p:ext uri="{BB962C8B-B14F-4D97-AF65-F5344CB8AC3E}">
        <p14:creationId xmlns:p14="http://schemas.microsoft.com/office/powerpoint/2010/main" val="2562100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854550A-1748-499F-BE41-83005EF19A01}" type="datetimeFigureOut">
              <a:rPr lang="en-US" smtClean="0"/>
              <a:t>6/16/2016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1072CA-E9A7-4F12-8846-F09D13D1E08A}" type="slidenum">
              <a:rPr lang="en-US" smtClean="0"/>
              <a:t>‹#›</a:t>
            </a:fld>
            <a:endParaRPr lang="en-US"/>
          </a:p>
        </p:txBody>
      </p:sp>
    </p:spTree>
    <p:extLst>
      <p:ext uri="{BB962C8B-B14F-4D97-AF65-F5344CB8AC3E}">
        <p14:creationId xmlns:p14="http://schemas.microsoft.com/office/powerpoint/2010/main" val="3995010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54550A-1748-499F-BE41-83005EF19A01}" type="datetimeFigureOut">
              <a:rPr lang="en-US" smtClean="0"/>
              <a:t>6/16/2016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1072CA-E9A7-4F12-8846-F09D13D1E08A}" type="slidenum">
              <a:rPr lang="en-US" smtClean="0"/>
              <a:t>‹#›</a:t>
            </a:fld>
            <a:endParaRPr lang="en-US"/>
          </a:p>
        </p:txBody>
      </p:sp>
    </p:spTree>
    <p:extLst>
      <p:ext uri="{BB962C8B-B14F-4D97-AF65-F5344CB8AC3E}">
        <p14:creationId xmlns:p14="http://schemas.microsoft.com/office/powerpoint/2010/main" val="2486768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54550A-1748-499F-BE41-83005EF19A01}" type="datetimeFigureOut">
              <a:rPr lang="en-US" smtClean="0"/>
              <a:t>6/16/2016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1072CA-E9A7-4F12-8846-F09D13D1E08A}" type="slidenum">
              <a:rPr lang="en-US" smtClean="0"/>
              <a:t>‹#›</a:t>
            </a:fld>
            <a:endParaRPr lang="en-US"/>
          </a:p>
        </p:txBody>
      </p:sp>
    </p:spTree>
    <p:extLst>
      <p:ext uri="{BB962C8B-B14F-4D97-AF65-F5344CB8AC3E}">
        <p14:creationId xmlns:p14="http://schemas.microsoft.com/office/powerpoint/2010/main" val="1133980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54550A-1748-499F-BE41-83005EF19A01}" type="datetimeFigureOut">
              <a:rPr lang="en-US" smtClean="0"/>
              <a:t>6/16/2016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1072CA-E9A7-4F12-8846-F09D13D1E08A}" type="slidenum">
              <a:rPr lang="en-US" smtClean="0"/>
              <a:t>‹#›</a:t>
            </a:fld>
            <a:endParaRPr lang="en-US"/>
          </a:p>
        </p:txBody>
      </p:sp>
    </p:spTree>
    <p:extLst>
      <p:ext uri="{BB962C8B-B14F-4D97-AF65-F5344CB8AC3E}">
        <p14:creationId xmlns:p14="http://schemas.microsoft.com/office/powerpoint/2010/main" val="773872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54550A-1748-499F-BE41-83005EF19A01}" type="datetimeFigureOut">
              <a:rPr lang="en-US" smtClean="0"/>
              <a:t>6/16/2016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1072CA-E9A7-4F12-8846-F09D13D1E08A}" type="slidenum">
              <a:rPr lang="en-US" smtClean="0"/>
              <a:t>‹#›</a:t>
            </a:fld>
            <a:endParaRPr lang="en-US"/>
          </a:p>
        </p:txBody>
      </p:sp>
    </p:spTree>
    <p:extLst>
      <p:ext uri="{BB962C8B-B14F-4D97-AF65-F5344CB8AC3E}">
        <p14:creationId xmlns:p14="http://schemas.microsoft.com/office/powerpoint/2010/main" val="1957373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epmgaa.media.lionheartdms.com/wordpress/wp-content/uploads/2009/03/citylogo1-297x300_t580.png?6b5a8256ea9d40d51e7e604659cffd9fde3a397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9642" y="1946564"/>
            <a:ext cx="2301298" cy="232454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90600" y="838200"/>
            <a:ext cx="6705600" cy="954107"/>
          </a:xfrm>
          <a:prstGeom prst="rect">
            <a:avLst/>
          </a:prstGeom>
          <a:noFill/>
        </p:spPr>
        <p:txBody>
          <a:bodyPr wrap="square" rtlCol="0">
            <a:spAutoFit/>
          </a:bodyPr>
          <a:lstStyle/>
          <a:p>
            <a:pPr algn="ctr"/>
            <a:r>
              <a:rPr lang="en-US" sz="2800" dirty="0" smtClean="0">
                <a:latin typeface="Arial Black" panose="020B0A04020102020204" pitchFamily="34" charset="0"/>
                <a:cs typeface="Arial" panose="020B0604020202020204" pitchFamily="34" charset="0"/>
              </a:rPr>
              <a:t>Mayor’s Office of Government Relations</a:t>
            </a:r>
            <a:endParaRPr lang="en-US" sz="2800" dirty="0">
              <a:latin typeface="Arial Black" panose="020B0A04020102020204" pitchFamily="34" charset="0"/>
              <a:cs typeface="Arial" panose="020B0604020202020204" pitchFamily="34" charset="0"/>
            </a:endParaRPr>
          </a:p>
        </p:txBody>
      </p:sp>
      <p:sp>
        <p:nvSpPr>
          <p:cNvPr id="6" name="TextBox 5"/>
          <p:cNvSpPr txBox="1"/>
          <p:nvPr/>
        </p:nvSpPr>
        <p:spPr>
          <a:xfrm>
            <a:off x="1585191" y="4495800"/>
            <a:ext cx="5410200" cy="369332"/>
          </a:xfrm>
          <a:prstGeom prst="rect">
            <a:avLst/>
          </a:prstGeom>
          <a:noFill/>
        </p:spPr>
        <p:txBody>
          <a:bodyPr wrap="square" rtlCol="0">
            <a:spAutoFit/>
          </a:bodyPr>
          <a:lstStyle/>
          <a:p>
            <a:pPr algn="ctr"/>
            <a:r>
              <a:rPr lang="en-US" dirty="0" smtClean="0">
                <a:latin typeface="Arial" panose="020B0604020202020204" pitchFamily="34" charset="0"/>
                <a:cs typeface="Arial" panose="020B0604020202020204" pitchFamily="34" charset="0"/>
              </a:rPr>
              <a:t>Report on Zika funding for Solid Waste Programs</a:t>
            </a:r>
            <a:endParaRPr lang="en-US" dirty="0">
              <a:latin typeface="Arial" panose="020B0604020202020204" pitchFamily="34" charset="0"/>
              <a:cs typeface="Arial" panose="020B0604020202020204" pitchFamily="34" charset="0"/>
            </a:endParaRPr>
          </a:p>
        </p:txBody>
      </p:sp>
      <p:sp>
        <p:nvSpPr>
          <p:cNvPr id="7" name="TextBox 6"/>
          <p:cNvSpPr txBox="1"/>
          <p:nvPr/>
        </p:nvSpPr>
        <p:spPr>
          <a:xfrm>
            <a:off x="2994891" y="5562600"/>
            <a:ext cx="2590800" cy="646331"/>
          </a:xfrm>
          <a:prstGeom prst="rect">
            <a:avLst/>
          </a:prstGeom>
          <a:noFill/>
        </p:spPr>
        <p:txBody>
          <a:bodyPr wrap="square" rtlCol="0">
            <a:spAutoFit/>
          </a:bodyPr>
          <a:lstStyle/>
          <a:p>
            <a:pPr algn="ctr"/>
            <a:r>
              <a:rPr lang="en-US" dirty="0" smtClean="0">
                <a:latin typeface="Arial" panose="020B0604020202020204" pitchFamily="34" charset="0"/>
                <a:cs typeface="Arial" panose="020B0604020202020204" pitchFamily="34" charset="0"/>
              </a:rPr>
              <a:t>Bill Kelly, Director</a:t>
            </a:r>
          </a:p>
          <a:p>
            <a:pPr algn="ctr"/>
            <a:r>
              <a:rPr lang="en-US" dirty="0" smtClean="0">
                <a:latin typeface="Arial" panose="020B0604020202020204" pitchFamily="34" charset="0"/>
                <a:cs typeface="Arial" panose="020B0604020202020204" pitchFamily="34" charset="0"/>
              </a:rPr>
              <a:t>June 16, 2016</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2156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536" y="-304800"/>
            <a:ext cx="8235159" cy="4555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933" y="4225040"/>
            <a:ext cx="7966364" cy="2658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descr="http://epmgaa.media.lionheartdms.com/wordpress/wp-content/uploads/2009/03/citylogo1-297x300_t580.png?6b5a8256ea9d40d51e7e604659cffd9fde3a397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77842" y="5943600"/>
            <a:ext cx="905256"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3026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989" y="1524000"/>
            <a:ext cx="8591550" cy="413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http://epmgaa.media.lionheartdms.com/wordpress/wp-content/uploads/2009/03/citylogo1-297x300_t580.png?6b5a8256ea9d40d51e7e604659cffd9fde3a397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7842" y="5943600"/>
            <a:ext cx="905256"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434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3255138"/>
            <a:ext cx="3505200" cy="307777"/>
          </a:xfrm>
          <a:prstGeom prst="rect">
            <a:avLst/>
          </a:prstGeom>
        </p:spPr>
        <p:txBody>
          <a:bodyPr wrap="square">
            <a:spAutoFit/>
          </a:bodyPr>
          <a:lstStyle/>
          <a:p>
            <a:pPr fontAlgn="base"/>
            <a:r>
              <a:rPr lang="en-US" sz="1400" dirty="0" smtClean="0">
                <a:latin typeface="Times New Roman" panose="02020603050405020304" pitchFamily="18" charset="0"/>
                <a:cs typeface="Times New Roman" panose="02020603050405020304" pitchFamily="18" charset="0"/>
              </a:rPr>
              <a:t>.</a:t>
            </a:r>
            <a:endParaRPr lang="en-US" sz="1400" dirty="0">
              <a:latin typeface="Times New Roman" panose="02020603050405020304" pitchFamily="18" charset="0"/>
              <a:cs typeface="Times New Roman" panose="02020603050405020304" pitchFamily="18" charset="0"/>
            </a:endParaRPr>
          </a:p>
        </p:txBody>
      </p:sp>
      <p:pic>
        <p:nvPicPr>
          <p:cNvPr id="8" name="Picture 2" descr="http://epmgaa.media.lionheartdms.com/wordpress/wp-content/uploads/2009/03/citylogo1-297x300_t580.png?6b5a8256ea9d40d51e7e604659cffd9fde3a397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7842" y="5943600"/>
            <a:ext cx="905256" cy="9144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85800" y="304800"/>
            <a:ext cx="7467600" cy="830997"/>
          </a:xfrm>
          <a:prstGeom prst="rect">
            <a:avLst/>
          </a:prstGeom>
          <a:noFill/>
        </p:spPr>
        <p:txBody>
          <a:bodyPr wrap="square" rtlCol="0">
            <a:spAutoFit/>
          </a:bodyPr>
          <a:lstStyle/>
          <a:p>
            <a:pPr algn="ctr"/>
            <a:r>
              <a:rPr lang="en-US" sz="2400" dirty="0" smtClean="0">
                <a:latin typeface="Arial Black" panose="020B0A04020102020204" pitchFamily="34" charset="0"/>
              </a:rPr>
              <a:t>Letter from Mayor Turner to Houston Congressional Delegation</a:t>
            </a:r>
            <a:endParaRPr lang="en-US" sz="2400" dirty="0">
              <a:latin typeface="Arial Black" panose="020B0A04020102020204"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91" y="1295400"/>
            <a:ext cx="4076700" cy="494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953000" y="1752600"/>
            <a:ext cx="3200400" cy="3970318"/>
          </a:xfrm>
          <a:prstGeom prst="rect">
            <a:avLst/>
          </a:prstGeom>
          <a:noFill/>
        </p:spPr>
        <p:txBody>
          <a:bodyPr wrap="square" rtlCol="0">
            <a:spAutoFit/>
          </a:bodyPr>
          <a:lstStyle/>
          <a:p>
            <a:r>
              <a:rPr lang="en-US" i="1" dirty="0" smtClean="0">
                <a:latin typeface="Arial" panose="020B0604020202020204" pitchFamily="34" charset="0"/>
                <a:cs typeface="Arial" panose="020B0604020202020204" pitchFamily="34" charset="0"/>
              </a:rPr>
              <a:t>“Making </a:t>
            </a:r>
            <a:r>
              <a:rPr lang="en-US" i="1" dirty="0">
                <a:latin typeface="Arial" panose="020B0604020202020204" pitchFamily="34" charset="0"/>
                <a:cs typeface="Arial" panose="020B0604020202020204" pitchFamily="34" charset="0"/>
              </a:rPr>
              <a:t>sure the $1.1 billion in federal aid for Zika is distributed to local entities that can scale up their work is critical in getting the best return for our tax dollars. </a:t>
            </a:r>
            <a:endParaRPr lang="en-US" i="1" dirty="0" smtClean="0">
              <a:latin typeface="Arial" panose="020B0604020202020204" pitchFamily="34" charset="0"/>
              <a:cs typeface="Arial" panose="020B0604020202020204" pitchFamily="34" charset="0"/>
            </a:endParaRPr>
          </a:p>
          <a:p>
            <a:endParaRPr lang="en-US" i="1" dirty="0">
              <a:latin typeface="Arial" panose="020B0604020202020204" pitchFamily="34" charset="0"/>
              <a:cs typeface="Arial" panose="020B0604020202020204" pitchFamily="34" charset="0"/>
            </a:endParaRPr>
          </a:p>
          <a:p>
            <a:r>
              <a:rPr lang="en-US" i="1" dirty="0" smtClean="0">
                <a:latin typeface="Arial" panose="020B0604020202020204" pitchFamily="34" charset="0"/>
                <a:cs typeface="Arial" panose="020B0604020202020204" pitchFamily="34" charset="0"/>
              </a:rPr>
              <a:t>Local </a:t>
            </a:r>
            <a:r>
              <a:rPr lang="en-US" i="1" dirty="0">
                <a:latin typeface="Arial" panose="020B0604020202020204" pitchFamily="34" charset="0"/>
                <a:cs typeface="Arial" panose="020B0604020202020204" pitchFamily="34" charset="0"/>
              </a:rPr>
              <a:t>government will be providing the response; local government is where the money should go</a:t>
            </a:r>
            <a:r>
              <a:rPr lang="en-US" i="1" dirty="0" smtClean="0">
                <a:latin typeface="Arial" panose="020B0604020202020204" pitchFamily="34" charset="0"/>
                <a:cs typeface="Arial" panose="020B0604020202020204" pitchFamily="34" charset="0"/>
              </a:rPr>
              <a:t>.”</a:t>
            </a:r>
          </a:p>
          <a:p>
            <a:endParaRPr lang="en-US" dirty="0" smtClean="0">
              <a:effectLst/>
              <a:latin typeface="Arial" panose="020B0604020202020204" pitchFamily="34" charset="0"/>
              <a:cs typeface="Arial" panose="020B0604020202020204" pitchFamily="34" charset="0"/>
            </a:endParaRPr>
          </a:p>
          <a:p>
            <a:endParaRPr lang="en-US" dirty="0">
              <a:effectLst/>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Mayor Sylvester Turner</a:t>
            </a:r>
            <a:endParaRPr lang="en-US"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7472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epmgaa.media.lionheartdms.com/wordpress/wp-content/uploads/2009/03/citylogo1-297x300_t580.png?6b5a8256ea9d40d51e7e604659cffd9fde3a397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8173" y="103695"/>
            <a:ext cx="1463098" cy="147787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514600" y="1066800"/>
            <a:ext cx="5638800" cy="5257800"/>
          </a:xfrm>
          <a:prstGeom prst="rect">
            <a:avLst/>
          </a:prstGeom>
          <a:noFill/>
        </p:spPr>
        <p:txBody>
          <a:bodyPr wrap="square" rtlCol="0">
            <a:spAutoFit/>
          </a:bodyPr>
          <a:lstStyle/>
          <a:p>
            <a:endParaRPr lang="en-US" dirty="0"/>
          </a:p>
        </p:txBody>
      </p:sp>
      <p:sp>
        <p:nvSpPr>
          <p:cNvPr id="5"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6"/>
          <p:cNvSpPr>
            <a:spLocks noChangeArrowheads="1"/>
          </p:cNvSpPr>
          <p:nvPr/>
        </p:nvSpPr>
        <p:spPr bwMode="auto">
          <a:xfrm>
            <a:off x="0" y="1348799"/>
            <a:ext cx="32659948" cy="549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85th Session of the Texas Legislature</a:t>
            </a:r>
            <a:r>
              <a:rPr kumimoji="0" lang="en-US" alt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US" alt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Proposal Form </a:t>
            </a:r>
            <a:endParaRPr kumimoji="0" lang="en-US" alt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City Department</a:t>
            </a:r>
            <a:r>
              <a:rPr kumimoji="0" lang="en-US" alt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Solid Waste Management</a:t>
            </a:r>
            <a:endParaRPr kumimoji="0" lang="en-US" alt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Subject matter</a:t>
            </a:r>
            <a:r>
              <a:rPr kumimoji="0" lang="en-US" alt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Solid waste disposal fee</a:t>
            </a:r>
            <a:endParaRPr kumimoji="0" lang="en-US" alt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Statutory reference</a:t>
            </a:r>
            <a:r>
              <a:rPr kumimoji="0" lang="en-US" alt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TXHSC 361.013; TAC 330.673</a:t>
            </a:r>
            <a:endParaRPr kumimoji="0" lang="en-US" alt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Brief summary of proposal: </a:t>
            </a:r>
            <a:r>
              <a:rPr kumimoji="0" lang="en-US" alt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To raise the solid waste disposal fee per ton paid by landfill owners and operators to the State,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back to $1.25 per ton. </a:t>
            </a:r>
            <a:endParaRPr kumimoji="0" lang="en-US" alt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Background information, including an example(s) of how current State law has negatively affected the COH:</a:t>
            </a:r>
            <a:r>
              <a:rPr kumimoji="0" lang="en-US" alt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The 2013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legislature with the passing of HB 7 reduced the $1.25/ton tip fee paid to the state by landfill owners to $0.94/ton. In addition, the fund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allocation was changed, from 50% to TCEQ for solid waste program administration, and 50% back to COGs for the Solid Waste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Reduction grant programs to 66.7% to TCEQ, of which 33.3% of that amount is now used for the grant program. </a:t>
            </a:r>
            <a:endParaRPr kumimoji="0" lang="en-US" alt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City of Houston SWMD has received over $3M since 1993 from the grant program for solid waste reduction and recycling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programs (the City of Houston as a whole has received more as HPD and HPARD routinely receive funding for illegal dumping and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recycling in parks). The amount of available funding to the grant program has been severely reduced by this legislation, and therefore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SWMD opportunity to receive monies through the grant program has been reduced. SWMD would like to see the fee and funding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levels restored to the previous amounts.</a:t>
            </a:r>
            <a:endParaRPr kumimoji="0" lang="en-US" alt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 addition, the fund balance for Fund 5000, the solid waste fund, is over $140M presently. The monies cannot be utilized for anything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other than solid waste programs, but do not necessarily have to be spent, and therefore have been used for balancing purposes. With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Zika virus crisis ever evolving, these funds could be used to help clean up and eliminate scrap tire piles within the state.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Potential partners</a:t>
            </a:r>
            <a:r>
              <a:rPr kumimoji="0" lang="en-US" alt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alt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Other local governments in H-GAC or in TX that do not own their own landfill</a:t>
            </a:r>
            <a:r>
              <a:rPr kumimoji="0" lang="en-US" alt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US" alt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Potential opposition</a:t>
            </a:r>
            <a:r>
              <a:rPr kumimoji="0" lang="en-US" alt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alt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landfill owners and operators</a:t>
            </a:r>
            <a:endParaRPr kumimoji="0" lang="en-US" alt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Estimated financial impact (if applicable)</a:t>
            </a:r>
            <a:r>
              <a:rPr kumimoji="0" lang="en-US" alt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An exact amount is difficult to estimate, but the City is losing the opportunity for funds as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funds in the grant program have been so greatly reduced.</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850644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999" y="1948873"/>
            <a:ext cx="8707699"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85800" y="6324600"/>
            <a:ext cx="7315200" cy="461665"/>
          </a:xfrm>
          <a:prstGeom prst="rect">
            <a:avLst/>
          </a:prstGeom>
          <a:noFill/>
        </p:spPr>
        <p:txBody>
          <a:bodyPr wrap="square" rtlCol="0">
            <a:spAutoFit/>
          </a:bodyPr>
          <a:lstStyle/>
          <a:p>
            <a:pPr algn="ctr"/>
            <a:r>
              <a:rPr lang="en-US" sz="1200" dirty="0" smtClean="0">
                <a:latin typeface="Arial" panose="020B0604020202020204" pitchFamily="34" charset="0"/>
                <a:cs typeface="Arial" panose="020B0604020202020204" pitchFamily="34" charset="0"/>
              </a:rPr>
              <a:t>Source: Texas Legislative Budget Board</a:t>
            </a:r>
          </a:p>
          <a:p>
            <a:pPr algn="ctr"/>
            <a:r>
              <a:rPr lang="en-US" sz="1200" dirty="0" smtClean="0">
                <a:latin typeface="Arial" panose="020B0604020202020204" pitchFamily="34" charset="0"/>
                <a:cs typeface="Arial" panose="020B0604020202020204" pitchFamily="34" charset="0"/>
              </a:rPr>
              <a:t>November 5, 2012 Report</a:t>
            </a:r>
            <a:endParaRPr lang="en-US" sz="1200" dirty="0">
              <a:latin typeface="Arial" panose="020B0604020202020204" pitchFamily="34" charset="0"/>
              <a:cs typeface="Arial" panose="020B0604020202020204" pitchFamily="34" charset="0"/>
            </a:endParaRPr>
          </a:p>
        </p:txBody>
      </p:sp>
      <p:sp>
        <p:nvSpPr>
          <p:cNvPr id="3" name="TextBox 2"/>
          <p:cNvSpPr txBox="1"/>
          <p:nvPr/>
        </p:nvSpPr>
        <p:spPr>
          <a:xfrm>
            <a:off x="1066800" y="457200"/>
            <a:ext cx="6553200" cy="461665"/>
          </a:xfrm>
          <a:prstGeom prst="rect">
            <a:avLst/>
          </a:prstGeom>
          <a:noFill/>
        </p:spPr>
        <p:txBody>
          <a:bodyPr wrap="square" rtlCol="0">
            <a:spAutoFit/>
          </a:bodyPr>
          <a:lstStyle/>
          <a:p>
            <a:pPr algn="ctr"/>
            <a:r>
              <a:rPr lang="en-US" sz="2400" dirty="0" smtClean="0">
                <a:latin typeface="Arial Black" panose="020B0A04020102020204" pitchFamily="34" charset="0"/>
              </a:rPr>
              <a:t>Summary of History of Fund 5000</a:t>
            </a:r>
            <a:endParaRPr lang="en-US" sz="2400" dirty="0">
              <a:latin typeface="Arial Black" panose="020B0A04020102020204" pitchFamily="34" charset="0"/>
            </a:endParaRPr>
          </a:p>
        </p:txBody>
      </p:sp>
      <p:pic>
        <p:nvPicPr>
          <p:cNvPr id="7" name="Picture 2" descr="http://epmgaa.media.lionheartdms.com/wordpress/wp-content/uploads/2009/03/citylogo1-297x300_t580.png?6b5a8256ea9d40d51e7e604659cffd9fde3a397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7842" y="5943600"/>
            <a:ext cx="905256"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5501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67349"/>
            <a:ext cx="8957035" cy="304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33400"/>
            <a:ext cx="7895525"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54" y="3733800"/>
            <a:ext cx="8965300" cy="173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85800" y="6248400"/>
            <a:ext cx="7315200" cy="461665"/>
          </a:xfrm>
          <a:prstGeom prst="rect">
            <a:avLst/>
          </a:prstGeom>
          <a:noFill/>
        </p:spPr>
        <p:txBody>
          <a:bodyPr wrap="square" rtlCol="0">
            <a:spAutoFit/>
          </a:bodyPr>
          <a:lstStyle/>
          <a:p>
            <a:pPr algn="ctr"/>
            <a:r>
              <a:rPr lang="en-US" sz="1200" dirty="0" smtClean="0">
                <a:latin typeface="Arial" panose="020B0604020202020204" pitchFamily="34" charset="0"/>
                <a:cs typeface="Arial" panose="020B0604020202020204" pitchFamily="34" charset="0"/>
              </a:rPr>
              <a:t>Source: Texas Legislative Budget Board</a:t>
            </a:r>
          </a:p>
          <a:p>
            <a:pPr algn="ctr"/>
            <a:r>
              <a:rPr lang="en-US" sz="1200" dirty="0" smtClean="0">
                <a:latin typeface="Arial" panose="020B0604020202020204" pitchFamily="34" charset="0"/>
                <a:cs typeface="Arial" panose="020B0604020202020204" pitchFamily="34" charset="0"/>
              </a:rPr>
              <a:t>May 18, 2016 Report</a:t>
            </a:r>
            <a:endParaRPr lang="en-US" sz="1200" dirty="0">
              <a:latin typeface="Arial" panose="020B0604020202020204" pitchFamily="34" charset="0"/>
              <a:cs typeface="Arial" panose="020B0604020202020204" pitchFamily="34" charset="0"/>
            </a:endParaRPr>
          </a:p>
        </p:txBody>
      </p:sp>
      <p:pic>
        <p:nvPicPr>
          <p:cNvPr id="9" name="Picture 2" descr="http://epmgaa.media.lionheartdms.com/wordpress/wp-content/uploads/2009/03/citylogo1-297x300_t580.png?6b5a8256ea9d40d51e7e604659cffd9fde3a397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77842" y="5943600"/>
            <a:ext cx="905256"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9477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676400"/>
            <a:ext cx="6393186" cy="4174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6333980"/>
            <a:ext cx="7315200"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85800" y="457200"/>
            <a:ext cx="7467600" cy="830997"/>
          </a:xfrm>
          <a:prstGeom prst="rect">
            <a:avLst/>
          </a:prstGeom>
          <a:noFill/>
        </p:spPr>
        <p:txBody>
          <a:bodyPr wrap="square" rtlCol="0">
            <a:spAutoFit/>
          </a:bodyPr>
          <a:lstStyle/>
          <a:p>
            <a:pPr algn="ctr"/>
            <a:r>
              <a:rPr lang="en-US" sz="2400" dirty="0" smtClean="0">
                <a:latin typeface="Arial Black" panose="020B0A04020102020204" pitchFamily="34" charset="0"/>
              </a:rPr>
              <a:t>Expenditures, Revenue, and Ending Balances for Fund 5000</a:t>
            </a:r>
            <a:endParaRPr lang="en-US" sz="2400" dirty="0">
              <a:latin typeface="Arial Black" panose="020B0A04020102020204" pitchFamily="34" charset="0"/>
            </a:endParaRPr>
          </a:p>
        </p:txBody>
      </p:sp>
      <p:pic>
        <p:nvPicPr>
          <p:cNvPr id="6" name="Picture 2" descr="http://epmgaa.media.lionheartdms.com/wordpress/wp-content/uploads/2009/03/citylogo1-297x300_t580.png?6b5a8256ea9d40d51e7e604659cffd9fde3a397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77842" y="5943600"/>
            <a:ext cx="905256"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2411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898" y="838200"/>
            <a:ext cx="9267825" cy="575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85800" y="457200"/>
            <a:ext cx="7467600" cy="830997"/>
          </a:xfrm>
          <a:prstGeom prst="rect">
            <a:avLst/>
          </a:prstGeom>
          <a:noFill/>
        </p:spPr>
        <p:txBody>
          <a:bodyPr wrap="square" rtlCol="0">
            <a:spAutoFit/>
          </a:bodyPr>
          <a:lstStyle/>
          <a:p>
            <a:pPr algn="ctr"/>
            <a:r>
              <a:rPr lang="en-US" sz="2400" dirty="0" smtClean="0">
                <a:latin typeface="Arial Black" panose="020B0A04020102020204" pitchFamily="34" charset="0"/>
              </a:rPr>
              <a:t>House Bill 2542 from 80</a:t>
            </a:r>
            <a:r>
              <a:rPr lang="en-US" sz="2400" baseline="30000" dirty="0" smtClean="0">
                <a:latin typeface="Arial Black" panose="020B0A04020102020204" pitchFamily="34" charset="0"/>
              </a:rPr>
              <a:t>th</a:t>
            </a:r>
            <a:r>
              <a:rPr lang="en-US" sz="2400" dirty="0" smtClean="0">
                <a:latin typeface="Arial Black" panose="020B0A04020102020204" pitchFamily="34" charset="0"/>
              </a:rPr>
              <a:t> Legislative Session in 2007</a:t>
            </a:r>
            <a:endParaRPr lang="en-US" sz="2400" dirty="0">
              <a:latin typeface="Arial Black" panose="020B0A04020102020204" pitchFamily="34" charset="0"/>
            </a:endParaRPr>
          </a:p>
        </p:txBody>
      </p:sp>
      <p:pic>
        <p:nvPicPr>
          <p:cNvPr id="5" name="Picture 2" descr="http://epmgaa.media.lionheartdms.com/wordpress/wp-content/uploads/2009/03/citylogo1-297x300_t580.png?6b5a8256ea9d40d51e7e604659cffd9fde3a397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7842" y="5943600"/>
            <a:ext cx="905256"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0205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http://epmgaa.media.lionheartdms.com/wordpress/wp-content/uploads/2009/03/citylogo1-297x300_t580.png?6b5a8256ea9d40d51e7e604659cffd9fde3a397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7842" y="5943600"/>
            <a:ext cx="905256"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29309"/>
            <a:ext cx="4754123" cy="624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982723" y="1140690"/>
            <a:ext cx="3094478" cy="5324535"/>
          </a:xfrm>
          <a:prstGeom prst="rect">
            <a:avLst/>
          </a:prstGeom>
          <a:noFill/>
        </p:spPr>
        <p:txBody>
          <a:bodyPr wrap="square" rtlCol="0">
            <a:spAutoFit/>
          </a:bodyPr>
          <a:lstStyle/>
          <a:p>
            <a:r>
              <a:rPr lang="en-US" sz="2000" i="1" dirty="0">
                <a:latin typeface="Arial" panose="020B0604020202020204" pitchFamily="34" charset="0"/>
                <a:cs typeface="Arial" panose="020B0604020202020204" pitchFamily="34" charset="0"/>
              </a:rPr>
              <a:t>“After receiving testimony from the Department of State Health Services, recognized medical experts on the virus, and local health departments, it is clear that parts of Texas are at substantial risk for local transmission of the Zika virus, which can have potentially devastating effects on pregnant women and their unborn children</a:t>
            </a:r>
            <a:r>
              <a:rPr lang="en-US" sz="2000" i="1" dirty="0" smtClean="0">
                <a:latin typeface="Arial" panose="020B0604020202020204" pitchFamily="34" charset="0"/>
                <a:cs typeface="Arial" panose="020B0604020202020204" pitchFamily="34" charset="0"/>
              </a:rPr>
              <a:t>.”</a:t>
            </a:r>
          </a:p>
          <a:p>
            <a:endParaRPr lang="en-US" sz="2000" dirty="0">
              <a:latin typeface="Arial" panose="020B0604020202020204" pitchFamily="34" charset="0"/>
              <a:cs typeface="Arial" panose="020B0604020202020204" pitchFamily="34" charset="0"/>
            </a:endParaRPr>
          </a:p>
          <a:p>
            <a:pPr algn="r"/>
            <a:r>
              <a:rPr lang="en-US" sz="2000" dirty="0" smtClean="0">
                <a:latin typeface="Arial" panose="020B0604020202020204" pitchFamily="34" charset="0"/>
                <a:cs typeface="Arial" panose="020B0604020202020204" pitchFamily="34" charset="0"/>
              </a:rPr>
              <a:t>Senator Charles </a:t>
            </a:r>
            <a:r>
              <a:rPr lang="en-US" sz="2000" dirty="0" err="1" smtClean="0">
                <a:latin typeface="Arial" panose="020B0604020202020204" pitchFamily="34" charset="0"/>
                <a:cs typeface="Arial" panose="020B0604020202020204" pitchFamily="34" charset="0"/>
              </a:rPr>
              <a:t>Schwertner</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5215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457200"/>
            <a:ext cx="7467600" cy="830997"/>
          </a:xfrm>
          <a:prstGeom prst="rect">
            <a:avLst/>
          </a:prstGeom>
          <a:noFill/>
        </p:spPr>
        <p:txBody>
          <a:bodyPr wrap="square" rtlCol="0">
            <a:spAutoFit/>
          </a:bodyPr>
          <a:lstStyle/>
          <a:p>
            <a:pPr algn="ctr"/>
            <a:r>
              <a:rPr lang="en-US" sz="2400" dirty="0" smtClean="0">
                <a:latin typeface="Arial Black" panose="020B0A04020102020204" pitchFamily="34" charset="0"/>
              </a:rPr>
              <a:t>Letter from Mayor Turner to TCEQ Commissioners regarding Fund 5000</a:t>
            </a:r>
            <a:endParaRPr lang="en-US" sz="2400" dirty="0">
              <a:latin typeface="Arial Black" panose="020B0A04020102020204" pitchFamily="34" charset="0"/>
            </a:endParaRPr>
          </a:p>
        </p:txBody>
      </p:sp>
      <p:pic>
        <p:nvPicPr>
          <p:cNvPr id="5" name="Picture 2" descr="http://epmgaa.media.lionheartdms.com/wordpress/wp-content/uploads/2009/03/citylogo1-297x300_t580.png?6b5a8256ea9d40d51e7e604659cffd9fde3a397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7842" y="5943600"/>
            <a:ext cx="905256" cy="9144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048" y="1676400"/>
            <a:ext cx="4086225" cy="483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1866900"/>
            <a:ext cx="3810000" cy="445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195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 y="381000"/>
            <a:ext cx="5651913" cy="586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5492" y="1637145"/>
            <a:ext cx="3368508" cy="448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57200" y="304800"/>
            <a:ext cx="6553200" cy="121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Box 2"/>
          <p:cNvSpPr txBox="1"/>
          <p:nvPr/>
        </p:nvSpPr>
        <p:spPr>
          <a:xfrm>
            <a:off x="457200" y="228600"/>
            <a:ext cx="8272318" cy="830997"/>
          </a:xfrm>
          <a:prstGeom prst="rect">
            <a:avLst/>
          </a:prstGeom>
          <a:noFill/>
        </p:spPr>
        <p:txBody>
          <a:bodyPr wrap="square" rtlCol="0">
            <a:spAutoFit/>
          </a:bodyPr>
          <a:lstStyle/>
          <a:p>
            <a:pPr algn="ctr"/>
            <a:r>
              <a:rPr lang="en-US" sz="2400" dirty="0" smtClean="0">
                <a:latin typeface="Arial Black" panose="020B0A04020102020204" pitchFamily="34" charset="0"/>
              </a:rPr>
              <a:t>Signatures from the Harris County Delegation Supporting Mayor Turner’s Request</a:t>
            </a:r>
            <a:endParaRPr lang="en-US" sz="2400" dirty="0">
              <a:latin typeface="Arial Black" panose="020B0A04020102020204" pitchFamily="34" charset="0"/>
            </a:endParaRPr>
          </a:p>
        </p:txBody>
      </p:sp>
      <p:pic>
        <p:nvPicPr>
          <p:cNvPr id="7" name="Picture 2" descr="http://epmgaa.media.lionheartdms.com/wordpress/wp-content/uploads/2009/03/citylogo1-297x300_t580.png?6b5a8256ea9d40d51e7e604659cffd9fde3a397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77842" y="5943600"/>
            <a:ext cx="905256"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65562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TotalTime>
  <Words>224</Words>
  <Application>Microsoft Office PowerPoint</Application>
  <PresentationFormat>On-screen Show (4:3)</PresentationFormat>
  <Paragraphs>53</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12</cp:revision>
  <dcterms:created xsi:type="dcterms:W3CDTF">2016-06-15T14:45:23Z</dcterms:created>
  <dcterms:modified xsi:type="dcterms:W3CDTF">2016-06-16T13:34:20Z</dcterms:modified>
</cp:coreProperties>
</file>