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4" r:id="rId5"/>
    <p:sldMasterId id="2147483676" r:id="rId6"/>
    <p:sldMasterId id="2147483659" r:id="rId7"/>
    <p:sldMasterId id="2147483654" r:id="rId8"/>
    <p:sldMasterId id="2147483656" r:id="rId9"/>
    <p:sldMasterId id="2147483667" r:id="rId10"/>
  </p:sldMasterIdLst>
  <p:notesMasterIdLst>
    <p:notesMasterId r:id="rId44"/>
  </p:notesMasterIdLst>
  <p:handoutMasterIdLst>
    <p:handoutMasterId r:id="rId45"/>
  </p:handoutMasterIdLst>
  <p:sldIdLst>
    <p:sldId id="613" r:id="rId11"/>
    <p:sldId id="612" r:id="rId12"/>
    <p:sldId id="631" r:id="rId13"/>
    <p:sldId id="632" r:id="rId14"/>
    <p:sldId id="634" r:id="rId15"/>
    <p:sldId id="889" r:id="rId16"/>
    <p:sldId id="635" r:id="rId17"/>
    <p:sldId id="637" r:id="rId18"/>
    <p:sldId id="636" r:id="rId19"/>
    <p:sldId id="638" r:id="rId20"/>
    <p:sldId id="639" r:id="rId21"/>
    <p:sldId id="621" r:id="rId22"/>
    <p:sldId id="618" r:id="rId23"/>
    <p:sldId id="719" r:id="rId24"/>
    <p:sldId id="720" r:id="rId25"/>
    <p:sldId id="717" r:id="rId26"/>
    <p:sldId id="697" r:id="rId27"/>
    <p:sldId id="696" r:id="rId28"/>
    <p:sldId id="718" r:id="rId29"/>
    <p:sldId id="831" r:id="rId30"/>
    <p:sldId id="620" r:id="rId31"/>
    <p:sldId id="892" r:id="rId32"/>
    <p:sldId id="891" r:id="rId33"/>
    <p:sldId id="894" r:id="rId34"/>
    <p:sldId id="897" r:id="rId35"/>
    <p:sldId id="895" r:id="rId36"/>
    <p:sldId id="893" r:id="rId37"/>
    <p:sldId id="902" r:id="rId38"/>
    <p:sldId id="899" r:id="rId39"/>
    <p:sldId id="896" r:id="rId40"/>
    <p:sldId id="900" r:id="rId41"/>
    <p:sldId id="890" r:id="rId42"/>
    <p:sldId id="622" r:id="rId43"/>
  </p:sldIdLst>
  <p:sldSz cx="9144000" cy="6858000" type="screen4x3"/>
  <p:notesSz cx="7010400" cy="92964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AC"/>
    <a:srgbClr val="7F7F7F"/>
    <a:srgbClr val="009FDA"/>
    <a:srgbClr val="A0C65C"/>
    <a:srgbClr val="81DEFF"/>
    <a:srgbClr val="6ABAEC"/>
    <a:srgbClr val="595959"/>
    <a:srgbClr val="948A54"/>
    <a:srgbClr val="FAC090"/>
    <a:srgbClr val="EE3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65" autoAdjust="0"/>
    <p:restoredTop sz="87755" autoAdjust="0"/>
  </p:normalViewPr>
  <p:slideViewPr>
    <p:cSldViewPr>
      <p:cViewPr varScale="1">
        <p:scale>
          <a:sx n="114" d="100"/>
          <a:sy n="114" d="100"/>
        </p:scale>
        <p:origin x="144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gs" Target="tags/tag1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3038474" cy="465139"/>
          </a:xfrm>
          <a:prstGeom prst="rect">
            <a:avLst/>
          </a:prstGeom>
        </p:spPr>
        <p:txBody>
          <a:bodyPr vert="horz" lIns="91366" tIns="45681" rIns="91366" bIns="45681" rtlCol="0"/>
          <a:lstStyle>
            <a:lvl1pPr algn="l">
              <a:defRPr sz="13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4" y="4"/>
            <a:ext cx="3038474" cy="465139"/>
          </a:xfrm>
          <a:prstGeom prst="rect">
            <a:avLst/>
          </a:prstGeom>
        </p:spPr>
        <p:txBody>
          <a:bodyPr vert="horz" lIns="91366" tIns="45681" rIns="91366" bIns="45681" rtlCol="0"/>
          <a:lstStyle>
            <a:lvl1pPr algn="r">
              <a:defRPr sz="1300"/>
            </a:lvl1pPr>
          </a:lstStyle>
          <a:p>
            <a:fld id="{DD743829-87C1-4F1A-8C02-B10F35E23B9E}" type="datetimeFigureOut">
              <a:rPr lang="en-US" smtClean="0">
                <a:latin typeface="Arial"/>
              </a:rPr>
              <a:t>8/22/2019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29678"/>
            <a:ext cx="3038474" cy="465139"/>
          </a:xfrm>
          <a:prstGeom prst="rect">
            <a:avLst/>
          </a:prstGeom>
        </p:spPr>
        <p:txBody>
          <a:bodyPr vert="horz" lIns="91366" tIns="45681" rIns="91366" bIns="45681" rtlCol="0" anchor="b"/>
          <a:lstStyle>
            <a:lvl1pPr algn="l">
              <a:defRPr sz="13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4" y="8829678"/>
            <a:ext cx="3038474" cy="465139"/>
          </a:xfrm>
          <a:prstGeom prst="rect">
            <a:avLst/>
          </a:prstGeom>
        </p:spPr>
        <p:txBody>
          <a:bodyPr vert="horz" lIns="91366" tIns="45681" rIns="91366" bIns="45681" rtlCol="0" anchor="b"/>
          <a:lstStyle>
            <a:lvl1pPr algn="r">
              <a:defRPr sz="1300"/>
            </a:lvl1pPr>
          </a:lstStyle>
          <a:p>
            <a:fld id="{CB286EE8-6151-4EDD-87B2-F1C53866E458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9026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02" tIns="46553" rIns="93102" bIns="46553" rtlCol="0"/>
          <a:lstStyle>
            <a:lvl1pPr algn="l">
              <a:defRPr sz="13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02" tIns="46553" rIns="93102" bIns="46553" rtlCol="0"/>
          <a:lstStyle>
            <a:lvl1pPr algn="r">
              <a:defRPr sz="1300">
                <a:latin typeface="Arial"/>
              </a:defRPr>
            </a:lvl1pPr>
          </a:lstStyle>
          <a:p>
            <a:fld id="{1F41DD57-B057-4AD7-9C2C-143A3B991DA1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2" tIns="46553" rIns="93102" bIns="4655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02" tIns="46553" rIns="93102" bIns="46553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02" tIns="46553" rIns="93102" bIns="46553" rtlCol="0" anchor="b"/>
          <a:lstStyle>
            <a:lvl1pPr algn="l">
              <a:defRPr sz="13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02" tIns="46553" rIns="93102" bIns="46553" rtlCol="0" anchor="b"/>
          <a:lstStyle>
            <a:lvl1pPr algn="r">
              <a:defRPr sz="1300">
                <a:latin typeface="Arial"/>
              </a:defRPr>
            </a:lvl1pPr>
          </a:lstStyle>
          <a:p>
            <a:fld id="{6746C664-6F0F-47A9-A954-113EE617D5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7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6C664-6F0F-47A9-A954-113EE617D5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73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57741E-D686-4876-81BB-2A8985BCAE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395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57741E-D686-4876-81BB-2A8985BCAE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150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57741E-D686-4876-81BB-2A8985BCAE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163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57741E-D686-4876-81BB-2A8985BCAE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929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57741E-D686-4876-81BB-2A8985BCAE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723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57741E-D686-4876-81BB-2A8985BCAE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707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57741E-D686-4876-81BB-2A8985BCAE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902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6C664-6F0F-47A9-A954-113EE617D5D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Slide-HC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167C7B-8626-AA4F-9A40-50EEF8FA0970}"/>
              </a:ext>
            </a:extLst>
          </p:cNvPr>
          <p:cNvSpPr/>
          <p:nvPr userDrawn="1"/>
        </p:nvSpPr>
        <p:spPr>
          <a:xfrm>
            <a:off x="381000" y="381000"/>
            <a:ext cx="304800" cy="1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17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167C7B-8626-AA4F-9A40-50EEF8FA0970}"/>
              </a:ext>
            </a:extLst>
          </p:cNvPr>
          <p:cNvSpPr/>
          <p:nvPr userDrawn="1"/>
        </p:nvSpPr>
        <p:spPr>
          <a:xfrm>
            <a:off x="381000" y="381000"/>
            <a:ext cx="304800" cy="1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AAC329A-FA99-2449-A10A-C8E7CB255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0" y="501485"/>
            <a:ext cx="3200400" cy="6038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98619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AAC329A-FA99-2449-A10A-C8E7CB255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01485"/>
            <a:ext cx="3200400" cy="6038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295660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 Laptop HC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4AB3CB-3F3A-524F-BD1D-3B5B2CDA0F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1701800"/>
            <a:ext cx="7315200" cy="42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38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Laptop HC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470400"/>
          </a:xfrm>
        </p:spPr>
        <p:txBody>
          <a:bodyPr/>
          <a:lstStyle>
            <a:lvl1pPr marL="342900" indent="-342900">
              <a:buClr>
                <a:srgbClr val="A0C65C"/>
              </a:buClr>
              <a:buFont typeface="Arial" panose="020B0604020202020204" pitchFamily="34" charset="0"/>
              <a:buChar char="•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A0C65C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A0C65C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A0C65C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A0C65C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19983-597C-FC42-910F-883FC5B853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0" y="1701800"/>
            <a:ext cx="6781800" cy="42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09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Iphone HC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470400"/>
          </a:xfrm>
        </p:spPr>
        <p:txBody>
          <a:bodyPr/>
          <a:lstStyle>
            <a:lvl1pPr marL="342900" indent="-342900">
              <a:buClr>
                <a:srgbClr val="A0C65C"/>
              </a:buClr>
              <a:buFont typeface="Arial" panose="020B0604020202020204" pitchFamily="34" charset="0"/>
              <a:buChar char="•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A0C65C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A0C65C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A0C65C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A0C65C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2F2CEF-73A0-EE46-8B95-66EE73F163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396570"/>
            <a:ext cx="4191001" cy="548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57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Image HC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57200" y="2209799"/>
            <a:ext cx="4038600" cy="3339561"/>
          </a:xfrm>
        </p:spPr>
        <p:txBody>
          <a:bodyPr>
            <a:normAutofit/>
          </a:bodyPr>
          <a:lstStyle>
            <a:lvl1pPr marL="0" indent="0">
              <a:buClr>
                <a:srgbClr val="A0C65C"/>
              </a:buClr>
              <a:buFont typeface="Arial" panose="020B0604020202020204" pitchFamily="34" charset="0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Clr>
                <a:srgbClr val="A0C65C"/>
              </a:buClr>
              <a:buFont typeface="Arial" panose="020B0604020202020204" pitchFamily="34" charset="0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E3DDA1-BDD8-CD4A-86AA-C57365A1731A}"/>
              </a:ext>
            </a:extLst>
          </p:cNvPr>
          <p:cNvSpPr/>
          <p:nvPr userDrawn="1"/>
        </p:nvSpPr>
        <p:spPr>
          <a:xfrm>
            <a:off x="304800" y="381000"/>
            <a:ext cx="381000" cy="1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F17CED-4614-054D-BE97-8254A37060F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724400" y="1600202"/>
            <a:ext cx="3962400" cy="4368799"/>
          </a:xfrm>
        </p:spPr>
        <p:txBody>
          <a:bodyPr/>
          <a:lstStyle>
            <a:lvl1pPr marL="0" indent="0" algn="ctr">
              <a:buClr>
                <a:srgbClr val="A0C65C"/>
              </a:buCl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image here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6DF4E1C-2066-7B4D-A3D6-8CD6EF656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298" y="482601"/>
            <a:ext cx="1117202" cy="1193799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E8C3181-C196-654C-9EFE-B4DE3CC1EE7F}"/>
              </a:ext>
            </a:extLst>
          </p:cNvPr>
          <p:cNvSpPr txBox="1">
            <a:spLocks/>
          </p:cNvSpPr>
          <p:nvPr userDrawn="1"/>
        </p:nvSpPr>
        <p:spPr>
          <a:xfrm>
            <a:off x="2362200" y="5549362"/>
            <a:ext cx="2180795" cy="4582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marL="0" indent="0" algn="r" defTabSz="13716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600" b="0" i="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r" defTabSz="13716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600" b="0" i="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r" defTabSz="13716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600" b="0" i="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r" defTabSz="13716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600" b="0" i="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r" defTabSz="13716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600" b="0" i="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028700">
              <a:buClr>
                <a:srgbClr val="CF3375"/>
              </a:buClr>
              <a:defRPr/>
            </a:pPr>
            <a:r>
              <a:rPr lang="en-US" sz="1000" b="0" dirty="0"/>
              <a:t>Name Surname</a:t>
            </a:r>
          </a:p>
        </p:txBody>
      </p:sp>
    </p:spTree>
    <p:extLst>
      <p:ext uri="{BB962C8B-B14F-4D97-AF65-F5344CB8AC3E}">
        <p14:creationId xmlns:p14="http://schemas.microsoft.com/office/powerpoint/2010/main" val="1050271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Divider HC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4C017FC-36FC-7843-B361-3F534C0687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1193800"/>
            <a:ext cx="7772400" cy="4470400"/>
          </a:xfrm>
          <a:prstGeom prst="rect">
            <a:avLst/>
          </a:prstGeom>
        </p:spPr>
        <p:txBody>
          <a:bodyPr/>
          <a:lstStyle>
            <a:lvl1pPr algn="ctr">
              <a:defRPr sz="75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52370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468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9132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Divider HC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93800"/>
            <a:ext cx="7772400" cy="4470400"/>
          </a:xfrm>
          <a:prstGeom prst="rect">
            <a:avLst/>
          </a:prstGeom>
        </p:spPr>
        <p:txBody>
          <a:bodyPr/>
          <a:lstStyle>
            <a:lvl1pPr algn="ctr">
              <a:defRPr sz="75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22251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HC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>
            <a:lvl1pPr>
              <a:buClr>
                <a:srgbClr val="A0C65C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456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Closing HC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4ADD5A-00C1-EB4A-84B8-977BE46FCC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31590"/>
            <a:ext cx="3962400" cy="1875146"/>
          </a:xfrm>
          <a:prstGeom prst="rect">
            <a:avLst/>
          </a:prstGeom>
        </p:spPr>
      </p:pic>
      <p:sp>
        <p:nvSpPr>
          <p:cNvPr id="4" name="Subtitle 4">
            <a:extLst>
              <a:ext uri="{FF2B5EF4-FFF2-40B4-BE49-F238E27FC236}">
                <a16:creationId xmlns:a16="http://schemas.microsoft.com/office/drawing/2014/main" id="{DDE26BCA-CCB9-B646-A0ED-C17F33DE1F8A}"/>
              </a:ext>
            </a:extLst>
          </p:cNvPr>
          <p:cNvSpPr txBox="1">
            <a:spLocks/>
          </p:cNvSpPr>
          <p:nvPr userDrawn="1"/>
        </p:nvSpPr>
        <p:spPr>
          <a:xfrm>
            <a:off x="452598" y="3632200"/>
            <a:ext cx="4500403" cy="220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None/>
            </a:pPr>
            <a:r>
              <a:rPr lang="en-US" sz="2400" dirty="0">
                <a:solidFill>
                  <a:schemeClr val="bg1"/>
                </a:solidFill>
              </a:rPr>
              <a:t>2100 Travis Street, 9th floor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400" dirty="0">
                <a:solidFill>
                  <a:schemeClr val="bg1"/>
                </a:solidFill>
              </a:rPr>
              <a:t>Houston, TX 77002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400" dirty="0">
                <a:solidFill>
                  <a:schemeClr val="bg1"/>
                </a:solidFill>
              </a:rPr>
              <a:t>832-394-6200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chemeClr val="bg1"/>
                </a:solidFill>
              </a:rPr>
              <a:t>www.houstontx.gov/housing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DBA220-C2AC-6E40-8E5B-DB6E4870B5AC}"/>
              </a:ext>
            </a:extLst>
          </p:cNvPr>
          <p:cNvGrpSpPr/>
          <p:nvPr userDrawn="1"/>
        </p:nvGrpSpPr>
        <p:grpSpPr>
          <a:xfrm>
            <a:off x="6096000" y="3962400"/>
            <a:ext cx="2330318" cy="1117600"/>
            <a:chOff x="6288295" y="3049747"/>
            <a:chExt cx="2388501" cy="11963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E64A258-F4D4-1547-9361-2C9DB08D9D7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337"/>
            <a:stretch/>
          </p:blipFill>
          <p:spPr>
            <a:xfrm>
              <a:off x="6477000" y="3701638"/>
              <a:ext cx="2014426" cy="54448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DF8CB15-319D-AA47-B72B-8857DF114D5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878"/>
            <a:stretch/>
          </p:blipFill>
          <p:spPr>
            <a:xfrm>
              <a:off x="6288295" y="3049747"/>
              <a:ext cx="2388501" cy="5327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99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Title and Content HC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99E200-A9A1-714F-A880-E5E2BFAB3D90}"/>
              </a:ext>
            </a:extLst>
          </p:cNvPr>
          <p:cNvSpPr/>
          <p:nvPr userDrawn="1"/>
        </p:nvSpPr>
        <p:spPr>
          <a:xfrm>
            <a:off x="0" y="1511824"/>
            <a:ext cx="9144000" cy="4165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470399"/>
          </a:xfrm>
        </p:spPr>
        <p:txBody>
          <a:bodyPr/>
          <a:lstStyle>
            <a:lvl1pPr>
              <a:buClr>
                <a:srgbClr val="A0C65C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63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- HC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 marL="342900" indent="-34290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7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- HC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470400"/>
          </a:xfrm>
        </p:spPr>
        <p:txBody>
          <a:bodyPr/>
          <a:lstStyle>
            <a:lvl1pPr marL="342900" indent="-342900">
              <a:buClr>
                <a:srgbClr val="A0C65C"/>
              </a:buClr>
              <a:buFont typeface="Arial" panose="020B0604020202020204" pitchFamily="34" charset="0"/>
              <a:buChar char="•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A0C65C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A0C65C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A0C65C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A0C65C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470400"/>
          </a:xfrm>
        </p:spPr>
        <p:txBody>
          <a:bodyPr/>
          <a:lstStyle>
            <a:lvl1pPr marL="342900" indent="-342900">
              <a:buClr>
                <a:srgbClr val="A0C65C"/>
              </a:buClr>
              <a:buFont typeface="Arial" panose="020B0604020202020204" pitchFamily="34" charset="0"/>
              <a:buChar char="•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A0C65C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A0C65C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A0C65C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A0C65C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156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Image- HC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A1AF81-99E9-1E49-8CBA-B5260326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470399"/>
          </a:xfrm>
        </p:spPr>
        <p:txBody>
          <a:bodyPr/>
          <a:lstStyle>
            <a:lvl1pPr marL="0" indent="0">
              <a:buClr>
                <a:srgbClr val="A0C65C"/>
              </a:buCl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781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HC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010C1C2-6697-2543-874F-E4C74C7F12B1}"/>
              </a:ext>
            </a:extLst>
          </p:cNvPr>
          <p:cNvSpPr/>
          <p:nvPr userDrawn="1"/>
        </p:nvSpPr>
        <p:spPr>
          <a:xfrm>
            <a:off x="381000" y="482600"/>
            <a:ext cx="228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91370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Left Title HC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87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Right Title HC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5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EB78B0B-9679-6141-A6A3-055DEC011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4"/>
          <a:stretch/>
        </p:blipFill>
        <p:spPr>
          <a:xfrm>
            <a:off x="6781801" y="6221010"/>
            <a:ext cx="1028699" cy="3423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E78958-F70A-454A-BA32-BD60B85B240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6117031"/>
            <a:ext cx="1225427" cy="5502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394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817212-6708-DC4C-AA55-CFDD63F04526}"/>
              </a:ext>
            </a:extLst>
          </p:cNvPr>
          <p:cNvSpPr/>
          <p:nvPr userDrawn="1"/>
        </p:nvSpPr>
        <p:spPr>
          <a:xfrm>
            <a:off x="1682628" y="6228030"/>
            <a:ext cx="3733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HOUSTON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⋆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HOUSING AND COMMUNITY DEVELOPMENT DEPARTMENT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5FA226-783A-5E4C-AF31-21668D125AF5}"/>
              </a:ext>
            </a:extLst>
          </p:cNvPr>
          <p:cNvCxnSpPr>
            <a:cxnSpLocks/>
          </p:cNvCxnSpPr>
          <p:nvPr userDrawn="1"/>
        </p:nvCxnSpPr>
        <p:spPr>
          <a:xfrm>
            <a:off x="8077200" y="6248243"/>
            <a:ext cx="0" cy="287867"/>
          </a:xfrm>
          <a:prstGeom prst="line">
            <a:avLst/>
          </a:prstGeom>
          <a:ln w="28575">
            <a:solidFill>
              <a:srgbClr val="6AB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F3AB85-8612-B147-8ADE-4404DF237C1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82600"/>
            <a:ext cx="0" cy="812800"/>
          </a:xfrm>
          <a:prstGeom prst="line">
            <a:avLst/>
          </a:prstGeom>
          <a:ln w="28575">
            <a:solidFill>
              <a:srgbClr val="A0C6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7462B6C-95F5-EB42-90A1-7680F315E799}"/>
              </a:ext>
            </a:extLst>
          </p:cNvPr>
          <p:cNvSpPr txBox="1">
            <a:spLocks/>
          </p:cNvSpPr>
          <p:nvPr userDrawn="1"/>
        </p:nvSpPr>
        <p:spPr>
          <a:xfrm>
            <a:off x="8167830" y="6256020"/>
            <a:ext cx="533387" cy="2878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7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3BD9AA-3411-A045-9E25-A47E277E379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799" y="0"/>
            <a:ext cx="533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2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66" r:id="rId7"/>
    <p:sldLayoutId id="2147483678" r:id="rId8"/>
    <p:sldLayoutId id="2147483679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rgbClr val="0067A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3BD9AA-3411-A045-9E25-A47E277E37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799" y="0"/>
            <a:ext cx="405601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0F7A33D-B839-114D-A36D-311CC32E6594}"/>
              </a:ext>
            </a:extLst>
          </p:cNvPr>
          <p:cNvGrpSpPr/>
          <p:nvPr userDrawn="1"/>
        </p:nvGrpSpPr>
        <p:grpSpPr>
          <a:xfrm>
            <a:off x="221745" y="5844066"/>
            <a:ext cx="2478754" cy="739296"/>
            <a:chOff x="6477000" y="4237136"/>
            <a:chExt cx="2319583" cy="70038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F60AB8A-7E0A-D849-BFDA-EDA34B506B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4239" y="4314455"/>
              <a:ext cx="1382344" cy="59051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9802EA7-4895-DA44-871C-3B041AE6E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4237136"/>
              <a:ext cx="705671" cy="700385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266C4BCE-49F3-0441-AD63-659AB88B66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grayscl/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86400" cy="54345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F03A5B2-43D1-ED44-9C4E-F518753255BC}"/>
              </a:ext>
            </a:extLst>
          </p:cNvPr>
          <p:cNvSpPr/>
          <p:nvPr userDrawn="1"/>
        </p:nvSpPr>
        <p:spPr>
          <a:xfrm>
            <a:off x="0" y="3327401"/>
            <a:ext cx="5486400" cy="1727764"/>
          </a:xfrm>
          <a:prstGeom prst="rect">
            <a:avLst/>
          </a:prstGeom>
          <a:solidFill>
            <a:srgbClr val="009FDA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E2CB14-6A31-5748-989E-2E6B2C4CBDBE}"/>
              </a:ext>
            </a:extLst>
          </p:cNvPr>
          <p:cNvSpPr/>
          <p:nvPr userDrawn="1"/>
        </p:nvSpPr>
        <p:spPr>
          <a:xfrm>
            <a:off x="5486400" y="0"/>
            <a:ext cx="36576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84000">
                <a:srgbClr val="0070C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5C8CFA-04A2-FF4D-96D1-9A783EB216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94"/>
          <a:stretch/>
        </p:blipFill>
        <p:spPr>
          <a:xfrm>
            <a:off x="3657601" y="5984751"/>
            <a:ext cx="1447800" cy="47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2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rgbClr val="0067A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3BD9AA-3411-A045-9E25-A47E277E37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987" y="0"/>
            <a:ext cx="460613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6C4BCE-49F3-0441-AD63-659AB88B66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grayscl/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00" y="0"/>
            <a:ext cx="5486400" cy="54345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F03A5B2-43D1-ED44-9C4E-F518753255BC}"/>
              </a:ext>
            </a:extLst>
          </p:cNvPr>
          <p:cNvSpPr/>
          <p:nvPr userDrawn="1"/>
        </p:nvSpPr>
        <p:spPr>
          <a:xfrm>
            <a:off x="3657600" y="3327401"/>
            <a:ext cx="5486400" cy="1727764"/>
          </a:xfrm>
          <a:prstGeom prst="rect">
            <a:avLst/>
          </a:prstGeom>
          <a:solidFill>
            <a:srgbClr val="009FDA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E2CB14-6A31-5748-989E-2E6B2C4CBDBE}"/>
              </a:ext>
            </a:extLst>
          </p:cNvPr>
          <p:cNvSpPr/>
          <p:nvPr userDrawn="1"/>
        </p:nvSpPr>
        <p:spPr>
          <a:xfrm>
            <a:off x="2678" y="0"/>
            <a:ext cx="36576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84000">
                <a:srgbClr val="0070C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20BE2C-5FA0-1046-A297-022C1787F5F1}"/>
              </a:ext>
            </a:extLst>
          </p:cNvPr>
          <p:cNvGrpSpPr/>
          <p:nvPr userDrawn="1"/>
        </p:nvGrpSpPr>
        <p:grpSpPr>
          <a:xfrm>
            <a:off x="3971197" y="5844066"/>
            <a:ext cx="2478754" cy="739296"/>
            <a:chOff x="6477000" y="4237136"/>
            <a:chExt cx="2319583" cy="70038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336D25C-35EE-D743-A546-AF002C4896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4239" y="4314455"/>
              <a:ext cx="1382344" cy="59051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E343E10-B99D-5242-AE31-FF6A914B5B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4237136"/>
              <a:ext cx="705671" cy="700385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9BDE8CA-16BC-F847-9F7E-00A0677D2E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94"/>
          <a:stretch/>
        </p:blipFill>
        <p:spPr>
          <a:xfrm>
            <a:off x="7407053" y="5984751"/>
            <a:ext cx="1447800" cy="47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6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rgbClr val="0067A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394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5FA226-783A-5E4C-AF31-21668D125AF5}"/>
              </a:ext>
            </a:extLst>
          </p:cNvPr>
          <p:cNvCxnSpPr>
            <a:cxnSpLocks/>
          </p:cNvCxnSpPr>
          <p:nvPr userDrawn="1"/>
        </p:nvCxnSpPr>
        <p:spPr>
          <a:xfrm>
            <a:off x="8077200" y="6248243"/>
            <a:ext cx="0" cy="287867"/>
          </a:xfrm>
          <a:prstGeom prst="line">
            <a:avLst/>
          </a:prstGeom>
          <a:ln w="28575">
            <a:solidFill>
              <a:srgbClr val="6AB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F3AB85-8612-B147-8ADE-4404DF237C1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82600"/>
            <a:ext cx="0" cy="812800"/>
          </a:xfrm>
          <a:prstGeom prst="line">
            <a:avLst/>
          </a:prstGeom>
          <a:ln w="28575">
            <a:solidFill>
              <a:srgbClr val="A0C6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7462B6C-95F5-EB42-90A1-7680F315E799}"/>
              </a:ext>
            </a:extLst>
          </p:cNvPr>
          <p:cNvSpPr txBox="1">
            <a:spLocks/>
          </p:cNvSpPr>
          <p:nvPr userDrawn="1"/>
        </p:nvSpPr>
        <p:spPr>
          <a:xfrm>
            <a:off x="8167830" y="6256020"/>
            <a:ext cx="533387" cy="2878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7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A31488-BAB0-2F4E-82BC-66F81AF2C8D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799" y="0"/>
            <a:ext cx="405598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7FD96C-5F48-B545-80B0-E397CA6B5F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4"/>
          <a:stretch/>
        </p:blipFill>
        <p:spPr>
          <a:xfrm>
            <a:off x="6781801" y="6221010"/>
            <a:ext cx="1028699" cy="3423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EB6DD4-D351-2D43-8FD3-6D86A5CB711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6117031"/>
            <a:ext cx="1225427" cy="55029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185B14F-33F2-C841-8540-EF0D6D38126D}"/>
              </a:ext>
            </a:extLst>
          </p:cNvPr>
          <p:cNvSpPr/>
          <p:nvPr userDrawn="1"/>
        </p:nvSpPr>
        <p:spPr>
          <a:xfrm>
            <a:off x="1682628" y="6228030"/>
            <a:ext cx="3733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HOUSTON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⋆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HOUSING AND COMMUNITY DEVELOPMENT DEPARTMENT</a:t>
            </a:r>
          </a:p>
        </p:txBody>
      </p:sp>
    </p:spTree>
    <p:extLst>
      <p:ext uri="{BB962C8B-B14F-4D97-AF65-F5344CB8AC3E}">
        <p14:creationId xmlns:p14="http://schemas.microsoft.com/office/powerpoint/2010/main" val="247257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7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rgbClr val="0067A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5817212-6708-DC4C-AA55-CFDD63F04526}"/>
              </a:ext>
            </a:extLst>
          </p:cNvPr>
          <p:cNvSpPr/>
          <p:nvPr userDrawn="1"/>
        </p:nvSpPr>
        <p:spPr>
          <a:xfrm>
            <a:off x="1494723" y="6228030"/>
            <a:ext cx="3733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HOUSTON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⋆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HOUSING AND COMMUNITY DEVELOPMENT DEPARTMENT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5FA226-783A-5E4C-AF31-21668D125AF5}"/>
              </a:ext>
            </a:extLst>
          </p:cNvPr>
          <p:cNvCxnSpPr>
            <a:cxnSpLocks/>
          </p:cNvCxnSpPr>
          <p:nvPr userDrawn="1"/>
        </p:nvCxnSpPr>
        <p:spPr>
          <a:xfrm>
            <a:off x="8077200" y="6248243"/>
            <a:ext cx="0" cy="287867"/>
          </a:xfrm>
          <a:prstGeom prst="line">
            <a:avLst/>
          </a:prstGeom>
          <a:ln w="28575">
            <a:solidFill>
              <a:srgbClr val="6AB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A887ABA-510B-CF4A-99A5-3975E9A9F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94"/>
          <a:stretch/>
        </p:blipFill>
        <p:spPr>
          <a:xfrm>
            <a:off x="7010404" y="6221010"/>
            <a:ext cx="800096" cy="3423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134783-FD5C-F843-AC7D-D609CFC1813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117031"/>
            <a:ext cx="966136" cy="550291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7462B6C-95F5-EB42-90A1-7680F315E799}"/>
              </a:ext>
            </a:extLst>
          </p:cNvPr>
          <p:cNvSpPr txBox="1">
            <a:spLocks/>
          </p:cNvSpPr>
          <p:nvPr userDrawn="1"/>
        </p:nvSpPr>
        <p:spPr>
          <a:xfrm>
            <a:off x="8167830" y="6256020"/>
            <a:ext cx="533387" cy="2878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7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F4C0DE-AD5D-384D-889A-1E03E29C8526}"/>
              </a:ext>
            </a:extLst>
          </p:cNvPr>
          <p:cNvSpPr/>
          <p:nvPr userDrawn="1"/>
        </p:nvSpPr>
        <p:spPr>
          <a:xfrm>
            <a:off x="-76199" y="0"/>
            <a:ext cx="9220200" cy="6883400"/>
          </a:xfrm>
          <a:prstGeom prst="rect">
            <a:avLst/>
          </a:prstGeom>
          <a:gradFill flip="none" rotWithShape="1">
            <a:gsLst>
              <a:gs pos="21000">
                <a:schemeClr val="accent1">
                  <a:lumMod val="40000"/>
                  <a:lumOff val="60000"/>
                </a:schemeClr>
              </a:gs>
              <a:gs pos="84000">
                <a:srgbClr val="0070C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AC371E-7AAF-D743-A47D-C29D75F8F252}"/>
              </a:ext>
            </a:extLst>
          </p:cNvPr>
          <p:cNvSpPr/>
          <p:nvPr userDrawn="1"/>
        </p:nvSpPr>
        <p:spPr>
          <a:xfrm>
            <a:off x="342907" y="1986057"/>
            <a:ext cx="8458186" cy="12464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sz="7500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FA1440-41ED-A245-BD10-4AE7BB33CD4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799" y="0"/>
            <a:ext cx="481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6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0" r:id="rId2"/>
    <p:sldLayoutId id="2147483681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rgbClr val="0067A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5817212-6708-DC4C-AA55-CFDD63F04526}"/>
              </a:ext>
            </a:extLst>
          </p:cNvPr>
          <p:cNvSpPr/>
          <p:nvPr userDrawn="1"/>
        </p:nvSpPr>
        <p:spPr>
          <a:xfrm>
            <a:off x="1494723" y="6228030"/>
            <a:ext cx="3733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HOUSTON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⋆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HOUSING AND COMMUNITY DEVELOPMENT DEPARTMENT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5FA226-783A-5E4C-AF31-21668D125AF5}"/>
              </a:ext>
            </a:extLst>
          </p:cNvPr>
          <p:cNvCxnSpPr>
            <a:cxnSpLocks/>
          </p:cNvCxnSpPr>
          <p:nvPr userDrawn="1"/>
        </p:nvCxnSpPr>
        <p:spPr>
          <a:xfrm>
            <a:off x="8077200" y="6248243"/>
            <a:ext cx="0" cy="287867"/>
          </a:xfrm>
          <a:prstGeom prst="line">
            <a:avLst/>
          </a:prstGeom>
          <a:ln w="28575">
            <a:solidFill>
              <a:srgbClr val="6AB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A887ABA-510B-CF4A-99A5-3975E9A9F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94"/>
          <a:stretch/>
        </p:blipFill>
        <p:spPr>
          <a:xfrm>
            <a:off x="7010404" y="6221010"/>
            <a:ext cx="800096" cy="3423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134783-FD5C-F843-AC7D-D609CFC181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117031"/>
            <a:ext cx="966136" cy="550291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7462B6C-95F5-EB42-90A1-7680F315E799}"/>
              </a:ext>
            </a:extLst>
          </p:cNvPr>
          <p:cNvSpPr txBox="1">
            <a:spLocks/>
          </p:cNvSpPr>
          <p:nvPr userDrawn="1"/>
        </p:nvSpPr>
        <p:spPr>
          <a:xfrm>
            <a:off x="8167830" y="6256020"/>
            <a:ext cx="533387" cy="2878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7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AC371E-7AAF-D743-A47D-C29D75F8F252}"/>
              </a:ext>
            </a:extLst>
          </p:cNvPr>
          <p:cNvSpPr/>
          <p:nvPr userDrawn="1"/>
        </p:nvSpPr>
        <p:spPr>
          <a:xfrm>
            <a:off x="342907" y="1986057"/>
            <a:ext cx="8458186" cy="12464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sz="7500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900338-E754-7D45-BBDB-B3EB23423932}"/>
              </a:ext>
            </a:extLst>
          </p:cNvPr>
          <p:cNvSpPr/>
          <p:nvPr userDrawn="1"/>
        </p:nvSpPr>
        <p:spPr>
          <a:xfrm>
            <a:off x="-76200" y="-25400"/>
            <a:ext cx="9296399" cy="6908800"/>
          </a:xfrm>
          <a:prstGeom prst="rect">
            <a:avLst/>
          </a:prstGeom>
          <a:gradFill flip="none" rotWithShape="1">
            <a:gsLst>
              <a:gs pos="21000">
                <a:srgbClr val="BEDC0F"/>
              </a:gs>
              <a:gs pos="84000">
                <a:srgbClr val="56C714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1CBBDC-EEC2-6E44-A09B-71EF50EC420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351" y="0"/>
            <a:ext cx="479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6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rgbClr val="0067A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8C5D914-7DC5-E84B-96B8-C36F029569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62000"/>
            <a:ext cx="4047004" cy="17391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A8E7EE7-6DF6-C743-B2CF-AC576D759DD4}"/>
              </a:ext>
            </a:extLst>
          </p:cNvPr>
          <p:cNvSpPr/>
          <p:nvPr userDrawn="1"/>
        </p:nvSpPr>
        <p:spPr>
          <a:xfrm>
            <a:off x="-1" y="3225800"/>
            <a:ext cx="9144001" cy="266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75000">
                <a:srgbClr val="0070C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4B1CCA-060F-3F4B-BCB8-04D8E5193A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799" y="0"/>
            <a:ext cx="481801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CD5756-A5DB-9D40-A57D-14096D16658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6117031"/>
            <a:ext cx="1225427" cy="5502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BCF525-A1F9-5C44-B90C-BDB23B9E5457}"/>
              </a:ext>
            </a:extLst>
          </p:cNvPr>
          <p:cNvSpPr/>
          <p:nvPr userDrawn="1"/>
        </p:nvSpPr>
        <p:spPr>
          <a:xfrm>
            <a:off x="1682628" y="6228030"/>
            <a:ext cx="3733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HOUSTON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⋆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HOUSING AND COMMUNITY DEVELOPMENT DEPARTMENT</a:t>
            </a:r>
          </a:p>
        </p:txBody>
      </p:sp>
    </p:spTree>
    <p:extLst>
      <p:ext uri="{BB962C8B-B14F-4D97-AF65-F5344CB8AC3E}">
        <p14:creationId xmlns:p14="http://schemas.microsoft.com/office/powerpoint/2010/main" val="306449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rgbClr val="0067A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E011DC-D15B-1046-A7A2-397F2FB8B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01485"/>
            <a:ext cx="3276600" cy="603847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r">
              <a:defRPr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Housing &amp; Community Affairs Committee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7B1C35-0EAC-8E45-BE47-989A5D02E08C}"/>
              </a:ext>
            </a:extLst>
          </p:cNvPr>
          <p:cNvSpPr txBox="1"/>
          <p:nvPr/>
        </p:nvSpPr>
        <p:spPr>
          <a:xfrm>
            <a:off x="3752088" y="3581400"/>
            <a:ext cx="5315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Agenda Items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August 20, 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8817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D681-2543-EF45-B7DB-FEB71681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/>
              <a:t>Item IV.</a:t>
            </a:r>
            <a:br>
              <a:rPr lang="en-US" sz="2800" dirty="0"/>
            </a:br>
            <a:r>
              <a:rPr lang="en-US" sz="2800" dirty="0"/>
              <a:t>2020 TDHCA Award Acceptance</a:t>
            </a:r>
            <a:br>
              <a:rPr lang="en-US" sz="2800" dirty="0"/>
            </a:br>
            <a:r>
              <a:rPr lang="en-US" sz="2800" dirty="0"/>
              <a:t>Homeless Housing Services Program</a:t>
            </a:r>
            <a:r>
              <a:rPr lang="en-US" sz="3000" dirty="0"/>
              <a:t> </a:t>
            </a:r>
            <a:r>
              <a:rPr lang="en-US" sz="1500" b="0" dirty="0"/>
              <a:t>(All Districts)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DBED6A-D63D-40B9-A293-7B57912413D5}"/>
              </a:ext>
            </a:extLst>
          </p:cNvPr>
          <p:cNvSpPr txBox="1"/>
          <p:nvPr/>
        </p:nvSpPr>
        <p:spPr>
          <a:xfrm>
            <a:off x="457200" y="19812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A0C65C"/>
              </a:buClr>
            </a:pPr>
            <a:r>
              <a:rPr lang="en-US" sz="2000" dirty="0">
                <a:solidFill>
                  <a:srgbClr val="7F7F7F"/>
                </a:solidFill>
                <a:latin typeface="+mj-lt"/>
              </a:rPr>
              <a:t>An Ordinance authorizing the City of Houston to enter into a contract with the Texas Department of Housing and Community Affairs (TDHCA) for an award of Homeless Housing Services Program (HHSP) funds. </a:t>
            </a:r>
          </a:p>
          <a:p>
            <a:pPr marL="342900" indent="-342900" algn="just">
              <a:buClr>
                <a:srgbClr val="A0C65C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F7F7F"/>
              </a:solidFill>
              <a:latin typeface="+mj-lt"/>
            </a:endParaRPr>
          </a:p>
          <a:p>
            <a:pPr marL="342900" indent="-342900" algn="just">
              <a:buClr>
                <a:srgbClr val="A0C65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F7F7F"/>
                </a:solidFill>
                <a:latin typeface="+mj-lt"/>
              </a:rPr>
              <a:t>The proposed 2020 HHSP general allocation amount is $1,355,777.00</a:t>
            </a:r>
          </a:p>
          <a:p>
            <a:pPr marL="342900" indent="-342900" algn="just">
              <a:buClr>
                <a:srgbClr val="A0C65C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F7F7F"/>
              </a:solidFill>
              <a:latin typeface="+mj-lt"/>
            </a:endParaRPr>
          </a:p>
          <a:p>
            <a:pPr marL="342900" indent="-342900" algn="just">
              <a:buClr>
                <a:srgbClr val="A0C65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F7F7F"/>
                </a:solidFill>
                <a:latin typeface="+mj-lt"/>
              </a:rPr>
              <a:t>An additional amount of $415,034.00 is being awarded to address youth homelessness.</a:t>
            </a:r>
          </a:p>
          <a:p>
            <a:pPr marL="342900" indent="-342900" algn="just">
              <a:buClr>
                <a:srgbClr val="A0C65C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F7F7F"/>
              </a:solidFill>
              <a:latin typeface="+mj-lt"/>
            </a:endParaRPr>
          </a:p>
          <a:p>
            <a:pPr algn="just">
              <a:buClr>
                <a:srgbClr val="A0C65C"/>
              </a:buClr>
            </a:pPr>
            <a:r>
              <a:rPr lang="en-US" sz="2000" dirty="0">
                <a:solidFill>
                  <a:srgbClr val="7F7F7F"/>
                </a:solidFill>
                <a:latin typeface="+mj-lt"/>
              </a:rPr>
              <a:t>This item is a procedural, administrative matter required by the State of Texas for the City to receive the funds awarded. </a:t>
            </a:r>
          </a:p>
        </p:txBody>
      </p:sp>
    </p:spTree>
    <p:extLst>
      <p:ext uri="{BB962C8B-B14F-4D97-AF65-F5344CB8AC3E}">
        <p14:creationId xmlns:p14="http://schemas.microsoft.com/office/powerpoint/2010/main" val="6918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D681-2543-EF45-B7DB-FEB71681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295400"/>
          </a:xfrm>
        </p:spPr>
        <p:txBody>
          <a:bodyPr>
            <a:noAutofit/>
          </a:bodyPr>
          <a:lstStyle/>
          <a:p>
            <a:r>
              <a:rPr lang="en-US" sz="2800" dirty="0"/>
              <a:t>Item IV. </a:t>
            </a:r>
            <a:br>
              <a:rPr lang="en-US" sz="2800" dirty="0"/>
            </a:br>
            <a:r>
              <a:rPr lang="en-US" sz="2800" dirty="0"/>
              <a:t>2020 TDHCA Award Acceptance</a:t>
            </a:r>
            <a:br>
              <a:rPr lang="en-US" sz="2800" dirty="0"/>
            </a:br>
            <a:r>
              <a:rPr lang="en-US" sz="2800" dirty="0"/>
              <a:t>Homeless Housing Services Program </a:t>
            </a:r>
            <a:r>
              <a:rPr lang="en-US" sz="1800" b="0" dirty="0"/>
              <a:t>(All Districts)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DBED6A-D63D-40B9-A293-7B57912413D5}"/>
              </a:ext>
            </a:extLst>
          </p:cNvPr>
          <p:cNvSpPr txBox="1"/>
          <p:nvPr/>
        </p:nvSpPr>
        <p:spPr>
          <a:xfrm>
            <a:off x="457200" y="2209800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A0C65C"/>
              </a:buClr>
            </a:pPr>
            <a:r>
              <a:rPr lang="en-US" sz="2000" dirty="0">
                <a:solidFill>
                  <a:srgbClr val="7F7F7F"/>
                </a:solidFill>
                <a:latin typeface="+mj-lt"/>
              </a:rPr>
              <a:t>Allowable HHSP activities include but are not limited to:</a:t>
            </a:r>
          </a:p>
          <a:p>
            <a:pPr marL="342900" indent="-342900" algn="just">
              <a:buClr>
                <a:srgbClr val="A0C65C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F7F7F"/>
              </a:solidFill>
              <a:latin typeface="+mj-lt"/>
            </a:endParaRPr>
          </a:p>
          <a:p>
            <a:pPr marL="342900" indent="-342900" algn="just">
              <a:buClr>
                <a:srgbClr val="A0C65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F7F7F"/>
                </a:solidFill>
                <a:latin typeface="+mj-lt"/>
              </a:rPr>
              <a:t>Construction, development, or procurement of housing for homeless persons; </a:t>
            </a:r>
          </a:p>
          <a:p>
            <a:pPr marL="342900" indent="-342900" algn="just">
              <a:buClr>
                <a:srgbClr val="A0C65C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F7F7F"/>
              </a:solidFill>
              <a:latin typeface="+mj-lt"/>
            </a:endParaRPr>
          </a:p>
          <a:p>
            <a:pPr marL="342900" indent="-342900" algn="just">
              <a:buClr>
                <a:srgbClr val="A0C65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F7F7F"/>
                </a:solidFill>
                <a:latin typeface="+mj-lt"/>
              </a:rPr>
              <a:t>Rehabilitation of structures targeted to serving homeless persons or persons at-risk of homelessness; </a:t>
            </a:r>
          </a:p>
          <a:p>
            <a:pPr marL="342900" indent="-342900" algn="just">
              <a:buClr>
                <a:srgbClr val="A0C65C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F7F7F"/>
              </a:solidFill>
              <a:latin typeface="+mj-lt"/>
            </a:endParaRPr>
          </a:p>
          <a:p>
            <a:pPr marL="342900" indent="-342900" algn="just">
              <a:buClr>
                <a:srgbClr val="A0C65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F7F7F"/>
                </a:solidFill>
                <a:latin typeface="+mj-lt"/>
              </a:rPr>
              <a:t>Provision of direct services and case management to homeless persons or persons at-risk of homelessness.</a:t>
            </a:r>
          </a:p>
        </p:txBody>
      </p:sp>
    </p:spTree>
    <p:extLst>
      <p:ext uri="{BB962C8B-B14F-4D97-AF65-F5344CB8AC3E}">
        <p14:creationId xmlns:p14="http://schemas.microsoft.com/office/powerpoint/2010/main" val="204237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A402D0-6A0B-164F-808E-EC013180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D2C959-8773-BC4E-9261-5CC5E582C2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1" y="2431805"/>
            <a:ext cx="3272845" cy="199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283DA-CD76-8349-B09D-BF82D74A4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304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MONTHLY PRODUCTION</a:t>
            </a:r>
          </a:p>
        </p:txBody>
      </p:sp>
    </p:spTree>
    <p:extLst>
      <p:ext uri="{BB962C8B-B14F-4D97-AF65-F5344CB8AC3E}">
        <p14:creationId xmlns:p14="http://schemas.microsoft.com/office/powerpoint/2010/main" val="912031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>
                <a:latin typeface="+mj-lt"/>
              </a:rPr>
              <a:t>Single Family - Home Repair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FFBD38-AB70-4615-94D5-6DC9261712A7}"/>
              </a:ext>
            </a:extLst>
          </p:cNvPr>
          <p:cNvSpPr/>
          <p:nvPr/>
        </p:nvSpPr>
        <p:spPr>
          <a:xfrm>
            <a:off x="609600" y="1790545"/>
            <a:ext cx="7924800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59 Homes Completed from July 2018 – June 2019</a:t>
            </a:r>
          </a:p>
          <a:p>
            <a:pPr marL="342900" lvl="0" indent="-3429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endParaRPr lang="en-US" sz="1600" dirty="0">
              <a:solidFill>
                <a:srgbClr val="7F7F7F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Total expenditures (all sources) for this period: $22,988,352.80</a:t>
            </a:r>
          </a:p>
          <a:p>
            <a:pPr marL="342900" lvl="0" indent="-3429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endParaRPr lang="en-US" sz="1600" dirty="0">
              <a:solidFill>
                <a:srgbClr val="7F7F7F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Total Administrative Costs: $654,485.17 (2.8%)</a:t>
            </a:r>
          </a:p>
        </p:txBody>
      </p:sp>
    </p:spTree>
    <p:extLst>
      <p:ext uri="{BB962C8B-B14F-4D97-AF65-F5344CB8AC3E}">
        <p14:creationId xmlns:p14="http://schemas.microsoft.com/office/powerpoint/2010/main" val="1848939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>
                <a:latin typeface="+mj-lt"/>
              </a:rPr>
              <a:t>Single Family – New Development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FFBD38-AB70-4615-94D5-6DC9261712A7}"/>
              </a:ext>
            </a:extLst>
          </p:cNvPr>
          <p:cNvSpPr/>
          <p:nvPr/>
        </p:nvSpPr>
        <p:spPr>
          <a:xfrm>
            <a:off x="762000" y="1638145"/>
            <a:ext cx="7620000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17 Homes Completed from July 2018 – June 2019</a:t>
            </a:r>
          </a:p>
          <a:p>
            <a:pPr marL="342900" lvl="0" indent="-3429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endParaRPr lang="en-US" sz="1600" dirty="0">
              <a:solidFill>
                <a:srgbClr val="7F7F7F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Total expenditures (all sources) for this period: $3,569,827.20  </a:t>
            </a:r>
          </a:p>
          <a:p>
            <a:pPr marL="342900" lvl="0" indent="-3429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endParaRPr lang="en-US" sz="1600" dirty="0">
              <a:solidFill>
                <a:srgbClr val="7F7F7F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Total Administrative Costs: $235,882.85 (6.6%)</a:t>
            </a:r>
          </a:p>
        </p:txBody>
      </p:sp>
    </p:spTree>
    <p:extLst>
      <p:ext uri="{BB962C8B-B14F-4D97-AF65-F5344CB8AC3E}">
        <p14:creationId xmlns:p14="http://schemas.microsoft.com/office/powerpoint/2010/main" val="921171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Down Payment Assistance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FFBD38-AB70-4615-94D5-6DC9261712A7}"/>
              </a:ext>
            </a:extLst>
          </p:cNvPr>
          <p:cNvSpPr/>
          <p:nvPr/>
        </p:nvSpPr>
        <p:spPr>
          <a:xfrm>
            <a:off x="609600" y="1740658"/>
            <a:ext cx="7924800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163 Clients served from July 2018 – June 2019</a:t>
            </a:r>
          </a:p>
          <a:p>
            <a:pPr marL="342900" lvl="0" indent="-3429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endParaRPr lang="en-US" sz="1600" dirty="0">
              <a:solidFill>
                <a:srgbClr val="7F7F7F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Total expenditures (all sources) for this period: $4,419,266.98</a:t>
            </a:r>
          </a:p>
          <a:p>
            <a:pPr marL="342900" lvl="0" indent="-3429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endParaRPr lang="en-US" sz="1600" dirty="0">
              <a:solidFill>
                <a:srgbClr val="7F7F7F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Total Administrative Costs: $341,383.00 (7.72%)</a:t>
            </a:r>
          </a:p>
        </p:txBody>
      </p:sp>
    </p:spTree>
    <p:extLst>
      <p:ext uri="{BB962C8B-B14F-4D97-AF65-F5344CB8AC3E}">
        <p14:creationId xmlns:p14="http://schemas.microsoft.com/office/powerpoint/2010/main" val="993400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Multifamily Projects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B802AD-839F-4C46-9538-13127E00FDB4}"/>
              </a:ext>
            </a:extLst>
          </p:cNvPr>
          <p:cNvSpPr/>
          <p:nvPr/>
        </p:nvSpPr>
        <p:spPr>
          <a:xfrm>
            <a:off x="685800" y="1295400"/>
            <a:ext cx="7696200" cy="468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HCDD Restricted Units Completed for July 2018 – June 2019: 842</a:t>
            </a:r>
          </a:p>
          <a:p>
            <a:pPr lvl="0" defTabSz="457200">
              <a:spcBef>
                <a:spcPct val="20000"/>
              </a:spcBef>
              <a:buClr>
                <a:srgbClr val="A0C65C"/>
              </a:buClr>
            </a:pPr>
            <a:endParaRPr lang="en-US" sz="1600" dirty="0">
              <a:solidFill>
                <a:srgbClr val="7F7F7F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Total Units Completed for July 2018 – June 2019: 1149</a:t>
            </a:r>
          </a:p>
          <a:p>
            <a:pPr marL="342900" lvl="0" indent="-3429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endParaRPr lang="en-US" sz="1600" dirty="0">
              <a:solidFill>
                <a:srgbClr val="7F7F7F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Total expenditures for this period: $15,960,995.52  </a:t>
            </a:r>
          </a:p>
          <a:p>
            <a:pPr marL="342900" lvl="0" indent="-3429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endParaRPr lang="en-US" sz="1600" dirty="0">
              <a:solidFill>
                <a:srgbClr val="7F7F7F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Total Administrative Costs: $1,213,986.35  (7.6%)</a:t>
            </a:r>
          </a:p>
        </p:txBody>
      </p:sp>
    </p:spTree>
    <p:extLst>
      <p:ext uri="{BB962C8B-B14F-4D97-AF65-F5344CB8AC3E}">
        <p14:creationId xmlns:p14="http://schemas.microsoft.com/office/powerpoint/2010/main" val="2898416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9"/>
            <a:ext cx="8001000" cy="1143000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Public Facilities Projects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68E80B-DF0F-471E-BECF-195DDAD23960}"/>
              </a:ext>
            </a:extLst>
          </p:cNvPr>
          <p:cNvSpPr/>
          <p:nvPr/>
        </p:nvSpPr>
        <p:spPr>
          <a:xfrm>
            <a:off x="685800" y="1638145"/>
            <a:ext cx="7848600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Average number of projects in progress per month for July 2018 – June 2019: 212</a:t>
            </a:r>
          </a:p>
          <a:p>
            <a:pPr marL="342900" lvl="0" indent="-3429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endParaRPr lang="en-US" sz="1600" dirty="0">
              <a:solidFill>
                <a:srgbClr val="7F7F7F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Total expenditures (all sources) for this period: $3,259,736.23  </a:t>
            </a:r>
          </a:p>
          <a:p>
            <a:pPr marL="342900" lvl="0" indent="-3429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endParaRPr lang="en-US" sz="1600" dirty="0">
              <a:solidFill>
                <a:srgbClr val="7F7F7F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Total Administrative Costs: $314,875.42    (9.66%)</a:t>
            </a:r>
          </a:p>
        </p:txBody>
      </p:sp>
    </p:spTree>
    <p:extLst>
      <p:ext uri="{BB962C8B-B14F-4D97-AF65-F5344CB8AC3E}">
        <p14:creationId xmlns:p14="http://schemas.microsoft.com/office/powerpoint/2010/main" val="682769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077200" cy="1143000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Public Services Programs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FFBD38-AB70-4615-94D5-6DC9261712A7}"/>
              </a:ext>
            </a:extLst>
          </p:cNvPr>
          <p:cNvSpPr/>
          <p:nvPr/>
        </p:nvSpPr>
        <p:spPr>
          <a:xfrm>
            <a:off x="457200" y="1790545"/>
            <a:ext cx="8077200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33,787  Clients served from July 2018 – June 2019</a:t>
            </a:r>
          </a:p>
          <a:p>
            <a:pPr marL="342900" lvl="0" indent="-342900" defTabSz="457200">
              <a:spcBef>
                <a:spcPct val="20000"/>
              </a:spcBef>
              <a:buClr>
                <a:srgbClr val="A0C65C"/>
              </a:buClr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7F7F7F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Total expenditures (all sources) for this period: $20,665,474.70</a:t>
            </a:r>
          </a:p>
          <a:p>
            <a:pPr marL="342900" lvl="0" indent="-3429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endParaRPr lang="en-US" sz="1600" dirty="0">
              <a:solidFill>
                <a:srgbClr val="7F7F7F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Total Administrative Costs: $1,104,722.03 (5.35%)</a:t>
            </a:r>
          </a:p>
        </p:txBody>
      </p:sp>
    </p:spTree>
    <p:extLst>
      <p:ext uri="{BB962C8B-B14F-4D97-AF65-F5344CB8AC3E}">
        <p14:creationId xmlns:p14="http://schemas.microsoft.com/office/powerpoint/2010/main" val="302514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D681-2543-EF45-B7DB-FEB71681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393" y="533400"/>
            <a:ext cx="8229600" cy="588568"/>
          </a:xfrm>
        </p:spPr>
        <p:txBody>
          <a:bodyPr>
            <a:noAutofit/>
          </a:bodyPr>
          <a:lstStyle/>
          <a:p>
            <a:r>
              <a:rPr lang="en-US" dirty="0"/>
              <a:t>HCDD Agenda Items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B3853-CAE0-E940-925F-2EC655D46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7924800" cy="403859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000" dirty="0">
                <a:solidFill>
                  <a:srgbClr val="7F7F7F"/>
                </a:solidFill>
              </a:rPr>
              <a:t>I.  	Call to Order/Welcome</a:t>
            </a:r>
          </a:p>
          <a:p>
            <a:pPr marL="0" indent="0">
              <a:buNone/>
            </a:pPr>
            <a:endParaRPr lang="en-US" sz="5000" dirty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sz="5000" dirty="0">
                <a:solidFill>
                  <a:srgbClr val="7F7F7F"/>
                </a:solidFill>
              </a:rPr>
              <a:t>II.  	Single Family</a:t>
            </a:r>
          </a:p>
          <a:p>
            <a:pPr marL="0" indent="0">
              <a:buNone/>
            </a:pPr>
            <a:r>
              <a:rPr lang="en-US" sz="5000" dirty="0">
                <a:solidFill>
                  <a:srgbClr val="7F7F7F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5000" dirty="0">
                <a:solidFill>
                  <a:srgbClr val="7F7F7F"/>
                </a:solidFill>
              </a:rPr>
              <a:t>III.	Multifamily</a:t>
            </a:r>
          </a:p>
          <a:p>
            <a:pPr marL="0" indent="0">
              <a:buNone/>
            </a:pPr>
            <a:endParaRPr lang="en-US" sz="5000" dirty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sz="5000" dirty="0">
                <a:solidFill>
                  <a:srgbClr val="7F7F7F"/>
                </a:solidFill>
              </a:rPr>
              <a:t>IV.	Public Services</a:t>
            </a:r>
          </a:p>
          <a:p>
            <a:endParaRPr lang="en-US" sz="5000" dirty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sz="5000" dirty="0">
                <a:solidFill>
                  <a:srgbClr val="7F7F7F"/>
                </a:solidFill>
              </a:rPr>
              <a:t>V.	Public Comments</a:t>
            </a:r>
          </a:p>
          <a:p>
            <a:pPr marL="0" indent="0">
              <a:buNone/>
            </a:pPr>
            <a:endParaRPr lang="en-US" sz="5000" dirty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sz="5000" dirty="0">
                <a:solidFill>
                  <a:srgbClr val="7F7F7F"/>
                </a:solidFill>
              </a:rPr>
              <a:t>VI.	Director’s Comments </a:t>
            </a:r>
          </a:p>
        </p:txBody>
      </p:sp>
    </p:spTree>
    <p:extLst>
      <p:ext uri="{BB962C8B-B14F-4D97-AF65-F5344CB8AC3E}">
        <p14:creationId xmlns:p14="http://schemas.microsoft.com/office/powerpoint/2010/main" val="92245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>
                <a:latin typeface="+mj-lt"/>
              </a:rPr>
              <a:t>Letters of Agreement with other City Depts.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FFBD38-AB70-4615-94D5-6DC9261712A7}"/>
              </a:ext>
            </a:extLst>
          </p:cNvPr>
          <p:cNvSpPr/>
          <p:nvPr/>
        </p:nvSpPr>
        <p:spPr>
          <a:xfrm>
            <a:off x="457200" y="1653195"/>
            <a:ext cx="8229600" cy="429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Health Department: July 2018 – June 2019</a:t>
            </a:r>
            <a:endParaRPr lang="en-US" sz="1200" dirty="0">
              <a:solidFill>
                <a:srgbClr val="7F7F7F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Total Expenditures for this period: $617,989.97  </a:t>
            </a:r>
          </a:p>
          <a:p>
            <a:pPr marL="457200" indent="-4572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Total Admin for this period: $38,578.27 (6.24%) </a:t>
            </a:r>
          </a:p>
          <a:p>
            <a:pPr marL="457200" indent="-4572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Total clients served: 3,382</a:t>
            </a:r>
          </a:p>
          <a:p>
            <a:pPr marL="914400" lvl="1" indent="-4572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r>
              <a:rPr lang="en-US" sz="2400" dirty="0">
                <a:solidFill>
                  <a:srgbClr val="7F7F7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Elderly Services Programs: 2,359 clients served</a:t>
            </a:r>
          </a:p>
          <a:p>
            <a:pPr marL="914400" lvl="1" indent="-4572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r>
              <a:rPr lang="en-US" sz="2400" dirty="0">
                <a:solidFill>
                  <a:srgbClr val="7F7F7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HIV/AIDS Education: 942 clients served </a:t>
            </a:r>
          </a:p>
          <a:p>
            <a:pPr marL="914400" lvl="1" indent="-4572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r>
              <a:rPr lang="en-US" sz="2400" dirty="0">
                <a:solidFill>
                  <a:srgbClr val="7F7F7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Re-Entry: 49</a:t>
            </a:r>
          </a:p>
          <a:p>
            <a:pPr marL="914400" lvl="1" indent="-4572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r>
              <a:rPr lang="en-US" sz="2400" dirty="0">
                <a:solidFill>
                  <a:srgbClr val="7F7F7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Mental Health Services: 32</a:t>
            </a:r>
          </a:p>
          <a:p>
            <a:pPr marL="914400" lvl="1" indent="-457200" defTabSz="457200">
              <a:spcBef>
                <a:spcPct val="20000"/>
              </a:spcBef>
              <a:buClr>
                <a:srgbClr val="A0C65C"/>
              </a:buClr>
              <a:buFont typeface="Arial"/>
              <a:buChar char="•"/>
            </a:pPr>
            <a:r>
              <a:rPr lang="en-US" sz="2400" dirty="0">
                <a:solidFill>
                  <a:srgbClr val="7F7F7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Lead Based Paint: 0</a:t>
            </a:r>
          </a:p>
        </p:txBody>
      </p:sp>
    </p:spTree>
    <p:extLst>
      <p:ext uri="{BB962C8B-B14F-4D97-AF65-F5344CB8AC3E}">
        <p14:creationId xmlns:p14="http://schemas.microsoft.com/office/powerpoint/2010/main" val="2057827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2921517-0CFA-9B44-AC5A-C4433939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Recovery Update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E5F4528-0DE6-45E4-BF79-31823773699E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7924800" cy="4038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F7F7F"/>
                </a:solidFill>
              </a:rPr>
              <a:t>Two-year anniversary review</a:t>
            </a:r>
          </a:p>
          <a:p>
            <a:r>
              <a:rPr lang="en-US" dirty="0">
                <a:solidFill>
                  <a:srgbClr val="7F7F7F"/>
                </a:solidFill>
              </a:rPr>
              <a:t>Multifamily Round 1 summary</a:t>
            </a:r>
          </a:p>
          <a:p>
            <a:r>
              <a:rPr lang="en-US" dirty="0">
                <a:solidFill>
                  <a:srgbClr val="7F7F7F"/>
                </a:solidFill>
              </a:rPr>
              <a:t>Homeowner Assistance Program update</a:t>
            </a:r>
          </a:p>
          <a:p>
            <a:r>
              <a:rPr lang="en-US" dirty="0">
                <a:solidFill>
                  <a:srgbClr val="7F7F7F"/>
                </a:solidFill>
              </a:rPr>
              <a:t>What’s next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0067A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5000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7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2921517-0CFA-9B44-AC5A-C4433939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Harvey Anniversary – Aug 25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E5F4528-0DE6-45E4-BF79-31823773699E}"/>
              </a:ext>
            </a:extLst>
          </p:cNvPr>
          <p:cNvSpPr txBox="1">
            <a:spLocks/>
          </p:cNvSpPr>
          <p:nvPr/>
        </p:nvSpPr>
        <p:spPr>
          <a:xfrm>
            <a:off x="609600" y="1417640"/>
            <a:ext cx="7924800" cy="46021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9FDA"/>
                </a:solidFill>
              </a:rPr>
              <a:t>Since Harvey:</a:t>
            </a:r>
          </a:p>
          <a:p>
            <a:r>
              <a:rPr lang="en-US" sz="2400" dirty="0">
                <a:solidFill>
                  <a:srgbClr val="7F7F7F"/>
                </a:solidFill>
              </a:rPr>
              <a:t>Local control over $1+ billion for an equitable recovery</a:t>
            </a:r>
          </a:p>
          <a:p>
            <a:r>
              <a:rPr lang="en-US" sz="2400" dirty="0">
                <a:solidFill>
                  <a:srgbClr val="7F7F7F"/>
                </a:solidFill>
              </a:rPr>
              <a:t>Identified additional $2 billion in unmet housing need </a:t>
            </a:r>
          </a:p>
          <a:p>
            <a:r>
              <a:rPr lang="en-US" sz="2400" dirty="0">
                <a:solidFill>
                  <a:srgbClr val="7F7F7F"/>
                </a:solidFill>
              </a:rPr>
              <a:t>Community engagement to inform Houston’s Local Action Plan – 18 meetings in 2 months</a:t>
            </a:r>
          </a:p>
          <a:p>
            <a:r>
              <a:rPr lang="en-US" sz="2400" dirty="0">
                <a:solidFill>
                  <a:srgbClr val="7F7F7F"/>
                </a:solidFill>
              </a:rPr>
              <a:t>Build Houston Better Workforce Protection Measures</a:t>
            </a:r>
          </a:p>
          <a:p>
            <a:r>
              <a:rPr lang="en-US" sz="2400" dirty="0">
                <a:solidFill>
                  <a:srgbClr val="7F7F7F"/>
                </a:solidFill>
              </a:rPr>
              <a:t>Staff capacity: 93 new staff hired in the last year</a:t>
            </a:r>
          </a:p>
          <a:p>
            <a:r>
              <a:rPr lang="en-US" sz="2400" dirty="0">
                <a:solidFill>
                  <a:srgbClr val="7F7F7F"/>
                </a:solidFill>
              </a:rPr>
              <a:t>Launched 3 programs for housing recovery:</a:t>
            </a:r>
          </a:p>
          <a:p>
            <a:pPr lvl="1"/>
            <a:r>
              <a:rPr lang="en-US" sz="2000" dirty="0">
                <a:solidFill>
                  <a:srgbClr val="7F7F7F"/>
                </a:solidFill>
              </a:rPr>
              <a:t>Homeowner Assistance Program</a:t>
            </a:r>
          </a:p>
          <a:p>
            <a:pPr lvl="1"/>
            <a:r>
              <a:rPr lang="en-US" sz="2000" dirty="0">
                <a:solidFill>
                  <a:srgbClr val="7F7F7F"/>
                </a:solidFill>
              </a:rPr>
              <a:t>Harvey Multifamily Program</a:t>
            </a:r>
          </a:p>
          <a:p>
            <a:pPr lvl="1"/>
            <a:r>
              <a:rPr lang="en-US" sz="2000" dirty="0">
                <a:solidFill>
                  <a:srgbClr val="7F7F7F"/>
                </a:solidFill>
              </a:rPr>
              <a:t>Harvey Public Services Program</a:t>
            </a:r>
          </a:p>
          <a:p>
            <a:pPr lvl="1"/>
            <a:endParaRPr lang="en-US" sz="2000" dirty="0">
              <a:solidFill>
                <a:srgbClr val="0067A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0067A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5000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9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2921517-0CFA-9B44-AC5A-C4433939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Multifamily Round 1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E5F4528-0DE6-45E4-BF79-31823773699E}"/>
              </a:ext>
            </a:extLst>
          </p:cNvPr>
          <p:cNvSpPr txBox="1">
            <a:spLocks/>
          </p:cNvSpPr>
          <p:nvPr/>
        </p:nvSpPr>
        <p:spPr>
          <a:xfrm>
            <a:off x="609600" y="1417640"/>
            <a:ext cx="7924800" cy="4830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001838" algn="r"/>
              </a:tabLst>
            </a:pPr>
            <a:r>
              <a:rPr lang="en-US" sz="2400" dirty="0">
                <a:solidFill>
                  <a:srgbClr val="7F7F7F"/>
                </a:solidFill>
              </a:rPr>
              <a:t>Round 1 of 3 funding rounds opened in Feb; final awards expected by late Aug. Next round will open in 2020.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2001838" algn="r"/>
              </a:tabLst>
            </a:pPr>
            <a:r>
              <a:rPr lang="en-US" sz="5000" b="1" dirty="0">
                <a:solidFill>
                  <a:srgbClr val="A0C65C"/>
                </a:solidFill>
              </a:rPr>
              <a:t>56</a:t>
            </a:r>
            <a:r>
              <a:rPr lang="en-US" sz="5000" dirty="0">
                <a:solidFill>
                  <a:srgbClr val="0067AC"/>
                </a:solidFill>
              </a:rPr>
              <a:t> </a:t>
            </a:r>
            <a:r>
              <a:rPr lang="en-US" sz="2400" dirty="0">
                <a:solidFill>
                  <a:srgbClr val="7F7F7F"/>
                </a:solidFill>
              </a:rPr>
              <a:t>applications for funding reviewed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2001838" algn="r"/>
              </a:tabLst>
            </a:pPr>
            <a:r>
              <a:rPr lang="en-US" sz="5000" b="1" dirty="0">
                <a:solidFill>
                  <a:srgbClr val="A0C65C"/>
                </a:solidFill>
              </a:rPr>
              <a:t>11</a:t>
            </a:r>
            <a:r>
              <a:rPr lang="en-US" sz="5000" dirty="0">
                <a:solidFill>
                  <a:srgbClr val="0067AC"/>
                </a:solidFill>
              </a:rPr>
              <a:t> </a:t>
            </a:r>
            <a:r>
              <a:rPr lang="en-US" sz="2400" dirty="0">
                <a:solidFill>
                  <a:srgbClr val="7F7F7F"/>
                </a:solidFill>
              </a:rPr>
              <a:t>developments selected for funding so far</a:t>
            </a:r>
          </a:p>
          <a:p>
            <a:pPr marL="0" indent="0">
              <a:buNone/>
              <a:tabLst>
                <a:tab pos="2001838" algn="r"/>
              </a:tabLst>
            </a:pPr>
            <a:r>
              <a:rPr lang="en-US" sz="5000" b="1" dirty="0">
                <a:solidFill>
                  <a:srgbClr val="A0C65C"/>
                </a:solidFill>
              </a:rPr>
              <a:t>$91m </a:t>
            </a:r>
            <a:r>
              <a:rPr lang="en-US" sz="2400" dirty="0">
                <a:solidFill>
                  <a:srgbClr val="7F7F7F"/>
                </a:solidFill>
              </a:rPr>
              <a:t>in awards announced so far</a:t>
            </a:r>
          </a:p>
          <a:p>
            <a:pPr marL="0" indent="0">
              <a:buNone/>
              <a:tabLst>
                <a:tab pos="2001838" algn="r"/>
              </a:tabLst>
            </a:pPr>
            <a:r>
              <a:rPr lang="en-US" sz="5000" b="1" dirty="0">
                <a:solidFill>
                  <a:srgbClr val="A0C65C"/>
                </a:solidFill>
              </a:rPr>
              <a:t>1,029</a:t>
            </a:r>
            <a:r>
              <a:rPr lang="en-US" sz="5000" dirty="0">
                <a:solidFill>
                  <a:srgbClr val="0067AC"/>
                </a:solidFill>
              </a:rPr>
              <a:t> </a:t>
            </a:r>
            <a:r>
              <a:rPr lang="en-US" sz="2400" dirty="0">
                <a:solidFill>
                  <a:srgbClr val="7F7F7F"/>
                </a:solidFill>
              </a:rPr>
              <a:t>total affordable rental homes to be created so far</a:t>
            </a:r>
          </a:p>
          <a:p>
            <a:pPr marL="0" indent="0">
              <a:buNone/>
            </a:pPr>
            <a:r>
              <a:rPr lang="en-US" sz="5000" b="1" dirty="0">
                <a:solidFill>
                  <a:srgbClr val="A0C65C"/>
                </a:solidFill>
              </a:rPr>
              <a:t>$350m </a:t>
            </a:r>
            <a:r>
              <a:rPr lang="en-US" sz="2400" dirty="0">
                <a:solidFill>
                  <a:srgbClr val="7F7F7F"/>
                </a:solidFill>
              </a:rPr>
              <a:t>total program budget</a:t>
            </a:r>
          </a:p>
          <a:p>
            <a:pPr marL="0" indent="0">
              <a:buNone/>
              <a:tabLst>
                <a:tab pos="2001838" algn="r"/>
              </a:tabLst>
            </a:pPr>
            <a:endParaRPr lang="en-US" sz="2400" dirty="0">
              <a:solidFill>
                <a:srgbClr val="0067A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0067A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5000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6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2921517-0CFA-9B44-AC5A-C4433939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HoAP</a:t>
            </a:r>
            <a:r>
              <a:rPr lang="en-US" dirty="0"/>
              <a:t>: Timeline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E5F4528-0DE6-45E4-BF79-31823773699E}"/>
              </a:ext>
            </a:extLst>
          </p:cNvPr>
          <p:cNvSpPr txBox="1">
            <a:spLocks/>
          </p:cNvSpPr>
          <p:nvPr/>
        </p:nvSpPr>
        <p:spPr>
          <a:xfrm>
            <a:off x="609600" y="1722440"/>
            <a:ext cx="7924800" cy="4830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001838" algn="r"/>
              </a:tabLst>
            </a:pPr>
            <a:r>
              <a:rPr lang="en-US" sz="5000" b="1" dirty="0">
                <a:solidFill>
                  <a:srgbClr val="A0C65C"/>
                </a:solidFill>
              </a:rPr>
              <a:t>January</a:t>
            </a:r>
            <a:r>
              <a:rPr lang="en-US" sz="5000" dirty="0">
                <a:solidFill>
                  <a:srgbClr val="0067AC"/>
                </a:solidFill>
              </a:rPr>
              <a:t> </a:t>
            </a:r>
            <a:r>
              <a:rPr lang="en-US" sz="2400" dirty="0">
                <a:solidFill>
                  <a:srgbClr val="7F7F7F"/>
                </a:solidFill>
              </a:rPr>
              <a:t>program outreach launched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2001838" algn="r"/>
              </a:tabLst>
            </a:pPr>
            <a:r>
              <a:rPr lang="en-US" sz="5000" b="1" dirty="0">
                <a:solidFill>
                  <a:srgbClr val="A0C65C"/>
                </a:solidFill>
              </a:rPr>
              <a:t>March</a:t>
            </a:r>
            <a:r>
              <a:rPr lang="en-US" sz="5000" dirty="0">
                <a:solidFill>
                  <a:srgbClr val="0067AC"/>
                </a:solidFill>
              </a:rPr>
              <a:t> </a:t>
            </a:r>
            <a:r>
              <a:rPr lang="en-US" sz="2400" dirty="0">
                <a:solidFill>
                  <a:srgbClr val="7F7F7F"/>
                </a:solidFill>
              </a:rPr>
              <a:t>first invitations to apply</a:t>
            </a:r>
          </a:p>
          <a:p>
            <a:pPr marL="0" indent="0">
              <a:buNone/>
              <a:tabLst>
                <a:tab pos="2001838" algn="r"/>
              </a:tabLst>
            </a:pPr>
            <a:r>
              <a:rPr lang="en-US" sz="5000" b="1" dirty="0">
                <a:solidFill>
                  <a:srgbClr val="A0C65C"/>
                </a:solidFill>
              </a:rPr>
              <a:t>April</a:t>
            </a:r>
            <a:r>
              <a:rPr lang="en-US" sz="5000" dirty="0">
                <a:solidFill>
                  <a:srgbClr val="0067AC"/>
                </a:solidFill>
              </a:rPr>
              <a:t> </a:t>
            </a:r>
            <a:r>
              <a:rPr lang="en-US" sz="2400" dirty="0">
                <a:solidFill>
                  <a:srgbClr val="7F7F7F"/>
                </a:solidFill>
              </a:rPr>
              <a:t>first home repairs started</a:t>
            </a:r>
          </a:p>
          <a:p>
            <a:pPr marL="0" indent="0">
              <a:buNone/>
              <a:tabLst>
                <a:tab pos="2001838" algn="r"/>
              </a:tabLst>
            </a:pPr>
            <a:r>
              <a:rPr lang="en-US" sz="5000" b="1" dirty="0">
                <a:solidFill>
                  <a:srgbClr val="A0C65C"/>
                </a:solidFill>
              </a:rPr>
              <a:t>August</a:t>
            </a:r>
            <a:r>
              <a:rPr lang="en-US" sz="5000" dirty="0">
                <a:solidFill>
                  <a:srgbClr val="0067AC"/>
                </a:solidFill>
              </a:rPr>
              <a:t> </a:t>
            </a:r>
            <a:r>
              <a:rPr lang="en-US" sz="2400" dirty="0">
                <a:solidFill>
                  <a:srgbClr val="7F7F7F"/>
                </a:solidFill>
              </a:rPr>
              <a:t>first reconstruction started and finished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0067A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5000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1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2921517-0CFA-9B44-AC5A-C4433939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HoAP</a:t>
            </a:r>
            <a:r>
              <a:rPr lang="en-US" dirty="0"/>
              <a:t>: First Reconstruction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E5F4528-0DE6-45E4-BF79-31823773699E}"/>
              </a:ext>
            </a:extLst>
          </p:cNvPr>
          <p:cNvSpPr txBox="1">
            <a:spLocks/>
          </p:cNvSpPr>
          <p:nvPr/>
        </p:nvSpPr>
        <p:spPr>
          <a:xfrm>
            <a:off x="457200" y="4959558"/>
            <a:ext cx="8353424" cy="944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001838" algn="r"/>
              </a:tabLst>
            </a:pPr>
            <a:r>
              <a:rPr lang="en-US" sz="2400" dirty="0">
                <a:solidFill>
                  <a:srgbClr val="7F7F7F"/>
                </a:solidFill>
              </a:rPr>
              <a:t>Home went from demolition to reconstruction in two weeks</a:t>
            </a:r>
            <a:endParaRPr lang="en-US" sz="5000" dirty="0">
              <a:solidFill>
                <a:srgbClr val="7F7F7F"/>
              </a:solidFill>
            </a:endParaRPr>
          </a:p>
        </p:txBody>
      </p:sp>
      <p:pic>
        <p:nvPicPr>
          <p:cNvPr id="1026" name="F7FDCD79-DB1E-435D-9256-079F6D485D5B" descr="Image">
            <a:extLst>
              <a:ext uri="{FF2B5EF4-FFF2-40B4-BE49-F238E27FC236}">
                <a16:creationId xmlns:a16="http://schemas.microsoft.com/office/drawing/2014/main" id="{19BCBFAE-40F6-4B39-AE1E-55F202ED9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t="29427" r="17886" b="-3399"/>
          <a:stretch/>
        </p:blipFill>
        <p:spPr bwMode="auto">
          <a:xfrm>
            <a:off x="457201" y="1810589"/>
            <a:ext cx="4114799" cy="314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FCF4BC6D-F851-4913-A1BD-35999B7005E4" descr="Image">
            <a:extLst>
              <a:ext uri="{FF2B5EF4-FFF2-40B4-BE49-F238E27FC236}">
                <a16:creationId xmlns:a16="http://schemas.microsoft.com/office/drawing/2014/main" id="{5D27622E-C100-4626-9F45-CA5C1B046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7"/>
          <a:stretch/>
        </p:blipFill>
        <p:spPr bwMode="auto">
          <a:xfrm>
            <a:off x="4648200" y="1810589"/>
            <a:ext cx="4162425" cy="299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33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2921517-0CFA-9B44-AC5A-C4433939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HoAP</a:t>
            </a:r>
            <a:r>
              <a:rPr lang="en-US" dirty="0"/>
              <a:t> Reporting and Data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E5F4528-0DE6-45E4-BF79-31823773699E}"/>
              </a:ext>
            </a:extLst>
          </p:cNvPr>
          <p:cNvSpPr txBox="1">
            <a:spLocks/>
          </p:cNvSpPr>
          <p:nvPr/>
        </p:nvSpPr>
        <p:spPr>
          <a:xfrm>
            <a:off x="609600" y="1417640"/>
            <a:ext cx="7924800" cy="4830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001838" algn="r"/>
              </a:tabLst>
            </a:pPr>
            <a:r>
              <a:rPr lang="en-US" dirty="0">
                <a:solidFill>
                  <a:srgbClr val="7F7F7F"/>
                </a:solidFill>
              </a:rPr>
              <a:t>First Situation &amp; Pipeline Report to be released this week</a:t>
            </a:r>
          </a:p>
          <a:p>
            <a:pPr>
              <a:tabLst>
                <a:tab pos="2001838" algn="r"/>
              </a:tabLst>
            </a:pPr>
            <a:r>
              <a:rPr lang="en-US" dirty="0">
                <a:solidFill>
                  <a:srgbClr val="7F7F7F"/>
                </a:solidFill>
              </a:rPr>
              <a:t>Will be published monthly going forward</a:t>
            </a:r>
          </a:p>
          <a:p>
            <a:pPr>
              <a:tabLst>
                <a:tab pos="2001838" algn="r"/>
              </a:tabLst>
            </a:pPr>
            <a:r>
              <a:rPr lang="en-US" dirty="0">
                <a:solidFill>
                  <a:srgbClr val="7F7F7F"/>
                </a:solidFill>
              </a:rPr>
              <a:t>Highlights:</a:t>
            </a:r>
          </a:p>
          <a:p>
            <a:pPr lvl="1">
              <a:tabLst>
                <a:tab pos="2001838" algn="r"/>
              </a:tabLst>
            </a:pPr>
            <a:r>
              <a:rPr lang="en-US" dirty="0">
                <a:solidFill>
                  <a:srgbClr val="7F7F7F"/>
                </a:solidFill>
              </a:rPr>
              <a:t>Survey and application data</a:t>
            </a:r>
          </a:p>
          <a:p>
            <a:pPr lvl="1">
              <a:tabLst>
                <a:tab pos="2001838" algn="r"/>
              </a:tabLst>
            </a:pPr>
            <a:r>
              <a:rPr lang="en-US" dirty="0">
                <a:solidFill>
                  <a:srgbClr val="7F7F7F"/>
                </a:solidFill>
              </a:rPr>
              <a:t>Demographic data</a:t>
            </a:r>
          </a:p>
          <a:p>
            <a:pPr lvl="1">
              <a:tabLst>
                <a:tab pos="2001838" algn="r"/>
              </a:tabLst>
            </a:pPr>
            <a:r>
              <a:rPr lang="en-US" dirty="0">
                <a:solidFill>
                  <a:srgbClr val="7F7F7F"/>
                </a:solidFill>
              </a:rPr>
              <a:t>Geographic breakdown </a:t>
            </a:r>
          </a:p>
          <a:p>
            <a:pPr>
              <a:tabLst>
                <a:tab pos="2001838" algn="r"/>
              </a:tabLst>
            </a:pPr>
            <a:r>
              <a:rPr lang="en-US" dirty="0">
                <a:solidFill>
                  <a:srgbClr val="7F7F7F"/>
                </a:solidFill>
              </a:rPr>
              <a:t>Recovery.houstontx.gov/reports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0067A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5000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7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2921517-0CFA-9B44-AC5A-C4433939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HoAP</a:t>
            </a:r>
            <a:r>
              <a:rPr lang="en-US" dirty="0"/>
              <a:t> Key Stats: Survey + Intake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E5F4528-0DE6-45E4-BF79-31823773699E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7924800" cy="4038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  <a:tabLst>
                <a:tab pos="2001838" algn="r"/>
              </a:tabLst>
            </a:pPr>
            <a:r>
              <a:rPr lang="en-US" sz="5000" dirty="0">
                <a:solidFill>
                  <a:srgbClr val="0067AC"/>
                </a:solidFill>
              </a:rPr>
              <a:t>	</a:t>
            </a:r>
            <a:r>
              <a:rPr lang="en-US" sz="5000" b="1" dirty="0">
                <a:solidFill>
                  <a:srgbClr val="A0C65C"/>
                </a:solidFill>
              </a:rPr>
              <a:t>19,642</a:t>
            </a:r>
            <a:r>
              <a:rPr lang="en-US" sz="5000" dirty="0">
                <a:solidFill>
                  <a:srgbClr val="0067AC"/>
                </a:solidFill>
              </a:rPr>
              <a:t> </a:t>
            </a:r>
            <a:r>
              <a:rPr lang="en-US" sz="2400" dirty="0">
                <a:solidFill>
                  <a:srgbClr val="7F7F7F"/>
                </a:solidFill>
              </a:rPr>
              <a:t>total number of survey respondents</a:t>
            </a:r>
          </a:p>
          <a:p>
            <a:pPr marL="0" indent="0" algn="r">
              <a:buNone/>
              <a:tabLst>
                <a:tab pos="2001838" algn="r"/>
              </a:tabLst>
            </a:pPr>
            <a:r>
              <a:rPr lang="en-US" sz="5000" dirty="0">
                <a:solidFill>
                  <a:srgbClr val="0067AC"/>
                </a:solidFill>
              </a:rPr>
              <a:t>	</a:t>
            </a:r>
            <a:r>
              <a:rPr lang="en-US" sz="5000" b="1" dirty="0">
                <a:solidFill>
                  <a:srgbClr val="A0C65C"/>
                </a:solidFill>
              </a:rPr>
              <a:t>15,605</a:t>
            </a:r>
            <a:r>
              <a:rPr lang="en-US" sz="5000" dirty="0">
                <a:solidFill>
                  <a:srgbClr val="0067AC"/>
                </a:solidFill>
              </a:rPr>
              <a:t> </a:t>
            </a:r>
            <a:r>
              <a:rPr lang="en-US" sz="2400" dirty="0">
                <a:solidFill>
                  <a:srgbClr val="7F7F7F"/>
                </a:solidFill>
              </a:rPr>
              <a:t>potentially eligible for </a:t>
            </a:r>
            <a:r>
              <a:rPr lang="en-US" sz="2400" dirty="0" err="1">
                <a:solidFill>
                  <a:srgbClr val="7F7F7F"/>
                </a:solidFill>
              </a:rPr>
              <a:t>HoAP</a:t>
            </a:r>
            <a:endParaRPr lang="en-US" sz="2400" dirty="0">
              <a:solidFill>
                <a:srgbClr val="7F7F7F"/>
              </a:solidFill>
            </a:endParaRPr>
          </a:p>
          <a:p>
            <a:pPr marL="0" indent="0" algn="r">
              <a:buNone/>
            </a:pPr>
            <a:r>
              <a:rPr lang="en-US" sz="5000" b="1" dirty="0">
                <a:solidFill>
                  <a:srgbClr val="A0C65C"/>
                </a:solidFill>
              </a:rPr>
              <a:t>4,919</a:t>
            </a:r>
            <a:r>
              <a:rPr lang="en-US" sz="5000" dirty="0">
                <a:solidFill>
                  <a:srgbClr val="0067AC"/>
                </a:solidFill>
              </a:rPr>
              <a:t> </a:t>
            </a:r>
            <a:r>
              <a:rPr lang="en-US" sz="2400" dirty="0">
                <a:solidFill>
                  <a:srgbClr val="7F7F7F"/>
                </a:solidFill>
              </a:rPr>
              <a:t>application invitations sent</a:t>
            </a:r>
          </a:p>
          <a:p>
            <a:pPr marL="0" indent="0" algn="r">
              <a:buNone/>
              <a:tabLst>
                <a:tab pos="2001838" algn="r"/>
              </a:tabLst>
            </a:pPr>
            <a:r>
              <a:rPr lang="en-US" sz="5000" b="1" dirty="0">
                <a:solidFill>
                  <a:srgbClr val="A0C65C"/>
                </a:solidFill>
              </a:rPr>
              <a:t>1,961</a:t>
            </a:r>
            <a:r>
              <a:rPr lang="en-US" sz="5000" dirty="0">
                <a:solidFill>
                  <a:srgbClr val="0067AC"/>
                </a:solidFill>
              </a:rPr>
              <a:t> </a:t>
            </a:r>
            <a:r>
              <a:rPr lang="en-US" sz="2400" dirty="0">
                <a:solidFill>
                  <a:srgbClr val="7F7F7F"/>
                </a:solidFill>
              </a:rPr>
              <a:t>submitted applications</a:t>
            </a:r>
          </a:p>
          <a:p>
            <a:pPr marL="0" indent="0" algn="r">
              <a:buNone/>
              <a:tabLst>
                <a:tab pos="2001838" algn="r"/>
              </a:tabLst>
            </a:pPr>
            <a:endParaRPr lang="en-US" sz="2400" dirty="0">
              <a:solidFill>
                <a:srgbClr val="0067A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0067A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5000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5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57B7E698-4558-5D4E-828C-B25EA9E3F7C6}"/>
              </a:ext>
            </a:extLst>
          </p:cNvPr>
          <p:cNvGrpSpPr/>
          <p:nvPr/>
        </p:nvGrpSpPr>
        <p:grpSpPr>
          <a:xfrm>
            <a:off x="342900" y="482707"/>
            <a:ext cx="8617670" cy="5537571"/>
            <a:chOff x="121166" y="-734516"/>
            <a:chExt cx="12012549" cy="771906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BB0ADFF-71EA-E745-A83E-23E6616A3BC9}"/>
                </a:ext>
              </a:extLst>
            </p:cNvPr>
            <p:cNvSpPr txBox="1"/>
            <p:nvPr/>
          </p:nvSpPr>
          <p:spPr>
            <a:xfrm>
              <a:off x="386711" y="-734516"/>
              <a:ext cx="11489300" cy="729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67A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Homeowner Assistance Program Step-by-Step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D802224-F7E3-7D41-AC47-379A287C90BD}"/>
                </a:ext>
              </a:extLst>
            </p:cNvPr>
            <p:cNvGrpSpPr/>
            <p:nvPr/>
          </p:nvGrpSpPr>
          <p:grpSpPr>
            <a:xfrm>
              <a:off x="121166" y="27312"/>
              <a:ext cx="12012549" cy="6957236"/>
              <a:chOff x="121166" y="27312"/>
              <a:chExt cx="12012549" cy="6957236"/>
            </a:xfrm>
          </p:grpSpPr>
          <p:cxnSp>
            <p:nvCxnSpPr>
              <p:cNvPr id="49" name="Connector: Elbow 94">
                <a:extLst>
                  <a:ext uri="{FF2B5EF4-FFF2-40B4-BE49-F238E27FC236}">
                    <a16:creationId xmlns:a16="http://schemas.microsoft.com/office/drawing/2014/main" id="{0B048DBB-5F0E-0240-B364-495A81CA88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1262" y="845467"/>
                <a:ext cx="590144" cy="4474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or: Elbow 84">
                <a:extLst>
                  <a:ext uri="{FF2B5EF4-FFF2-40B4-BE49-F238E27FC236}">
                    <a16:creationId xmlns:a16="http://schemas.microsoft.com/office/drawing/2014/main" id="{0FB6CC23-78E7-E540-8FC8-027855224A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7551" y="919957"/>
                <a:ext cx="861719" cy="106089"/>
              </a:xfrm>
              <a:prstGeom prst="bentConnector3">
                <a:avLst>
                  <a:gd name="adj1" fmla="val 351"/>
                </a:avLst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or: Elbow 71">
                <a:extLst>
                  <a:ext uri="{FF2B5EF4-FFF2-40B4-BE49-F238E27FC236}">
                    <a16:creationId xmlns:a16="http://schemas.microsoft.com/office/drawing/2014/main" id="{9D6A93E6-9A20-1441-B1F8-4BC048AA23D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7068605" y="1141682"/>
                <a:ext cx="431898" cy="302959"/>
              </a:xfrm>
              <a:prstGeom prst="bentConnector3">
                <a:avLst>
                  <a:gd name="adj1" fmla="val 53885"/>
                </a:avLst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or: Elbow 69">
                <a:extLst>
                  <a:ext uri="{FF2B5EF4-FFF2-40B4-BE49-F238E27FC236}">
                    <a16:creationId xmlns:a16="http://schemas.microsoft.com/office/drawing/2014/main" id="{AA6F5D10-5EE4-7642-BF0B-8B5A258D166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486201" y="1798944"/>
                <a:ext cx="853684" cy="751372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or: Elbow 49">
                <a:extLst>
                  <a:ext uri="{FF2B5EF4-FFF2-40B4-BE49-F238E27FC236}">
                    <a16:creationId xmlns:a16="http://schemas.microsoft.com/office/drawing/2014/main" id="{16F1A0DA-BB69-934C-AAF1-E577DBF8769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5281071" y="1244853"/>
                <a:ext cx="508573" cy="50759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or: Elbow 68">
                <a:extLst>
                  <a:ext uri="{FF2B5EF4-FFF2-40B4-BE49-F238E27FC236}">
                    <a16:creationId xmlns:a16="http://schemas.microsoft.com/office/drawing/2014/main" id="{968BDCF2-0EA3-C640-AA47-B44BC0DA33B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903071" y="2766194"/>
                <a:ext cx="2782006" cy="758106"/>
              </a:xfrm>
              <a:prstGeom prst="bentConnector3">
                <a:avLst>
                  <a:gd name="adj1" fmla="val 81963"/>
                </a:avLst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Freeform: Shape 2">
                <a:extLst>
                  <a:ext uri="{FF2B5EF4-FFF2-40B4-BE49-F238E27FC236}">
                    <a16:creationId xmlns:a16="http://schemas.microsoft.com/office/drawing/2014/main" id="{F67B364A-278A-2D43-8C33-AB67F38C6BCB}"/>
                  </a:ext>
                </a:extLst>
              </p:cNvPr>
              <p:cNvSpPr/>
              <p:nvPr/>
            </p:nvSpPr>
            <p:spPr>
              <a:xfrm>
                <a:off x="329224" y="699377"/>
                <a:ext cx="1349508" cy="5000777"/>
              </a:xfrm>
              <a:custGeom>
                <a:avLst/>
                <a:gdLst>
                  <a:gd name="connsiteX0" fmla="*/ 0 w 1442945"/>
                  <a:gd name="connsiteY0" fmla="*/ 144295 h 5121498"/>
                  <a:gd name="connsiteX1" fmla="*/ 144295 w 1442945"/>
                  <a:gd name="connsiteY1" fmla="*/ 0 h 5121498"/>
                  <a:gd name="connsiteX2" fmla="*/ 1298651 w 1442945"/>
                  <a:gd name="connsiteY2" fmla="*/ 0 h 5121498"/>
                  <a:gd name="connsiteX3" fmla="*/ 1442946 w 1442945"/>
                  <a:gd name="connsiteY3" fmla="*/ 144295 h 5121498"/>
                  <a:gd name="connsiteX4" fmla="*/ 1442945 w 1442945"/>
                  <a:gd name="connsiteY4" fmla="*/ 4977204 h 5121498"/>
                  <a:gd name="connsiteX5" fmla="*/ 1298650 w 1442945"/>
                  <a:gd name="connsiteY5" fmla="*/ 5121499 h 5121498"/>
                  <a:gd name="connsiteX6" fmla="*/ 144295 w 1442945"/>
                  <a:gd name="connsiteY6" fmla="*/ 5121498 h 5121498"/>
                  <a:gd name="connsiteX7" fmla="*/ 0 w 1442945"/>
                  <a:gd name="connsiteY7" fmla="*/ 4977203 h 5121498"/>
                  <a:gd name="connsiteX8" fmla="*/ 0 w 1442945"/>
                  <a:gd name="connsiteY8" fmla="*/ 144295 h 5121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2945" h="5121498">
                    <a:moveTo>
                      <a:pt x="0" y="144295"/>
                    </a:moveTo>
                    <a:cubicBezTo>
                      <a:pt x="0" y="64603"/>
                      <a:pt x="64603" y="0"/>
                      <a:pt x="144295" y="0"/>
                    </a:cubicBezTo>
                    <a:lnTo>
                      <a:pt x="1298651" y="0"/>
                    </a:lnTo>
                    <a:cubicBezTo>
                      <a:pt x="1378343" y="0"/>
                      <a:pt x="1442946" y="64603"/>
                      <a:pt x="1442946" y="144295"/>
                    </a:cubicBezTo>
                    <a:cubicBezTo>
                      <a:pt x="1442946" y="1755265"/>
                      <a:pt x="1442945" y="3366234"/>
                      <a:pt x="1442945" y="4977204"/>
                    </a:cubicBezTo>
                    <a:cubicBezTo>
                      <a:pt x="1442945" y="5056896"/>
                      <a:pt x="1378342" y="5121499"/>
                      <a:pt x="1298650" y="5121499"/>
                    </a:cubicBezTo>
                    <a:lnTo>
                      <a:pt x="144295" y="5121498"/>
                    </a:lnTo>
                    <a:cubicBezTo>
                      <a:pt x="64603" y="5121498"/>
                      <a:pt x="0" y="5056895"/>
                      <a:pt x="0" y="4977203"/>
                    </a:cubicBezTo>
                    <a:lnTo>
                      <a:pt x="0" y="144295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8612" tIns="48612" rIns="48612" bIns="48612" numCol="1" spcCol="1270" anchor="ctr" anchorCtr="0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4,919</a:t>
                </a:r>
              </a:p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b="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Invited to apply</a:t>
                </a:r>
              </a:p>
            </p:txBody>
          </p:sp>
          <p:sp>
            <p:nvSpPr>
              <p:cNvPr id="56" name="Freeform: Shape 23">
                <a:extLst>
                  <a:ext uri="{FF2B5EF4-FFF2-40B4-BE49-F238E27FC236}">
                    <a16:creationId xmlns:a16="http://schemas.microsoft.com/office/drawing/2014/main" id="{C5F6324F-1829-E645-A78B-C603BF7C79EE}"/>
                  </a:ext>
                </a:extLst>
              </p:cNvPr>
              <p:cNvSpPr/>
              <p:nvPr/>
            </p:nvSpPr>
            <p:spPr>
              <a:xfrm>
                <a:off x="2096463" y="695362"/>
                <a:ext cx="1349508" cy="1546762"/>
              </a:xfrm>
              <a:custGeom>
                <a:avLst/>
                <a:gdLst>
                  <a:gd name="connsiteX0" fmla="*/ 0 w 1442945"/>
                  <a:gd name="connsiteY0" fmla="*/ 144295 h 1677063"/>
                  <a:gd name="connsiteX1" fmla="*/ 144295 w 1442945"/>
                  <a:gd name="connsiteY1" fmla="*/ 0 h 1677063"/>
                  <a:gd name="connsiteX2" fmla="*/ 1298651 w 1442945"/>
                  <a:gd name="connsiteY2" fmla="*/ 0 h 1677063"/>
                  <a:gd name="connsiteX3" fmla="*/ 1442946 w 1442945"/>
                  <a:gd name="connsiteY3" fmla="*/ 144295 h 1677063"/>
                  <a:gd name="connsiteX4" fmla="*/ 1442945 w 1442945"/>
                  <a:gd name="connsiteY4" fmla="*/ 1532769 h 1677063"/>
                  <a:gd name="connsiteX5" fmla="*/ 1298650 w 1442945"/>
                  <a:gd name="connsiteY5" fmla="*/ 1677064 h 1677063"/>
                  <a:gd name="connsiteX6" fmla="*/ 144295 w 1442945"/>
                  <a:gd name="connsiteY6" fmla="*/ 1677063 h 1677063"/>
                  <a:gd name="connsiteX7" fmla="*/ 0 w 1442945"/>
                  <a:gd name="connsiteY7" fmla="*/ 1532768 h 1677063"/>
                  <a:gd name="connsiteX8" fmla="*/ 0 w 1442945"/>
                  <a:gd name="connsiteY8" fmla="*/ 144295 h 167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2945" h="1677063">
                    <a:moveTo>
                      <a:pt x="0" y="144295"/>
                    </a:moveTo>
                    <a:cubicBezTo>
                      <a:pt x="0" y="64603"/>
                      <a:pt x="64603" y="0"/>
                      <a:pt x="144295" y="0"/>
                    </a:cubicBezTo>
                    <a:lnTo>
                      <a:pt x="1298651" y="0"/>
                    </a:lnTo>
                    <a:cubicBezTo>
                      <a:pt x="1378343" y="0"/>
                      <a:pt x="1442946" y="64603"/>
                      <a:pt x="1442946" y="144295"/>
                    </a:cubicBezTo>
                    <a:cubicBezTo>
                      <a:pt x="1442946" y="607120"/>
                      <a:pt x="1442945" y="1069944"/>
                      <a:pt x="1442945" y="1532769"/>
                    </a:cubicBezTo>
                    <a:cubicBezTo>
                      <a:pt x="1442945" y="1612461"/>
                      <a:pt x="1378342" y="1677064"/>
                      <a:pt x="1298650" y="1677064"/>
                    </a:cubicBezTo>
                    <a:lnTo>
                      <a:pt x="144295" y="1677063"/>
                    </a:lnTo>
                    <a:cubicBezTo>
                      <a:pt x="64603" y="1677063"/>
                      <a:pt x="0" y="1612460"/>
                      <a:pt x="0" y="1532768"/>
                    </a:cubicBezTo>
                    <a:lnTo>
                      <a:pt x="0" y="144295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9882" tIns="49882" rIns="49882" bIns="49882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1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1,961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Document collection complete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3D1DF7E-C744-534E-8055-7392B6E8C0F2}"/>
                  </a:ext>
                </a:extLst>
              </p:cNvPr>
              <p:cNvSpPr txBox="1"/>
              <p:nvPr/>
            </p:nvSpPr>
            <p:spPr>
              <a:xfrm>
                <a:off x="121166" y="5753445"/>
                <a:ext cx="1646102" cy="772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7F7F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Step 1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900" dirty="0">
                    <a:solidFill>
                      <a:srgbClr val="7F7F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Phased invitation to apply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B870926-4C9A-4C4B-B6C6-FC6E4B031710}"/>
                  </a:ext>
                </a:extLst>
              </p:cNvPr>
              <p:cNvSpPr txBox="1"/>
              <p:nvPr/>
            </p:nvSpPr>
            <p:spPr>
              <a:xfrm>
                <a:off x="1953139" y="5753421"/>
                <a:ext cx="1646102" cy="965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7F7F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Step 2</a:t>
                </a:r>
              </a:p>
              <a:p>
                <a:pPr algn="ctr"/>
                <a:r>
                  <a:rPr lang="en-US" sz="900" dirty="0">
                    <a:solidFill>
                      <a:srgbClr val="7F7F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Work with applicants to collect documents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9C2F65C-853C-8A49-951B-EFAE8C1BB9C7}"/>
                  </a:ext>
                </a:extLst>
              </p:cNvPr>
              <p:cNvSpPr txBox="1"/>
              <p:nvPr/>
            </p:nvSpPr>
            <p:spPr>
              <a:xfrm>
                <a:off x="3928061" y="5721369"/>
                <a:ext cx="1511396" cy="772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7F7F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Step 3</a:t>
                </a:r>
              </a:p>
              <a:p>
                <a:pPr algn="ctr"/>
                <a:r>
                  <a:rPr lang="en-US" sz="900" dirty="0">
                    <a:solidFill>
                      <a:srgbClr val="7F7F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Applicant eligibility review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4B325F7-73B5-964F-8ABD-A7FEEF60B442}"/>
                  </a:ext>
                </a:extLst>
              </p:cNvPr>
              <p:cNvSpPr txBox="1"/>
              <p:nvPr/>
            </p:nvSpPr>
            <p:spPr>
              <a:xfrm>
                <a:off x="5511955" y="5718929"/>
                <a:ext cx="1646102" cy="126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7F7F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Step 4</a:t>
                </a:r>
              </a:p>
              <a:p>
                <a:pPr algn="ctr"/>
                <a:r>
                  <a:rPr lang="en-US" sz="900" dirty="0">
                    <a:solidFill>
                      <a:srgbClr val="7F7F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Property eligibility review; submit to GLO</a:t>
                </a:r>
              </a:p>
              <a:p>
                <a:pPr algn="ctr"/>
                <a:endParaRPr lang="en-US" sz="1200" b="1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673903C-0BDD-F94E-849D-58021D7B38D9}"/>
                  </a:ext>
                </a:extLst>
              </p:cNvPr>
              <p:cNvSpPr txBox="1"/>
              <p:nvPr/>
            </p:nvSpPr>
            <p:spPr>
              <a:xfrm>
                <a:off x="7271432" y="5706329"/>
                <a:ext cx="1250701" cy="579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7F7F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Step 5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900" dirty="0">
                    <a:solidFill>
                      <a:srgbClr val="7F7F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GLO approval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CD918D1-BFF6-1D41-8A86-E52A72473F18}"/>
                  </a:ext>
                </a:extLst>
              </p:cNvPr>
              <p:cNvSpPr txBox="1"/>
              <p:nvPr/>
            </p:nvSpPr>
            <p:spPr>
              <a:xfrm>
                <a:off x="8596957" y="5703812"/>
                <a:ext cx="1580926" cy="600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7F7F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Step 6</a:t>
                </a:r>
              </a:p>
              <a:p>
                <a:pPr algn="ctr"/>
                <a:r>
                  <a:rPr lang="en-US" sz="900" dirty="0">
                    <a:solidFill>
                      <a:srgbClr val="7F7F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Loan closing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78B383C-84CD-7647-94BF-DCD1E96DA475}"/>
                  </a:ext>
                </a:extLst>
              </p:cNvPr>
              <p:cNvSpPr/>
              <p:nvPr/>
            </p:nvSpPr>
            <p:spPr>
              <a:xfrm>
                <a:off x="3738823" y="473506"/>
                <a:ext cx="8033140" cy="51168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4" name="Freeform: Shape 46">
                <a:extLst>
                  <a:ext uri="{FF2B5EF4-FFF2-40B4-BE49-F238E27FC236}">
                    <a16:creationId xmlns:a16="http://schemas.microsoft.com/office/drawing/2014/main" id="{5815438C-DE9D-F443-8631-472B2AD43AD8}"/>
                  </a:ext>
                </a:extLst>
              </p:cNvPr>
              <p:cNvSpPr/>
              <p:nvPr/>
            </p:nvSpPr>
            <p:spPr>
              <a:xfrm>
                <a:off x="7254643" y="705296"/>
                <a:ext cx="1324025" cy="280299"/>
              </a:xfrm>
              <a:custGeom>
                <a:avLst/>
                <a:gdLst>
                  <a:gd name="connsiteX0" fmla="*/ 0 w 1442945"/>
                  <a:gd name="connsiteY0" fmla="*/ 42309 h 423093"/>
                  <a:gd name="connsiteX1" fmla="*/ 42309 w 1442945"/>
                  <a:gd name="connsiteY1" fmla="*/ 0 h 423093"/>
                  <a:gd name="connsiteX2" fmla="*/ 1400636 w 1442945"/>
                  <a:gd name="connsiteY2" fmla="*/ 0 h 423093"/>
                  <a:gd name="connsiteX3" fmla="*/ 1442945 w 1442945"/>
                  <a:gd name="connsiteY3" fmla="*/ 42309 h 423093"/>
                  <a:gd name="connsiteX4" fmla="*/ 1442945 w 1442945"/>
                  <a:gd name="connsiteY4" fmla="*/ 380784 h 423093"/>
                  <a:gd name="connsiteX5" fmla="*/ 1400636 w 1442945"/>
                  <a:gd name="connsiteY5" fmla="*/ 423093 h 423093"/>
                  <a:gd name="connsiteX6" fmla="*/ 42309 w 1442945"/>
                  <a:gd name="connsiteY6" fmla="*/ 423093 h 423093"/>
                  <a:gd name="connsiteX7" fmla="*/ 0 w 1442945"/>
                  <a:gd name="connsiteY7" fmla="*/ 380784 h 423093"/>
                  <a:gd name="connsiteX8" fmla="*/ 0 w 1442945"/>
                  <a:gd name="connsiteY8" fmla="*/ 42309 h 423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2945" h="423093">
                    <a:moveTo>
                      <a:pt x="0" y="42309"/>
                    </a:moveTo>
                    <a:cubicBezTo>
                      <a:pt x="0" y="18942"/>
                      <a:pt x="18942" y="0"/>
                      <a:pt x="42309" y="0"/>
                    </a:cubicBezTo>
                    <a:lnTo>
                      <a:pt x="1400636" y="0"/>
                    </a:lnTo>
                    <a:cubicBezTo>
                      <a:pt x="1424003" y="0"/>
                      <a:pt x="1442945" y="18942"/>
                      <a:pt x="1442945" y="42309"/>
                    </a:cubicBezTo>
                    <a:lnTo>
                      <a:pt x="1442945" y="380784"/>
                    </a:lnTo>
                    <a:cubicBezTo>
                      <a:pt x="1442945" y="404151"/>
                      <a:pt x="1424003" y="423093"/>
                      <a:pt x="1400636" y="423093"/>
                    </a:cubicBezTo>
                    <a:lnTo>
                      <a:pt x="42309" y="423093"/>
                    </a:lnTo>
                    <a:cubicBezTo>
                      <a:pt x="18942" y="423093"/>
                      <a:pt x="0" y="404151"/>
                      <a:pt x="0" y="380784"/>
                    </a:cubicBezTo>
                    <a:lnTo>
                      <a:pt x="0" y="4230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012" tIns="20012" rIns="20012" bIns="20012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r>
                  <a:rPr lang="en-US" sz="1000" b="1" kern="1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27</a:t>
                </a:r>
              </a:p>
            </p:txBody>
          </p:sp>
          <p:sp>
            <p:nvSpPr>
              <p:cNvPr id="65" name="Freeform: Shape 47">
                <a:extLst>
                  <a:ext uri="{FF2B5EF4-FFF2-40B4-BE49-F238E27FC236}">
                    <a16:creationId xmlns:a16="http://schemas.microsoft.com/office/drawing/2014/main" id="{EF707D80-189E-B540-80F6-34282D4A8B81}"/>
                  </a:ext>
                </a:extLst>
              </p:cNvPr>
              <p:cNvSpPr/>
              <p:nvPr/>
            </p:nvSpPr>
            <p:spPr>
              <a:xfrm>
                <a:off x="8745493" y="707619"/>
                <a:ext cx="1342836" cy="427149"/>
              </a:xfrm>
              <a:custGeom>
                <a:avLst/>
                <a:gdLst>
                  <a:gd name="connsiteX0" fmla="*/ 0 w 1442945"/>
                  <a:gd name="connsiteY0" fmla="*/ 42309 h 423093"/>
                  <a:gd name="connsiteX1" fmla="*/ 42309 w 1442945"/>
                  <a:gd name="connsiteY1" fmla="*/ 0 h 423093"/>
                  <a:gd name="connsiteX2" fmla="*/ 1400636 w 1442945"/>
                  <a:gd name="connsiteY2" fmla="*/ 0 h 423093"/>
                  <a:gd name="connsiteX3" fmla="*/ 1442945 w 1442945"/>
                  <a:gd name="connsiteY3" fmla="*/ 42309 h 423093"/>
                  <a:gd name="connsiteX4" fmla="*/ 1442945 w 1442945"/>
                  <a:gd name="connsiteY4" fmla="*/ 380784 h 423093"/>
                  <a:gd name="connsiteX5" fmla="*/ 1400636 w 1442945"/>
                  <a:gd name="connsiteY5" fmla="*/ 423093 h 423093"/>
                  <a:gd name="connsiteX6" fmla="*/ 42309 w 1442945"/>
                  <a:gd name="connsiteY6" fmla="*/ 423093 h 423093"/>
                  <a:gd name="connsiteX7" fmla="*/ 0 w 1442945"/>
                  <a:gd name="connsiteY7" fmla="*/ 380784 h 423093"/>
                  <a:gd name="connsiteX8" fmla="*/ 0 w 1442945"/>
                  <a:gd name="connsiteY8" fmla="*/ 42309 h 423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2945" h="423093">
                    <a:moveTo>
                      <a:pt x="0" y="42309"/>
                    </a:moveTo>
                    <a:cubicBezTo>
                      <a:pt x="0" y="18942"/>
                      <a:pt x="18942" y="0"/>
                      <a:pt x="42309" y="0"/>
                    </a:cubicBezTo>
                    <a:lnTo>
                      <a:pt x="1400636" y="0"/>
                    </a:lnTo>
                    <a:cubicBezTo>
                      <a:pt x="1424003" y="0"/>
                      <a:pt x="1442945" y="18942"/>
                      <a:pt x="1442945" y="42309"/>
                    </a:cubicBezTo>
                    <a:lnTo>
                      <a:pt x="1442945" y="380784"/>
                    </a:lnTo>
                    <a:cubicBezTo>
                      <a:pt x="1442945" y="404151"/>
                      <a:pt x="1424003" y="423093"/>
                      <a:pt x="1400636" y="423093"/>
                    </a:cubicBezTo>
                    <a:lnTo>
                      <a:pt x="42309" y="423093"/>
                    </a:lnTo>
                    <a:cubicBezTo>
                      <a:pt x="18942" y="423093"/>
                      <a:pt x="0" y="404151"/>
                      <a:pt x="0" y="380784"/>
                    </a:cubicBezTo>
                    <a:lnTo>
                      <a:pt x="0" y="4230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012" tIns="20012" rIns="20012" bIns="20012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r>
                  <a:rPr lang="en-US" sz="1000" b="1" kern="1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16</a:t>
                </a:r>
              </a:p>
            </p:txBody>
          </p:sp>
          <p:sp>
            <p:nvSpPr>
              <p:cNvPr id="66" name="Freeform: Shape 50">
                <a:extLst>
                  <a:ext uri="{FF2B5EF4-FFF2-40B4-BE49-F238E27FC236}">
                    <a16:creationId xmlns:a16="http://schemas.microsoft.com/office/drawing/2014/main" id="{BE46D016-67DE-CA43-BCAC-F95859CC2FDC}"/>
                  </a:ext>
                </a:extLst>
              </p:cNvPr>
              <p:cNvSpPr/>
              <p:nvPr/>
            </p:nvSpPr>
            <p:spPr>
              <a:xfrm>
                <a:off x="7263570" y="1007478"/>
                <a:ext cx="1315097" cy="1409007"/>
              </a:xfrm>
              <a:custGeom>
                <a:avLst/>
                <a:gdLst>
                  <a:gd name="connsiteX0" fmla="*/ 0 w 1442945"/>
                  <a:gd name="connsiteY0" fmla="*/ 42309 h 423093"/>
                  <a:gd name="connsiteX1" fmla="*/ 42309 w 1442945"/>
                  <a:gd name="connsiteY1" fmla="*/ 0 h 423093"/>
                  <a:gd name="connsiteX2" fmla="*/ 1400636 w 1442945"/>
                  <a:gd name="connsiteY2" fmla="*/ 0 h 423093"/>
                  <a:gd name="connsiteX3" fmla="*/ 1442945 w 1442945"/>
                  <a:gd name="connsiteY3" fmla="*/ 42309 h 423093"/>
                  <a:gd name="connsiteX4" fmla="*/ 1442945 w 1442945"/>
                  <a:gd name="connsiteY4" fmla="*/ 380784 h 423093"/>
                  <a:gd name="connsiteX5" fmla="*/ 1400636 w 1442945"/>
                  <a:gd name="connsiteY5" fmla="*/ 423093 h 423093"/>
                  <a:gd name="connsiteX6" fmla="*/ 42309 w 1442945"/>
                  <a:gd name="connsiteY6" fmla="*/ 423093 h 423093"/>
                  <a:gd name="connsiteX7" fmla="*/ 0 w 1442945"/>
                  <a:gd name="connsiteY7" fmla="*/ 380784 h 423093"/>
                  <a:gd name="connsiteX8" fmla="*/ 0 w 1442945"/>
                  <a:gd name="connsiteY8" fmla="*/ 42309 h 423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2945" h="423093">
                    <a:moveTo>
                      <a:pt x="0" y="42309"/>
                    </a:moveTo>
                    <a:cubicBezTo>
                      <a:pt x="0" y="18942"/>
                      <a:pt x="18942" y="0"/>
                      <a:pt x="42309" y="0"/>
                    </a:cubicBezTo>
                    <a:lnTo>
                      <a:pt x="1400636" y="0"/>
                    </a:lnTo>
                    <a:cubicBezTo>
                      <a:pt x="1424003" y="0"/>
                      <a:pt x="1442945" y="18942"/>
                      <a:pt x="1442945" y="42309"/>
                    </a:cubicBezTo>
                    <a:lnTo>
                      <a:pt x="1442945" y="380784"/>
                    </a:lnTo>
                    <a:cubicBezTo>
                      <a:pt x="1442945" y="404151"/>
                      <a:pt x="1424003" y="423093"/>
                      <a:pt x="1400636" y="423093"/>
                    </a:cubicBezTo>
                    <a:lnTo>
                      <a:pt x="42309" y="423093"/>
                    </a:lnTo>
                    <a:cubicBezTo>
                      <a:pt x="18942" y="423093"/>
                      <a:pt x="0" y="404151"/>
                      <a:pt x="0" y="380784"/>
                    </a:cubicBezTo>
                    <a:lnTo>
                      <a:pt x="0" y="4230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012" tIns="20012" rIns="20012" bIns="20012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65</a:t>
                </a:r>
                <a:endParaRPr lang="en-US" sz="1200" b="1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: Shape 56">
                <a:extLst>
                  <a:ext uri="{FF2B5EF4-FFF2-40B4-BE49-F238E27FC236}">
                    <a16:creationId xmlns:a16="http://schemas.microsoft.com/office/drawing/2014/main" id="{3C2D763F-9290-DB41-A41E-1A530E2AD858}"/>
                  </a:ext>
                </a:extLst>
              </p:cNvPr>
              <p:cNvSpPr/>
              <p:nvPr/>
            </p:nvSpPr>
            <p:spPr>
              <a:xfrm>
                <a:off x="5678336" y="1643599"/>
                <a:ext cx="1342838" cy="1491569"/>
              </a:xfrm>
              <a:custGeom>
                <a:avLst/>
                <a:gdLst>
                  <a:gd name="connsiteX0" fmla="*/ 0 w 1442945"/>
                  <a:gd name="connsiteY0" fmla="*/ 144295 h 3273394"/>
                  <a:gd name="connsiteX1" fmla="*/ 144295 w 1442945"/>
                  <a:gd name="connsiteY1" fmla="*/ 0 h 3273394"/>
                  <a:gd name="connsiteX2" fmla="*/ 1298651 w 1442945"/>
                  <a:gd name="connsiteY2" fmla="*/ 0 h 3273394"/>
                  <a:gd name="connsiteX3" fmla="*/ 1442946 w 1442945"/>
                  <a:gd name="connsiteY3" fmla="*/ 144295 h 3273394"/>
                  <a:gd name="connsiteX4" fmla="*/ 1442945 w 1442945"/>
                  <a:gd name="connsiteY4" fmla="*/ 3129100 h 3273394"/>
                  <a:gd name="connsiteX5" fmla="*/ 1298650 w 1442945"/>
                  <a:gd name="connsiteY5" fmla="*/ 3273395 h 3273394"/>
                  <a:gd name="connsiteX6" fmla="*/ 144295 w 1442945"/>
                  <a:gd name="connsiteY6" fmla="*/ 3273394 h 3273394"/>
                  <a:gd name="connsiteX7" fmla="*/ 0 w 1442945"/>
                  <a:gd name="connsiteY7" fmla="*/ 3129099 h 3273394"/>
                  <a:gd name="connsiteX8" fmla="*/ 0 w 1442945"/>
                  <a:gd name="connsiteY8" fmla="*/ 144295 h 327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2945" h="3273394">
                    <a:moveTo>
                      <a:pt x="0" y="144295"/>
                    </a:moveTo>
                    <a:cubicBezTo>
                      <a:pt x="0" y="64603"/>
                      <a:pt x="64603" y="0"/>
                      <a:pt x="144295" y="0"/>
                    </a:cubicBezTo>
                    <a:lnTo>
                      <a:pt x="1298651" y="0"/>
                    </a:lnTo>
                    <a:cubicBezTo>
                      <a:pt x="1378343" y="0"/>
                      <a:pt x="1442946" y="64603"/>
                      <a:pt x="1442946" y="144295"/>
                    </a:cubicBezTo>
                    <a:cubicBezTo>
                      <a:pt x="1442946" y="1139230"/>
                      <a:pt x="1442945" y="2134165"/>
                      <a:pt x="1442945" y="3129100"/>
                    </a:cubicBezTo>
                    <a:cubicBezTo>
                      <a:pt x="1442945" y="3208792"/>
                      <a:pt x="1378342" y="3273395"/>
                      <a:pt x="1298650" y="3273395"/>
                    </a:cubicBezTo>
                    <a:lnTo>
                      <a:pt x="144295" y="3273394"/>
                    </a:lnTo>
                    <a:cubicBezTo>
                      <a:pt x="64603" y="3273394"/>
                      <a:pt x="0" y="3208791"/>
                      <a:pt x="0" y="3129099"/>
                    </a:cubicBezTo>
                    <a:lnTo>
                      <a:pt x="0" y="14429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9882" tIns="49882" rIns="49882" bIns="49882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1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175</a:t>
                </a:r>
                <a:endParaRPr lang="en-US" sz="11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Completing property eligibility review &amp; scope walk  </a:t>
                </a:r>
                <a:endParaRPr lang="en-US" sz="9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: Shape 63">
                <a:extLst>
                  <a:ext uri="{FF2B5EF4-FFF2-40B4-BE49-F238E27FC236}">
                    <a16:creationId xmlns:a16="http://schemas.microsoft.com/office/drawing/2014/main" id="{B76EB05D-CFD9-5C4C-9069-04FBD2A07E10}"/>
                  </a:ext>
                </a:extLst>
              </p:cNvPr>
              <p:cNvSpPr/>
              <p:nvPr/>
            </p:nvSpPr>
            <p:spPr>
              <a:xfrm>
                <a:off x="8745493" y="1128609"/>
                <a:ext cx="1342838" cy="319354"/>
              </a:xfrm>
              <a:custGeom>
                <a:avLst/>
                <a:gdLst>
                  <a:gd name="connsiteX0" fmla="*/ 0 w 1442945"/>
                  <a:gd name="connsiteY0" fmla="*/ 42309 h 423093"/>
                  <a:gd name="connsiteX1" fmla="*/ 42309 w 1442945"/>
                  <a:gd name="connsiteY1" fmla="*/ 0 h 423093"/>
                  <a:gd name="connsiteX2" fmla="*/ 1400636 w 1442945"/>
                  <a:gd name="connsiteY2" fmla="*/ 0 h 423093"/>
                  <a:gd name="connsiteX3" fmla="*/ 1442945 w 1442945"/>
                  <a:gd name="connsiteY3" fmla="*/ 42309 h 423093"/>
                  <a:gd name="connsiteX4" fmla="*/ 1442945 w 1442945"/>
                  <a:gd name="connsiteY4" fmla="*/ 380784 h 423093"/>
                  <a:gd name="connsiteX5" fmla="*/ 1400636 w 1442945"/>
                  <a:gd name="connsiteY5" fmla="*/ 423093 h 423093"/>
                  <a:gd name="connsiteX6" fmla="*/ 42309 w 1442945"/>
                  <a:gd name="connsiteY6" fmla="*/ 423093 h 423093"/>
                  <a:gd name="connsiteX7" fmla="*/ 0 w 1442945"/>
                  <a:gd name="connsiteY7" fmla="*/ 380784 h 423093"/>
                  <a:gd name="connsiteX8" fmla="*/ 0 w 1442945"/>
                  <a:gd name="connsiteY8" fmla="*/ 42309 h 423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2945" h="423093">
                    <a:moveTo>
                      <a:pt x="0" y="42309"/>
                    </a:moveTo>
                    <a:cubicBezTo>
                      <a:pt x="0" y="18942"/>
                      <a:pt x="18942" y="0"/>
                      <a:pt x="42309" y="0"/>
                    </a:cubicBezTo>
                    <a:lnTo>
                      <a:pt x="1400636" y="0"/>
                    </a:lnTo>
                    <a:cubicBezTo>
                      <a:pt x="1424003" y="0"/>
                      <a:pt x="1442945" y="18942"/>
                      <a:pt x="1442945" y="42309"/>
                    </a:cubicBezTo>
                    <a:lnTo>
                      <a:pt x="1442945" y="380784"/>
                    </a:lnTo>
                    <a:cubicBezTo>
                      <a:pt x="1442945" y="404151"/>
                      <a:pt x="1424003" y="423093"/>
                      <a:pt x="1400636" y="423093"/>
                    </a:cubicBezTo>
                    <a:lnTo>
                      <a:pt x="42309" y="423093"/>
                    </a:lnTo>
                    <a:cubicBezTo>
                      <a:pt x="18942" y="423093"/>
                      <a:pt x="0" y="404151"/>
                      <a:pt x="0" y="380784"/>
                    </a:cubicBezTo>
                    <a:lnTo>
                      <a:pt x="0" y="4230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012" tIns="20012" rIns="20012" bIns="20012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r>
                  <a:rPr lang="en-US" sz="1000" b="1" kern="1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BD18570-24B0-DD41-8E39-8CD57364C1CD}"/>
                  </a:ext>
                </a:extLst>
              </p:cNvPr>
              <p:cNvSpPr txBox="1"/>
              <p:nvPr/>
            </p:nvSpPr>
            <p:spPr>
              <a:xfrm>
                <a:off x="8649245" y="1499335"/>
                <a:ext cx="1480723" cy="471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Scheduling loan closings</a:t>
                </a: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6DCBCF09-5927-6542-AC42-4DB6EF8C28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1921" y="1514066"/>
                <a:ext cx="239320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5BE2C125-4E22-094B-9E75-9DE5ECA05D2C}"/>
                  </a:ext>
                </a:extLst>
              </p:cNvPr>
              <p:cNvSpPr/>
              <p:nvPr/>
            </p:nvSpPr>
            <p:spPr>
              <a:xfrm>
                <a:off x="10403768" y="27312"/>
                <a:ext cx="1729947" cy="300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i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 of August 19 (3 pm)</a:t>
                </a:r>
              </a:p>
            </p:txBody>
          </p:sp>
          <p:cxnSp>
            <p:nvCxnSpPr>
              <p:cNvPr id="72" name="Connector: Elbow 5">
                <a:extLst>
                  <a:ext uri="{FF2B5EF4-FFF2-40B4-BE49-F238E27FC236}">
                    <a16:creationId xmlns:a16="http://schemas.microsoft.com/office/drawing/2014/main" id="{4D7DC8D1-26B1-1B45-8E09-CA5777C3995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65045" y="2065461"/>
                <a:ext cx="1558779" cy="450935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ctor: Elbow 24">
                <a:extLst>
                  <a:ext uri="{FF2B5EF4-FFF2-40B4-BE49-F238E27FC236}">
                    <a16:creationId xmlns:a16="http://schemas.microsoft.com/office/drawing/2014/main" id="{67C75C99-990A-A642-8615-F4EFA21A603D}"/>
                  </a:ext>
                </a:extLst>
              </p:cNvPr>
              <p:cNvCxnSpPr/>
              <p:nvPr/>
            </p:nvCxnSpPr>
            <p:spPr>
              <a:xfrm rot="16200000" flipH="1">
                <a:off x="1515537" y="2623675"/>
                <a:ext cx="1257560" cy="548828"/>
              </a:xfrm>
              <a:prstGeom prst="bentConnector3">
                <a:avLst>
                  <a:gd name="adj1" fmla="val 169075"/>
                </a:avLst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ctor: Elbow 58">
                <a:extLst>
                  <a:ext uri="{FF2B5EF4-FFF2-40B4-BE49-F238E27FC236}">
                    <a16:creationId xmlns:a16="http://schemas.microsoft.com/office/drawing/2014/main" id="{134AEDBB-EFA7-D24F-834A-287778FD962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460306" y="1433905"/>
                <a:ext cx="920786" cy="32896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Freeform: Shape 47">
                <a:extLst>
                  <a:ext uri="{FF2B5EF4-FFF2-40B4-BE49-F238E27FC236}">
                    <a16:creationId xmlns:a16="http://schemas.microsoft.com/office/drawing/2014/main" id="{0FCE0882-030C-894B-A729-047FD6031245}"/>
                  </a:ext>
                </a:extLst>
              </p:cNvPr>
              <p:cNvSpPr/>
              <p:nvPr/>
            </p:nvSpPr>
            <p:spPr>
              <a:xfrm>
                <a:off x="10330778" y="713923"/>
                <a:ext cx="1342836" cy="328703"/>
              </a:xfrm>
              <a:custGeom>
                <a:avLst/>
                <a:gdLst>
                  <a:gd name="connsiteX0" fmla="*/ 0 w 1442945"/>
                  <a:gd name="connsiteY0" fmla="*/ 42309 h 423093"/>
                  <a:gd name="connsiteX1" fmla="*/ 42309 w 1442945"/>
                  <a:gd name="connsiteY1" fmla="*/ 0 h 423093"/>
                  <a:gd name="connsiteX2" fmla="*/ 1400636 w 1442945"/>
                  <a:gd name="connsiteY2" fmla="*/ 0 h 423093"/>
                  <a:gd name="connsiteX3" fmla="*/ 1442945 w 1442945"/>
                  <a:gd name="connsiteY3" fmla="*/ 42309 h 423093"/>
                  <a:gd name="connsiteX4" fmla="*/ 1442945 w 1442945"/>
                  <a:gd name="connsiteY4" fmla="*/ 380784 h 423093"/>
                  <a:gd name="connsiteX5" fmla="*/ 1400636 w 1442945"/>
                  <a:gd name="connsiteY5" fmla="*/ 423093 h 423093"/>
                  <a:gd name="connsiteX6" fmla="*/ 42309 w 1442945"/>
                  <a:gd name="connsiteY6" fmla="*/ 423093 h 423093"/>
                  <a:gd name="connsiteX7" fmla="*/ 0 w 1442945"/>
                  <a:gd name="connsiteY7" fmla="*/ 380784 h 423093"/>
                  <a:gd name="connsiteX8" fmla="*/ 0 w 1442945"/>
                  <a:gd name="connsiteY8" fmla="*/ 42309 h 423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2945" h="423093">
                    <a:moveTo>
                      <a:pt x="0" y="42309"/>
                    </a:moveTo>
                    <a:cubicBezTo>
                      <a:pt x="0" y="18942"/>
                      <a:pt x="18942" y="0"/>
                      <a:pt x="42309" y="0"/>
                    </a:cubicBezTo>
                    <a:lnTo>
                      <a:pt x="1400636" y="0"/>
                    </a:lnTo>
                    <a:cubicBezTo>
                      <a:pt x="1424003" y="0"/>
                      <a:pt x="1442945" y="18942"/>
                      <a:pt x="1442945" y="42309"/>
                    </a:cubicBezTo>
                    <a:lnTo>
                      <a:pt x="1442945" y="380784"/>
                    </a:lnTo>
                    <a:cubicBezTo>
                      <a:pt x="1442945" y="404151"/>
                      <a:pt x="1424003" y="423093"/>
                      <a:pt x="1400636" y="423093"/>
                    </a:cubicBezTo>
                    <a:lnTo>
                      <a:pt x="42309" y="423093"/>
                    </a:lnTo>
                    <a:cubicBezTo>
                      <a:pt x="18942" y="423093"/>
                      <a:pt x="0" y="404151"/>
                      <a:pt x="0" y="380784"/>
                    </a:cubicBezTo>
                    <a:lnTo>
                      <a:pt x="0" y="4230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012" tIns="20012" rIns="20012" bIns="20012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r>
                  <a:rPr lang="en-US" sz="1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13</a:t>
                </a:r>
                <a:endParaRPr lang="en-US" sz="1000" b="1" kern="12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6" name="Freeform: Shape 63">
                <a:extLst>
                  <a:ext uri="{FF2B5EF4-FFF2-40B4-BE49-F238E27FC236}">
                    <a16:creationId xmlns:a16="http://schemas.microsoft.com/office/drawing/2014/main" id="{E17C09BE-EE6B-254C-A335-832E1FACE826}"/>
                  </a:ext>
                </a:extLst>
              </p:cNvPr>
              <p:cNvSpPr/>
              <p:nvPr/>
            </p:nvSpPr>
            <p:spPr>
              <a:xfrm>
                <a:off x="10330778" y="1045958"/>
                <a:ext cx="1342836" cy="398674"/>
              </a:xfrm>
              <a:custGeom>
                <a:avLst/>
                <a:gdLst>
                  <a:gd name="connsiteX0" fmla="*/ 0 w 1442945"/>
                  <a:gd name="connsiteY0" fmla="*/ 42309 h 423093"/>
                  <a:gd name="connsiteX1" fmla="*/ 42309 w 1442945"/>
                  <a:gd name="connsiteY1" fmla="*/ 0 h 423093"/>
                  <a:gd name="connsiteX2" fmla="*/ 1400636 w 1442945"/>
                  <a:gd name="connsiteY2" fmla="*/ 0 h 423093"/>
                  <a:gd name="connsiteX3" fmla="*/ 1442945 w 1442945"/>
                  <a:gd name="connsiteY3" fmla="*/ 42309 h 423093"/>
                  <a:gd name="connsiteX4" fmla="*/ 1442945 w 1442945"/>
                  <a:gd name="connsiteY4" fmla="*/ 380784 h 423093"/>
                  <a:gd name="connsiteX5" fmla="*/ 1400636 w 1442945"/>
                  <a:gd name="connsiteY5" fmla="*/ 423093 h 423093"/>
                  <a:gd name="connsiteX6" fmla="*/ 42309 w 1442945"/>
                  <a:gd name="connsiteY6" fmla="*/ 423093 h 423093"/>
                  <a:gd name="connsiteX7" fmla="*/ 0 w 1442945"/>
                  <a:gd name="connsiteY7" fmla="*/ 380784 h 423093"/>
                  <a:gd name="connsiteX8" fmla="*/ 0 w 1442945"/>
                  <a:gd name="connsiteY8" fmla="*/ 42309 h 423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2945" h="423093">
                    <a:moveTo>
                      <a:pt x="0" y="42309"/>
                    </a:moveTo>
                    <a:cubicBezTo>
                      <a:pt x="0" y="18942"/>
                      <a:pt x="18942" y="0"/>
                      <a:pt x="42309" y="0"/>
                    </a:cubicBezTo>
                    <a:lnTo>
                      <a:pt x="1400636" y="0"/>
                    </a:lnTo>
                    <a:cubicBezTo>
                      <a:pt x="1424003" y="0"/>
                      <a:pt x="1442945" y="18942"/>
                      <a:pt x="1442945" y="42309"/>
                    </a:cubicBezTo>
                    <a:lnTo>
                      <a:pt x="1442945" y="380784"/>
                    </a:lnTo>
                    <a:cubicBezTo>
                      <a:pt x="1442945" y="404151"/>
                      <a:pt x="1424003" y="423093"/>
                      <a:pt x="1400636" y="423093"/>
                    </a:cubicBezTo>
                    <a:lnTo>
                      <a:pt x="42309" y="423093"/>
                    </a:lnTo>
                    <a:cubicBezTo>
                      <a:pt x="18942" y="423093"/>
                      <a:pt x="0" y="404151"/>
                      <a:pt x="0" y="380784"/>
                    </a:cubicBezTo>
                    <a:lnTo>
                      <a:pt x="0" y="4230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012" tIns="20012" rIns="20012" bIns="20012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r>
                  <a:rPr lang="en-US" sz="1000" b="1" kern="1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</a:p>
            </p:txBody>
          </p:sp>
          <p:sp>
            <p:nvSpPr>
              <p:cNvPr id="77" name="Freeform: Shape 8">
                <a:extLst>
                  <a:ext uri="{FF2B5EF4-FFF2-40B4-BE49-F238E27FC236}">
                    <a16:creationId xmlns:a16="http://schemas.microsoft.com/office/drawing/2014/main" id="{41F6B349-10B8-A64F-A180-DB3700AE4205}"/>
                  </a:ext>
                </a:extLst>
              </p:cNvPr>
              <p:cNvSpPr/>
              <p:nvPr/>
            </p:nvSpPr>
            <p:spPr>
              <a:xfrm>
                <a:off x="2108114" y="2266691"/>
                <a:ext cx="1349508" cy="3424837"/>
              </a:xfrm>
              <a:custGeom>
                <a:avLst/>
                <a:gdLst>
                  <a:gd name="connsiteX0" fmla="*/ 0 w 1442945"/>
                  <a:gd name="connsiteY0" fmla="*/ 144295 h 3273394"/>
                  <a:gd name="connsiteX1" fmla="*/ 144295 w 1442945"/>
                  <a:gd name="connsiteY1" fmla="*/ 0 h 3273394"/>
                  <a:gd name="connsiteX2" fmla="*/ 1298651 w 1442945"/>
                  <a:gd name="connsiteY2" fmla="*/ 0 h 3273394"/>
                  <a:gd name="connsiteX3" fmla="*/ 1442946 w 1442945"/>
                  <a:gd name="connsiteY3" fmla="*/ 144295 h 3273394"/>
                  <a:gd name="connsiteX4" fmla="*/ 1442945 w 1442945"/>
                  <a:gd name="connsiteY4" fmla="*/ 3129100 h 3273394"/>
                  <a:gd name="connsiteX5" fmla="*/ 1298650 w 1442945"/>
                  <a:gd name="connsiteY5" fmla="*/ 3273395 h 3273394"/>
                  <a:gd name="connsiteX6" fmla="*/ 144295 w 1442945"/>
                  <a:gd name="connsiteY6" fmla="*/ 3273394 h 3273394"/>
                  <a:gd name="connsiteX7" fmla="*/ 0 w 1442945"/>
                  <a:gd name="connsiteY7" fmla="*/ 3129099 h 3273394"/>
                  <a:gd name="connsiteX8" fmla="*/ 0 w 1442945"/>
                  <a:gd name="connsiteY8" fmla="*/ 144295 h 327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2945" h="3273394">
                    <a:moveTo>
                      <a:pt x="0" y="144295"/>
                    </a:moveTo>
                    <a:cubicBezTo>
                      <a:pt x="0" y="64603"/>
                      <a:pt x="64603" y="0"/>
                      <a:pt x="144295" y="0"/>
                    </a:cubicBezTo>
                    <a:lnTo>
                      <a:pt x="1298651" y="0"/>
                    </a:lnTo>
                    <a:cubicBezTo>
                      <a:pt x="1378343" y="0"/>
                      <a:pt x="1442946" y="64603"/>
                      <a:pt x="1442946" y="144295"/>
                    </a:cubicBezTo>
                    <a:cubicBezTo>
                      <a:pt x="1442946" y="1139230"/>
                      <a:pt x="1442945" y="2134165"/>
                      <a:pt x="1442945" y="3129100"/>
                    </a:cubicBezTo>
                    <a:cubicBezTo>
                      <a:pt x="1442945" y="3208792"/>
                      <a:pt x="1378342" y="3273395"/>
                      <a:pt x="1298650" y="3273395"/>
                    </a:cubicBezTo>
                    <a:lnTo>
                      <a:pt x="144295" y="3273394"/>
                    </a:lnTo>
                    <a:cubicBezTo>
                      <a:pt x="64603" y="3273394"/>
                      <a:pt x="0" y="3208791"/>
                      <a:pt x="0" y="3129099"/>
                    </a:cubicBezTo>
                    <a:lnTo>
                      <a:pt x="0" y="14429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9882" tIns="49882" rIns="49882" bIns="49882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2,958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Working to collect documents or deciding to apply</a:t>
                </a:r>
                <a:endParaRPr lang="en-US" sz="900" b="1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: Shape 55">
                <a:extLst>
                  <a:ext uri="{FF2B5EF4-FFF2-40B4-BE49-F238E27FC236}">
                    <a16:creationId xmlns:a16="http://schemas.microsoft.com/office/drawing/2014/main" id="{0171FDBB-D5E8-3B45-B59E-C8AFE54D8843}"/>
                  </a:ext>
                </a:extLst>
              </p:cNvPr>
              <p:cNvSpPr/>
              <p:nvPr/>
            </p:nvSpPr>
            <p:spPr>
              <a:xfrm>
                <a:off x="5675572" y="708749"/>
                <a:ext cx="1349508" cy="920457"/>
              </a:xfrm>
              <a:custGeom>
                <a:avLst/>
                <a:gdLst>
                  <a:gd name="connsiteX0" fmla="*/ 0 w 1442945"/>
                  <a:gd name="connsiteY0" fmla="*/ 42309 h 423093"/>
                  <a:gd name="connsiteX1" fmla="*/ 42309 w 1442945"/>
                  <a:gd name="connsiteY1" fmla="*/ 0 h 423093"/>
                  <a:gd name="connsiteX2" fmla="*/ 1400636 w 1442945"/>
                  <a:gd name="connsiteY2" fmla="*/ 0 h 423093"/>
                  <a:gd name="connsiteX3" fmla="*/ 1442945 w 1442945"/>
                  <a:gd name="connsiteY3" fmla="*/ 42309 h 423093"/>
                  <a:gd name="connsiteX4" fmla="*/ 1442945 w 1442945"/>
                  <a:gd name="connsiteY4" fmla="*/ 380784 h 423093"/>
                  <a:gd name="connsiteX5" fmla="*/ 1400636 w 1442945"/>
                  <a:gd name="connsiteY5" fmla="*/ 423093 h 423093"/>
                  <a:gd name="connsiteX6" fmla="*/ 42309 w 1442945"/>
                  <a:gd name="connsiteY6" fmla="*/ 423093 h 423093"/>
                  <a:gd name="connsiteX7" fmla="*/ 0 w 1442945"/>
                  <a:gd name="connsiteY7" fmla="*/ 380784 h 423093"/>
                  <a:gd name="connsiteX8" fmla="*/ 0 w 1442945"/>
                  <a:gd name="connsiteY8" fmla="*/ 42309 h 423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2945" h="423093">
                    <a:moveTo>
                      <a:pt x="0" y="42309"/>
                    </a:moveTo>
                    <a:cubicBezTo>
                      <a:pt x="0" y="18942"/>
                      <a:pt x="18942" y="0"/>
                      <a:pt x="42309" y="0"/>
                    </a:cubicBezTo>
                    <a:lnTo>
                      <a:pt x="1400636" y="0"/>
                    </a:lnTo>
                    <a:cubicBezTo>
                      <a:pt x="1424003" y="0"/>
                      <a:pt x="1442945" y="18942"/>
                      <a:pt x="1442945" y="42309"/>
                    </a:cubicBezTo>
                    <a:lnTo>
                      <a:pt x="1442945" y="380784"/>
                    </a:lnTo>
                    <a:cubicBezTo>
                      <a:pt x="1442945" y="404151"/>
                      <a:pt x="1424003" y="423093"/>
                      <a:pt x="1400636" y="423093"/>
                    </a:cubicBezTo>
                    <a:lnTo>
                      <a:pt x="42309" y="423093"/>
                    </a:lnTo>
                    <a:cubicBezTo>
                      <a:pt x="18942" y="423093"/>
                      <a:pt x="0" y="404151"/>
                      <a:pt x="0" y="380784"/>
                    </a:cubicBezTo>
                    <a:lnTo>
                      <a:pt x="0" y="4230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012" tIns="20012" rIns="20012" bIns="20012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92</a:t>
                </a:r>
                <a:endParaRPr lang="en-US" sz="1100" b="1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Sent to GLO for review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E535048-9F4E-934D-BF53-E79EA7898097}"/>
                  </a:ext>
                </a:extLst>
              </p:cNvPr>
              <p:cNvSpPr txBox="1"/>
              <p:nvPr/>
            </p:nvSpPr>
            <p:spPr>
              <a:xfrm>
                <a:off x="8578667" y="486702"/>
                <a:ext cx="1633319" cy="278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Loan closing complete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A20555E-2183-434F-84E3-E4DA11AC516B}"/>
                  </a:ext>
                </a:extLst>
              </p:cNvPr>
              <p:cNvSpPr txBox="1"/>
              <p:nvPr/>
            </p:nvSpPr>
            <p:spPr>
              <a:xfrm>
                <a:off x="10258095" y="483162"/>
                <a:ext cx="1462682" cy="278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NTP or reimb. check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B8B1278-3BD9-AB4E-82FB-93C0BF80D55B}"/>
                  </a:ext>
                </a:extLst>
              </p:cNvPr>
              <p:cNvSpPr txBox="1"/>
              <p:nvPr/>
            </p:nvSpPr>
            <p:spPr>
              <a:xfrm>
                <a:off x="10305926" y="1447963"/>
                <a:ext cx="1373125" cy="471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Awaiting NTP or check</a:t>
                </a:r>
              </a:p>
            </p:txBody>
          </p:sp>
          <p:cxnSp>
            <p:nvCxnSpPr>
              <p:cNvPr id="82" name="Connector: Elbow 61">
                <a:extLst>
                  <a:ext uri="{FF2B5EF4-FFF2-40B4-BE49-F238E27FC236}">
                    <a16:creationId xmlns:a16="http://schemas.microsoft.com/office/drawing/2014/main" id="{68E610A5-AB08-1E49-B65C-3332EA40B52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6903574" y="883847"/>
                <a:ext cx="460019" cy="20554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ctor: Elbow 64">
                <a:extLst>
                  <a:ext uri="{FF2B5EF4-FFF2-40B4-BE49-F238E27FC236}">
                    <a16:creationId xmlns:a16="http://schemas.microsoft.com/office/drawing/2014/main" id="{368F3131-D57A-4F4B-AAAE-720765DCD37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8465263" y="797688"/>
                <a:ext cx="367964" cy="12781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A12688B-152C-3B4F-B968-3FEDD5129F58}"/>
                  </a:ext>
                </a:extLst>
              </p:cNvPr>
              <p:cNvSpPr txBox="1"/>
              <p:nvPr/>
            </p:nvSpPr>
            <p:spPr>
              <a:xfrm>
                <a:off x="10180069" y="5669215"/>
                <a:ext cx="1580926" cy="965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7F7F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Step 7</a:t>
                </a:r>
              </a:p>
              <a:p>
                <a:pPr algn="ctr"/>
                <a:r>
                  <a:rPr lang="en-US" sz="900" dirty="0">
                    <a:solidFill>
                      <a:srgbClr val="7F7F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Notice to Proceed or reimbursement check</a:t>
                </a:r>
              </a:p>
            </p:txBody>
          </p:sp>
          <p:sp>
            <p:nvSpPr>
              <p:cNvPr id="85" name="Freeform: Shape 105">
                <a:extLst>
                  <a:ext uri="{FF2B5EF4-FFF2-40B4-BE49-F238E27FC236}">
                    <a16:creationId xmlns:a16="http://schemas.microsoft.com/office/drawing/2014/main" id="{11AA7EA6-1FE3-254E-86CA-FC81E46F0A6C}"/>
                  </a:ext>
                </a:extLst>
              </p:cNvPr>
              <p:cNvSpPr/>
              <p:nvPr/>
            </p:nvSpPr>
            <p:spPr>
              <a:xfrm>
                <a:off x="4060291" y="708749"/>
                <a:ext cx="1349508" cy="1455741"/>
              </a:xfrm>
              <a:custGeom>
                <a:avLst/>
                <a:gdLst>
                  <a:gd name="connsiteX0" fmla="*/ 0 w 1442945"/>
                  <a:gd name="connsiteY0" fmla="*/ 144295 h 1677063"/>
                  <a:gd name="connsiteX1" fmla="*/ 144295 w 1442945"/>
                  <a:gd name="connsiteY1" fmla="*/ 0 h 1677063"/>
                  <a:gd name="connsiteX2" fmla="*/ 1298651 w 1442945"/>
                  <a:gd name="connsiteY2" fmla="*/ 0 h 1677063"/>
                  <a:gd name="connsiteX3" fmla="*/ 1442946 w 1442945"/>
                  <a:gd name="connsiteY3" fmla="*/ 144295 h 1677063"/>
                  <a:gd name="connsiteX4" fmla="*/ 1442945 w 1442945"/>
                  <a:gd name="connsiteY4" fmla="*/ 1532769 h 1677063"/>
                  <a:gd name="connsiteX5" fmla="*/ 1298650 w 1442945"/>
                  <a:gd name="connsiteY5" fmla="*/ 1677064 h 1677063"/>
                  <a:gd name="connsiteX6" fmla="*/ 144295 w 1442945"/>
                  <a:gd name="connsiteY6" fmla="*/ 1677063 h 1677063"/>
                  <a:gd name="connsiteX7" fmla="*/ 0 w 1442945"/>
                  <a:gd name="connsiteY7" fmla="*/ 1532768 h 1677063"/>
                  <a:gd name="connsiteX8" fmla="*/ 0 w 1442945"/>
                  <a:gd name="connsiteY8" fmla="*/ 144295 h 167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2945" h="1677063">
                    <a:moveTo>
                      <a:pt x="0" y="144295"/>
                    </a:moveTo>
                    <a:cubicBezTo>
                      <a:pt x="0" y="64603"/>
                      <a:pt x="64603" y="0"/>
                      <a:pt x="144295" y="0"/>
                    </a:cubicBezTo>
                    <a:lnTo>
                      <a:pt x="1298651" y="0"/>
                    </a:lnTo>
                    <a:cubicBezTo>
                      <a:pt x="1378343" y="0"/>
                      <a:pt x="1442946" y="64603"/>
                      <a:pt x="1442946" y="144295"/>
                    </a:cubicBezTo>
                    <a:cubicBezTo>
                      <a:pt x="1442946" y="607120"/>
                      <a:pt x="1442945" y="1069944"/>
                      <a:pt x="1442945" y="1532769"/>
                    </a:cubicBezTo>
                    <a:cubicBezTo>
                      <a:pt x="1442945" y="1612461"/>
                      <a:pt x="1378342" y="1677064"/>
                      <a:pt x="1298650" y="1677064"/>
                    </a:cubicBezTo>
                    <a:lnTo>
                      <a:pt x="144295" y="1677063"/>
                    </a:lnTo>
                    <a:cubicBezTo>
                      <a:pt x="64603" y="1677063"/>
                      <a:pt x="0" y="1612460"/>
                      <a:pt x="0" y="1532768"/>
                    </a:cubicBezTo>
                    <a:lnTo>
                      <a:pt x="0" y="14429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9882" tIns="49882" rIns="49882" bIns="49882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267</a:t>
                </a:r>
                <a:endParaRPr lang="en-US" sz="1100" b="1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Applicant eligibility review complete</a:t>
                </a:r>
              </a:p>
            </p:txBody>
          </p:sp>
          <p:sp>
            <p:nvSpPr>
              <p:cNvPr id="86" name="Freeform: Shape 106">
                <a:extLst>
                  <a:ext uri="{FF2B5EF4-FFF2-40B4-BE49-F238E27FC236}">
                    <a16:creationId xmlns:a16="http://schemas.microsoft.com/office/drawing/2014/main" id="{DEED596F-C8F5-3C48-BED9-6A34F7E3CFE8}"/>
                  </a:ext>
                </a:extLst>
              </p:cNvPr>
              <p:cNvSpPr/>
              <p:nvPr/>
            </p:nvSpPr>
            <p:spPr>
              <a:xfrm>
                <a:off x="4060291" y="2228296"/>
                <a:ext cx="1349508" cy="2591422"/>
              </a:xfrm>
              <a:custGeom>
                <a:avLst/>
                <a:gdLst>
                  <a:gd name="connsiteX0" fmla="*/ 0 w 1442945"/>
                  <a:gd name="connsiteY0" fmla="*/ 144295 h 1677063"/>
                  <a:gd name="connsiteX1" fmla="*/ 144295 w 1442945"/>
                  <a:gd name="connsiteY1" fmla="*/ 0 h 1677063"/>
                  <a:gd name="connsiteX2" fmla="*/ 1298651 w 1442945"/>
                  <a:gd name="connsiteY2" fmla="*/ 0 h 1677063"/>
                  <a:gd name="connsiteX3" fmla="*/ 1442946 w 1442945"/>
                  <a:gd name="connsiteY3" fmla="*/ 144295 h 1677063"/>
                  <a:gd name="connsiteX4" fmla="*/ 1442945 w 1442945"/>
                  <a:gd name="connsiteY4" fmla="*/ 1532769 h 1677063"/>
                  <a:gd name="connsiteX5" fmla="*/ 1298650 w 1442945"/>
                  <a:gd name="connsiteY5" fmla="*/ 1677064 h 1677063"/>
                  <a:gd name="connsiteX6" fmla="*/ 144295 w 1442945"/>
                  <a:gd name="connsiteY6" fmla="*/ 1677063 h 1677063"/>
                  <a:gd name="connsiteX7" fmla="*/ 0 w 1442945"/>
                  <a:gd name="connsiteY7" fmla="*/ 1532768 h 1677063"/>
                  <a:gd name="connsiteX8" fmla="*/ 0 w 1442945"/>
                  <a:gd name="connsiteY8" fmla="*/ 144295 h 167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2945" h="1677063">
                    <a:moveTo>
                      <a:pt x="0" y="144295"/>
                    </a:moveTo>
                    <a:cubicBezTo>
                      <a:pt x="0" y="64603"/>
                      <a:pt x="64603" y="0"/>
                      <a:pt x="144295" y="0"/>
                    </a:cubicBezTo>
                    <a:lnTo>
                      <a:pt x="1298651" y="0"/>
                    </a:lnTo>
                    <a:cubicBezTo>
                      <a:pt x="1378343" y="0"/>
                      <a:pt x="1442946" y="64603"/>
                      <a:pt x="1442946" y="144295"/>
                    </a:cubicBezTo>
                    <a:cubicBezTo>
                      <a:pt x="1442946" y="607120"/>
                      <a:pt x="1442945" y="1069944"/>
                      <a:pt x="1442945" y="1532769"/>
                    </a:cubicBezTo>
                    <a:cubicBezTo>
                      <a:pt x="1442945" y="1612461"/>
                      <a:pt x="1378342" y="1677064"/>
                      <a:pt x="1298650" y="1677064"/>
                    </a:cubicBezTo>
                    <a:lnTo>
                      <a:pt x="144295" y="1677063"/>
                    </a:lnTo>
                    <a:cubicBezTo>
                      <a:pt x="64603" y="1677063"/>
                      <a:pt x="0" y="1612460"/>
                      <a:pt x="0" y="1532768"/>
                    </a:cubicBezTo>
                    <a:lnTo>
                      <a:pt x="0" y="14429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9882" tIns="49882" rIns="49882" bIns="49882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1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1,694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Applicant eligibility review ongoing</a:t>
                </a:r>
              </a:p>
            </p:txBody>
          </p:sp>
          <p:cxnSp>
            <p:nvCxnSpPr>
              <p:cNvPr id="87" name="Connector: Elbow 118">
                <a:extLst>
                  <a:ext uri="{FF2B5EF4-FFF2-40B4-BE49-F238E27FC236}">
                    <a16:creationId xmlns:a16="http://schemas.microsoft.com/office/drawing/2014/main" id="{55D2CBF7-9355-2540-A9D7-57FB1CF4F1E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0022177" y="761717"/>
                <a:ext cx="381591" cy="86562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EF844BA-62CE-C94C-B783-DABDDC62820F}"/>
                  </a:ext>
                </a:extLst>
              </p:cNvPr>
              <p:cNvSpPr txBox="1"/>
              <p:nvPr/>
            </p:nvSpPr>
            <p:spPr>
              <a:xfrm>
                <a:off x="7176294" y="1840514"/>
                <a:ext cx="1480723" cy="686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Progress for GLO Approval</a:t>
                </a:r>
              </a:p>
              <a:p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358DC11-A3B9-3341-82EC-357A578D1CE6}"/>
                  </a:ext>
                </a:extLst>
              </p:cNvPr>
              <p:cNvSpPr txBox="1"/>
              <p:nvPr/>
            </p:nvSpPr>
            <p:spPr>
              <a:xfrm>
                <a:off x="7197496" y="436723"/>
                <a:ext cx="1398869" cy="493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Approved by GLO</a:t>
                </a:r>
              </a:p>
              <a:p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7821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A94926-343F-8144-BAB1-60651F3229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481925" cy="64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1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D681-2543-EF45-B7DB-FEB71681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1"/>
            <a:ext cx="8077200" cy="1219200"/>
          </a:xfrm>
        </p:spPr>
        <p:txBody>
          <a:bodyPr>
            <a:noAutofit/>
          </a:bodyPr>
          <a:lstStyle/>
          <a:p>
            <a:r>
              <a:rPr lang="en-US" sz="2800" dirty="0"/>
              <a:t>Item </a:t>
            </a:r>
            <a:r>
              <a:rPr lang="en-US" sz="2800" dirty="0" err="1"/>
              <a:t>II.a</a:t>
            </a:r>
            <a:r>
              <a:rPr lang="en-US" sz="2800" dirty="0"/>
              <a:t>. </a:t>
            </a:r>
            <a:br>
              <a:rPr lang="en-US" sz="2800" dirty="0"/>
            </a:br>
            <a:r>
              <a:rPr lang="en-US" sz="2800" dirty="0"/>
              <a:t>Second Amendment to the Mayberry Homes NSP Loan Agreement </a:t>
            </a:r>
            <a:r>
              <a:rPr lang="en-US" sz="1800" b="0" dirty="0"/>
              <a:t>(District 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2225C8-87DE-4CEA-85D3-8507897793D2}"/>
              </a:ext>
            </a:extLst>
          </p:cNvPr>
          <p:cNvSpPr txBox="1"/>
          <p:nvPr/>
        </p:nvSpPr>
        <p:spPr>
          <a:xfrm>
            <a:off x="457200" y="1905000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A0C65C"/>
              </a:buClr>
            </a:pPr>
            <a:r>
              <a:rPr lang="en-US" sz="2000" dirty="0">
                <a:solidFill>
                  <a:srgbClr val="7F7F7F"/>
                </a:solidFill>
                <a:latin typeface="+mj-lt"/>
              </a:rPr>
              <a:t>A second amendment to the Neighborhood Stabilization Program (NSP) loan agreement for developing affordable, single-family homes in HUD NSP 1 and NSP 3 areas and extending the completion dates as follows:</a:t>
            </a:r>
          </a:p>
          <a:p>
            <a:pPr marL="342900" indent="-342900">
              <a:buClr>
                <a:srgbClr val="A0C65C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F7F7F"/>
              </a:solidFill>
              <a:latin typeface="+mj-lt"/>
            </a:endParaRPr>
          </a:p>
          <a:p>
            <a:pPr marL="342900" indent="-342900">
              <a:buClr>
                <a:srgbClr val="A0C65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F7F7F"/>
                </a:solidFill>
                <a:latin typeface="+mj-lt"/>
              </a:rPr>
              <a:t>The work completion date is extended to December 19, 2019.</a:t>
            </a:r>
          </a:p>
          <a:p>
            <a:pPr marL="342900" indent="-342900">
              <a:buClr>
                <a:srgbClr val="A0C65C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F7F7F"/>
              </a:solidFill>
              <a:latin typeface="+mj-lt"/>
            </a:endParaRPr>
          </a:p>
          <a:p>
            <a:pPr marL="342900" indent="-342900">
              <a:buClr>
                <a:srgbClr val="A0C65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F7F7F"/>
                </a:solidFill>
                <a:latin typeface="+mj-lt"/>
              </a:rPr>
              <a:t>The date by which all 100% of the Grant shall have been drawn and expended is extended to April 20, 2020.</a:t>
            </a:r>
          </a:p>
          <a:p>
            <a:pPr marL="342900" indent="-342900">
              <a:buClr>
                <a:srgbClr val="A0C65C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F7F7F"/>
              </a:solidFill>
              <a:latin typeface="+mj-lt"/>
            </a:endParaRPr>
          </a:p>
          <a:p>
            <a:pPr marL="342900" indent="-342900">
              <a:buClr>
                <a:srgbClr val="A0C65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F7F7F"/>
                </a:solidFill>
                <a:latin typeface="+mj-lt"/>
              </a:rPr>
              <a:t>The Maturity Date is extended to end on the earlier of: (1) Developer's sale of all the Properties covered by the Agreement, or (2) April 20, 2020</a:t>
            </a:r>
          </a:p>
        </p:txBody>
      </p:sp>
    </p:spTree>
    <p:extLst>
      <p:ext uri="{BB962C8B-B14F-4D97-AF65-F5344CB8AC3E}">
        <p14:creationId xmlns:p14="http://schemas.microsoft.com/office/powerpoint/2010/main" val="197687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2921517-0CFA-9B44-AC5A-C4433939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HoAP</a:t>
            </a:r>
            <a:r>
              <a:rPr lang="en-US" dirty="0"/>
              <a:t> Key Stats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CD03B4-D624-49AC-BCC9-9196BD2E6B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" y="1439205"/>
            <a:ext cx="898357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09AD3D-B1F8-F945-A59E-C4FE8C751361}"/>
              </a:ext>
            </a:extLst>
          </p:cNvPr>
          <p:cNvSpPr/>
          <p:nvPr/>
        </p:nvSpPr>
        <p:spPr>
          <a:xfrm>
            <a:off x="152400" y="5943600"/>
            <a:ext cx="8686800" cy="838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2921517-0CFA-9B44-AC5A-C4433939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Stats by Council District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5D5BE-64FD-0B4D-BFBB-CF02AC5F99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28705"/>
            <a:ext cx="6858000" cy="525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0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2921517-0CFA-9B44-AC5A-C4433939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3CDA61-33D6-5148-B420-94AA51E7C9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25146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5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699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D681-2543-EF45-B7DB-FEB71681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706561"/>
          </a:xfrm>
        </p:spPr>
        <p:txBody>
          <a:bodyPr>
            <a:noAutofit/>
          </a:bodyPr>
          <a:lstStyle/>
          <a:p>
            <a:r>
              <a:rPr lang="en-US" sz="3000" dirty="0"/>
              <a:t>Item </a:t>
            </a:r>
            <a:r>
              <a:rPr lang="en-US" sz="3000" dirty="0" err="1"/>
              <a:t>II.a</a:t>
            </a:r>
            <a:r>
              <a:rPr lang="en-US" sz="3000" dirty="0"/>
              <a:t>. </a:t>
            </a:r>
            <a:br>
              <a:rPr lang="en-US" sz="3000" dirty="0"/>
            </a:br>
            <a:r>
              <a:rPr lang="en-US" sz="3000" dirty="0"/>
              <a:t>Second Amendment to the Mayberry Homes NSP Loan Agreement </a:t>
            </a:r>
            <a:r>
              <a:rPr lang="en-US" sz="1800" b="0" dirty="0"/>
              <a:t>(District 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2225C8-87DE-4CEA-85D3-8507897793D2}"/>
              </a:ext>
            </a:extLst>
          </p:cNvPr>
          <p:cNvSpPr txBox="1"/>
          <p:nvPr/>
        </p:nvSpPr>
        <p:spPr>
          <a:xfrm>
            <a:off x="457200" y="2209800"/>
            <a:ext cx="8153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A0C65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F7F7F"/>
                </a:solidFill>
                <a:latin typeface="+mj-lt"/>
              </a:rPr>
              <a:t>The NSP developer loan agreement grants Mayberry Homes Inc. a total of $718,887.81 NSP 1 and NSP 3 funding. </a:t>
            </a:r>
          </a:p>
          <a:p>
            <a:pPr marL="342900" indent="-342900">
              <a:buClr>
                <a:srgbClr val="A0C65C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F7F7F"/>
              </a:solidFill>
              <a:latin typeface="+mj-lt"/>
            </a:endParaRPr>
          </a:p>
          <a:p>
            <a:pPr marL="342900" indent="-342900">
              <a:buClr>
                <a:srgbClr val="A0C65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F7F7F"/>
                </a:solidFill>
                <a:latin typeface="+mj-lt"/>
              </a:rPr>
              <a:t>HCDD is requiring Mayberry Homes, Inc. to develop houses for families earning below 120% Area Median Income (AMI), with at least 25% of the projects earmarked for families earning below 50% AMI. </a:t>
            </a:r>
          </a:p>
          <a:p>
            <a:pPr marL="342900" indent="-342900">
              <a:buClr>
                <a:srgbClr val="A0C65C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F7F7F"/>
              </a:solidFill>
              <a:latin typeface="+mj-lt"/>
            </a:endParaRPr>
          </a:p>
          <a:p>
            <a:pPr marL="342900" indent="-342900">
              <a:buClr>
                <a:srgbClr val="A0C65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F7F7F"/>
                </a:solidFill>
                <a:latin typeface="+mj-lt"/>
              </a:rPr>
              <a:t>The four homes (all located in Sunnyside) will be approximately 1,400 square feet, have three bedrooms and two baths, and include a variety of energy efficient components.</a:t>
            </a:r>
          </a:p>
        </p:txBody>
      </p:sp>
    </p:spTree>
    <p:extLst>
      <p:ext uri="{BB962C8B-B14F-4D97-AF65-F5344CB8AC3E}">
        <p14:creationId xmlns:p14="http://schemas.microsoft.com/office/powerpoint/2010/main" val="367019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D681-2543-EF45-B7DB-FEB71681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25561"/>
          </a:xfrm>
        </p:spPr>
        <p:txBody>
          <a:bodyPr>
            <a:noAutofit/>
          </a:bodyPr>
          <a:lstStyle/>
          <a:p>
            <a:r>
              <a:rPr lang="en-US" sz="3000" dirty="0"/>
              <a:t>Item </a:t>
            </a:r>
            <a:r>
              <a:rPr lang="en-US" sz="3000" dirty="0" err="1"/>
              <a:t>II.b</a:t>
            </a:r>
            <a:r>
              <a:rPr lang="en-US" sz="3000" dirty="0"/>
              <a:t>.</a:t>
            </a:r>
            <a:br>
              <a:rPr lang="en-US" sz="3000" dirty="0"/>
            </a:br>
            <a:r>
              <a:rPr lang="en-US" sz="3000" dirty="0"/>
              <a:t>Inspection Services for Disaster Recovery</a:t>
            </a:r>
            <a:br>
              <a:rPr lang="en-US" sz="3000" dirty="0"/>
            </a:br>
            <a:r>
              <a:rPr lang="en-US" sz="1800" b="0" dirty="0"/>
              <a:t>(All Districts)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223C1A-4FAA-4686-AF3A-AF559B51DA8B}"/>
              </a:ext>
            </a:extLst>
          </p:cNvPr>
          <p:cNvSpPr txBox="1"/>
          <p:nvPr/>
        </p:nvSpPr>
        <p:spPr>
          <a:xfrm>
            <a:off x="457200" y="18288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A0C65C"/>
              </a:buClr>
            </a:pPr>
            <a:r>
              <a:rPr lang="en-US" dirty="0">
                <a:solidFill>
                  <a:srgbClr val="7F7F7F"/>
                </a:solidFill>
                <a:latin typeface="+mj-lt"/>
              </a:rPr>
              <a:t>An Ordinance authorizing the allocation of $4,647,100.00 for CDBG-DR reimbursement-eligible costs from the previously approved Hurricane Harvey CDBG-DR17 appropriation for the following: </a:t>
            </a:r>
          </a:p>
          <a:p>
            <a:pPr marL="342900" indent="-342900" algn="just">
              <a:buClr>
                <a:srgbClr val="A0C65C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7F7F7F"/>
              </a:solidFill>
              <a:latin typeface="+mj-lt"/>
            </a:endParaRPr>
          </a:p>
          <a:p>
            <a:pPr marL="342900" indent="-342900" algn="just">
              <a:buClr>
                <a:srgbClr val="A0C65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+mj-lt"/>
              </a:rPr>
              <a:t>Initial Residential Home Damage Assessment Inspection Services, Asbestos Inspection / Testing Services, Lead Based Paint Inspections / Testing Service and Mold Inspections; </a:t>
            </a:r>
          </a:p>
          <a:p>
            <a:pPr marL="342900" indent="-342900" algn="just">
              <a:buClr>
                <a:srgbClr val="A0C65C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7F7F7F"/>
              </a:solidFill>
              <a:latin typeface="+mj-lt"/>
            </a:endParaRPr>
          </a:p>
          <a:p>
            <a:pPr marL="342900" indent="-342900" algn="just">
              <a:buClr>
                <a:srgbClr val="A0C65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+mj-lt"/>
              </a:rPr>
              <a:t>Approval of the Inspection Services Agreement; Approval of inspection services through U.S. General Services Administration-contracted providers and;</a:t>
            </a:r>
          </a:p>
          <a:p>
            <a:pPr marL="342900" indent="-342900" algn="just">
              <a:buClr>
                <a:srgbClr val="A0C65C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7F7F7F"/>
              </a:solidFill>
              <a:latin typeface="+mj-lt"/>
            </a:endParaRPr>
          </a:p>
          <a:p>
            <a:pPr marL="342900" indent="-342900" algn="just">
              <a:buClr>
                <a:srgbClr val="A0C65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+mj-lt"/>
              </a:rPr>
              <a:t>The Agreement to be executed between the City and each of the selected providers to be determined by SPD.</a:t>
            </a:r>
          </a:p>
        </p:txBody>
      </p:sp>
    </p:spTree>
    <p:extLst>
      <p:ext uri="{BB962C8B-B14F-4D97-AF65-F5344CB8AC3E}">
        <p14:creationId xmlns:p14="http://schemas.microsoft.com/office/powerpoint/2010/main" val="108513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D681-2543-EF45-B7DB-FEB71681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25561"/>
          </a:xfrm>
        </p:spPr>
        <p:txBody>
          <a:bodyPr>
            <a:noAutofit/>
          </a:bodyPr>
          <a:lstStyle/>
          <a:p>
            <a:r>
              <a:rPr lang="en-US" sz="3000" dirty="0"/>
              <a:t>Item </a:t>
            </a:r>
            <a:r>
              <a:rPr lang="en-US" sz="3000" dirty="0" err="1"/>
              <a:t>II.b</a:t>
            </a:r>
            <a:r>
              <a:rPr lang="en-US" sz="3000" dirty="0"/>
              <a:t>.</a:t>
            </a:r>
            <a:br>
              <a:rPr lang="en-US" sz="3000" dirty="0"/>
            </a:br>
            <a:r>
              <a:rPr lang="en-US" sz="3000" dirty="0"/>
              <a:t>Inspection Services for Disaster Recovery</a:t>
            </a:r>
            <a:br>
              <a:rPr lang="en-US" sz="3000" dirty="0"/>
            </a:br>
            <a:r>
              <a:rPr lang="en-US" sz="1800" b="0" dirty="0"/>
              <a:t>(All Districts)</a:t>
            </a:r>
            <a:endParaRPr lang="en-US" sz="30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0F3375-2D05-45C3-94C4-4F5406474FB1}"/>
              </a:ext>
            </a:extLst>
          </p:cNvPr>
          <p:cNvSpPr txBox="1"/>
          <p:nvPr/>
        </p:nvSpPr>
        <p:spPr>
          <a:xfrm>
            <a:off x="457200" y="2133600"/>
            <a:ext cx="830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7F7F7F"/>
                </a:solidFill>
                <a:latin typeface="+mj-lt"/>
              </a:rPr>
              <a:t>The Agreement will be executed between the City of Houston and Wood Environment &amp; Infrastructure Solutions, Inc. through SPD’s Invitation to Bid (ITB) process to serve homeowners through all Harvey Disaster Recovery Programs.  </a:t>
            </a:r>
          </a:p>
          <a:p>
            <a:pPr algn="just"/>
            <a:endParaRPr lang="en-US" sz="2000" dirty="0">
              <a:solidFill>
                <a:srgbClr val="7F7F7F"/>
              </a:solidFill>
              <a:latin typeface="+mj-lt"/>
            </a:endParaRPr>
          </a:p>
          <a:p>
            <a:pPr algn="just"/>
            <a:r>
              <a:rPr lang="en-US" sz="2000" dirty="0">
                <a:solidFill>
                  <a:srgbClr val="7F7F7F"/>
                </a:solidFill>
                <a:latin typeface="+mj-lt"/>
              </a:rPr>
              <a:t>The Agreement contains an initial three (3) year contract term with two (2) one-year options for renewal for a maximum five (5) year contract.</a:t>
            </a:r>
          </a:p>
          <a:p>
            <a:pPr algn="just"/>
            <a:endParaRPr lang="en-US" sz="2000" dirty="0">
              <a:solidFill>
                <a:srgbClr val="7F7F7F"/>
              </a:solidFill>
              <a:latin typeface="+mj-lt"/>
            </a:endParaRPr>
          </a:p>
          <a:p>
            <a:pPr algn="just"/>
            <a:r>
              <a:rPr lang="en-US" sz="2000" dirty="0">
                <a:solidFill>
                  <a:srgbClr val="7F7F7F"/>
                </a:solidFill>
                <a:latin typeface="+mj-lt"/>
              </a:rPr>
              <a:t>HCDD is requesting approval of this Ordinance to support the operation of disaster-related programs outlined in the City’s Local Action Plan in response to Hurricane Harvey.</a:t>
            </a:r>
          </a:p>
        </p:txBody>
      </p:sp>
    </p:spTree>
    <p:extLst>
      <p:ext uri="{BB962C8B-B14F-4D97-AF65-F5344CB8AC3E}">
        <p14:creationId xmlns:p14="http://schemas.microsoft.com/office/powerpoint/2010/main" val="384046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D681-2543-EF45-B7DB-FEB71681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219200"/>
          </a:xfrm>
        </p:spPr>
        <p:txBody>
          <a:bodyPr>
            <a:noAutofit/>
          </a:bodyPr>
          <a:lstStyle/>
          <a:p>
            <a:r>
              <a:rPr lang="en-US" sz="2800" dirty="0"/>
              <a:t>Item </a:t>
            </a:r>
            <a:r>
              <a:rPr lang="en-US" sz="2800" dirty="0" err="1"/>
              <a:t>III.a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Motion to Hold a Public Hearing for</a:t>
            </a:r>
            <a:br>
              <a:rPr lang="en-US" sz="2800" dirty="0"/>
            </a:br>
            <a:r>
              <a:rPr lang="en-US" sz="2800" dirty="0"/>
              <a:t>Dancy Estates and The Hollows </a:t>
            </a:r>
            <a:r>
              <a:rPr lang="en-US" sz="1600" b="0" dirty="0"/>
              <a:t>(ETJ)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DBED6A-D63D-40B9-A293-7B57912413D5}"/>
              </a:ext>
            </a:extLst>
          </p:cNvPr>
          <p:cNvSpPr txBox="1"/>
          <p:nvPr/>
        </p:nvSpPr>
        <p:spPr>
          <a:xfrm>
            <a:off x="457200" y="2133600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7F7F7F"/>
                </a:solidFill>
                <a:latin typeface="+mj-lt"/>
              </a:rPr>
              <a:t>A motion establishing a date for a Public Hearing to provide a Resolution of No Objection for two applicants seeking 4% Housing Tax Credits (HTCs) for multifamily developments in the City’s extraterritorial jurisdiction (ETJ):</a:t>
            </a:r>
          </a:p>
          <a:p>
            <a:endParaRPr lang="en-US" sz="2000" dirty="0">
              <a:solidFill>
                <a:srgbClr val="7F7F7F"/>
              </a:solidFill>
              <a:latin typeface="+mj-lt"/>
            </a:endParaRPr>
          </a:p>
          <a:p>
            <a:r>
              <a:rPr lang="en-US" sz="2000" b="1" dirty="0">
                <a:solidFill>
                  <a:srgbClr val="0067AC"/>
                </a:solidFill>
                <a:latin typeface="+mj-lt"/>
              </a:rPr>
              <a:t>Property 	Applicant		Units	Location</a:t>
            </a:r>
          </a:p>
          <a:p>
            <a:r>
              <a:rPr lang="en-US" sz="2000" dirty="0">
                <a:solidFill>
                  <a:srgbClr val="7F7F7F"/>
                </a:solidFill>
                <a:latin typeface="+mj-lt"/>
              </a:rPr>
              <a:t>				</a:t>
            </a:r>
          </a:p>
          <a:p>
            <a:r>
              <a:rPr lang="en-US" sz="2000" dirty="0">
                <a:solidFill>
                  <a:srgbClr val="009FDA"/>
                </a:solidFill>
                <a:latin typeface="+mj-lt"/>
              </a:rPr>
              <a:t>Dancy Estates	LDG Tanner, LP		240	Beltway 8 and Tanner</a:t>
            </a:r>
          </a:p>
          <a:p>
            <a:endParaRPr lang="en-US" sz="2000" dirty="0">
              <a:solidFill>
                <a:srgbClr val="009FDA"/>
              </a:solidFill>
              <a:latin typeface="+mj-lt"/>
            </a:endParaRPr>
          </a:p>
          <a:p>
            <a:r>
              <a:rPr lang="en-US" sz="2000" dirty="0">
                <a:solidFill>
                  <a:srgbClr val="009FDA"/>
                </a:solidFill>
                <a:latin typeface="+mj-lt"/>
              </a:rPr>
              <a:t>The Hollows	LDG Channelview, LP	192	</a:t>
            </a:r>
            <a:r>
              <a:rPr lang="en-US" sz="2000" dirty="0" err="1">
                <a:solidFill>
                  <a:srgbClr val="009FDA"/>
                </a:solidFill>
                <a:latin typeface="+mj-lt"/>
              </a:rPr>
              <a:t>Wallisville</a:t>
            </a:r>
            <a:r>
              <a:rPr lang="en-US" sz="2000" dirty="0">
                <a:solidFill>
                  <a:srgbClr val="009FDA"/>
                </a:solidFill>
                <a:latin typeface="+mj-lt"/>
              </a:rPr>
              <a:t> and Dell Dale</a:t>
            </a:r>
          </a:p>
        </p:txBody>
      </p:sp>
    </p:spTree>
    <p:extLst>
      <p:ext uri="{BB962C8B-B14F-4D97-AF65-F5344CB8AC3E}">
        <p14:creationId xmlns:p14="http://schemas.microsoft.com/office/powerpoint/2010/main" val="397563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D681-2543-EF45-B7DB-FEB71681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219200"/>
          </a:xfrm>
        </p:spPr>
        <p:txBody>
          <a:bodyPr>
            <a:noAutofit/>
          </a:bodyPr>
          <a:lstStyle/>
          <a:p>
            <a:r>
              <a:rPr lang="en-US" sz="2800" dirty="0"/>
              <a:t>Item </a:t>
            </a:r>
            <a:r>
              <a:rPr lang="en-US" sz="2800" dirty="0" err="1"/>
              <a:t>III.a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Motion to Hold a Public Hearing for Dancy Estates and The Hollows </a:t>
            </a:r>
            <a:r>
              <a:rPr lang="en-US" sz="1800" b="0" dirty="0"/>
              <a:t>(ETJ)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DBED6A-D63D-40B9-A293-7B57912413D5}"/>
              </a:ext>
            </a:extLst>
          </p:cNvPr>
          <p:cNvSpPr txBox="1"/>
          <p:nvPr/>
        </p:nvSpPr>
        <p:spPr>
          <a:xfrm>
            <a:off x="457200" y="2057400"/>
            <a:ext cx="8458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A0C65C"/>
              </a:buClr>
            </a:pPr>
            <a:r>
              <a:rPr lang="en-US" sz="2000" dirty="0">
                <a:solidFill>
                  <a:srgbClr val="7F7F7F"/>
                </a:solidFill>
                <a:latin typeface="+mj-lt"/>
              </a:rPr>
              <a:t>HCDD has performed a threshold review and recommends a Resolution of No Objection for the following reasons:</a:t>
            </a:r>
          </a:p>
          <a:p>
            <a:pPr marL="342900" indent="-342900" algn="just">
              <a:buClr>
                <a:srgbClr val="A0C65C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F7F7F"/>
              </a:solidFill>
              <a:latin typeface="+mj-lt"/>
            </a:endParaRPr>
          </a:p>
          <a:p>
            <a:pPr marL="342900" indent="-342900" algn="just">
              <a:buClr>
                <a:srgbClr val="A0C65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F7F7F"/>
                </a:solidFill>
                <a:latin typeface="+mj-lt"/>
              </a:rPr>
              <a:t>Poverty rate is less than 25%</a:t>
            </a:r>
          </a:p>
          <a:p>
            <a:pPr marL="342900" indent="-342900" algn="just">
              <a:buClr>
                <a:srgbClr val="A0C65C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F7F7F"/>
              </a:solidFill>
              <a:latin typeface="+mj-lt"/>
            </a:endParaRPr>
          </a:p>
          <a:p>
            <a:pPr marL="342900" indent="-342900" algn="just">
              <a:buClr>
                <a:srgbClr val="A0C65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F7F7F"/>
                </a:solidFill>
                <a:latin typeface="+mj-lt"/>
              </a:rPr>
              <a:t>Not located in a floodway or 100-year floodplain</a:t>
            </a:r>
          </a:p>
          <a:p>
            <a:pPr marL="342900" indent="-342900" algn="just">
              <a:buClr>
                <a:srgbClr val="A0C65C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F7F7F"/>
              </a:solidFill>
              <a:latin typeface="+mj-lt"/>
            </a:endParaRPr>
          </a:p>
          <a:p>
            <a:pPr marL="342900" indent="-342900" algn="just">
              <a:buClr>
                <a:srgbClr val="A0C65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F7F7F"/>
                </a:solidFill>
                <a:latin typeface="+mj-lt"/>
              </a:rPr>
              <a:t>None of the zoned schools are on the Texas Education Agency Improvement Required List</a:t>
            </a:r>
          </a:p>
          <a:p>
            <a:pPr marL="342900" indent="-342900" algn="just">
              <a:buClr>
                <a:srgbClr val="A0C65C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F7F7F"/>
              </a:solidFill>
              <a:latin typeface="+mj-lt"/>
            </a:endParaRPr>
          </a:p>
          <a:p>
            <a:pPr algn="just">
              <a:buClr>
                <a:srgbClr val="A0C65C"/>
              </a:buClr>
            </a:pPr>
            <a:r>
              <a:rPr lang="en-US" sz="2000" dirty="0">
                <a:solidFill>
                  <a:srgbClr val="7F7F7F"/>
                </a:solidFill>
                <a:latin typeface="+mj-lt"/>
              </a:rPr>
              <a:t>A public hearing on this Resolution was held on September 11, 2019.</a:t>
            </a:r>
          </a:p>
        </p:txBody>
      </p:sp>
    </p:spTree>
    <p:extLst>
      <p:ext uri="{BB962C8B-B14F-4D97-AF65-F5344CB8AC3E}">
        <p14:creationId xmlns:p14="http://schemas.microsoft.com/office/powerpoint/2010/main" val="277442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D681-2543-EF45-B7DB-FEB71681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219200"/>
          </a:xfrm>
        </p:spPr>
        <p:txBody>
          <a:bodyPr>
            <a:noAutofit/>
          </a:bodyPr>
          <a:lstStyle/>
          <a:p>
            <a:r>
              <a:rPr lang="en-US" sz="2800" dirty="0"/>
              <a:t>Item </a:t>
            </a:r>
            <a:r>
              <a:rPr lang="en-US" sz="2800" dirty="0" err="1"/>
              <a:t>III.b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Resolution of No Objection for Dancy Estates and The Hollows </a:t>
            </a:r>
            <a:r>
              <a:rPr lang="en-US" sz="2000" b="0" dirty="0"/>
              <a:t>(ETJ)</a:t>
            </a:r>
            <a:endParaRPr lang="en-US" sz="1500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DBED6A-D63D-40B9-A293-7B57912413D5}"/>
              </a:ext>
            </a:extLst>
          </p:cNvPr>
          <p:cNvSpPr txBox="1"/>
          <p:nvPr/>
        </p:nvSpPr>
        <p:spPr>
          <a:xfrm>
            <a:off x="457200" y="2286000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7F7F7F"/>
                </a:solidFill>
                <a:latin typeface="+mj-lt"/>
              </a:rPr>
              <a:t>HCDD recommends Council approve a Resolution of No Objection for two applicants seeking 4% Housing Tax Credits (HTCs) for the multifamily developments listed below:</a:t>
            </a:r>
          </a:p>
          <a:p>
            <a:pPr algn="just"/>
            <a:endParaRPr lang="en-US" sz="2000" dirty="0">
              <a:solidFill>
                <a:srgbClr val="7F7F7F"/>
              </a:solidFill>
              <a:latin typeface="+mj-lt"/>
            </a:endParaRPr>
          </a:p>
          <a:p>
            <a:r>
              <a:rPr lang="en-US" sz="2000" b="1" dirty="0">
                <a:solidFill>
                  <a:srgbClr val="0067AC"/>
                </a:solidFill>
                <a:latin typeface="+mj-lt"/>
              </a:rPr>
              <a:t>Property 	Applicant		Units	Location</a:t>
            </a:r>
          </a:p>
          <a:p>
            <a:r>
              <a:rPr lang="en-US" sz="2000" dirty="0">
                <a:solidFill>
                  <a:srgbClr val="7F7F7F"/>
                </a:solidFill>
                <a:latin typeface="+mj-lt"/>
              </a:rPr>
              <a:t>				</a:t>
            </a:r>
          </a:p>
          <a:p>
            <a:r>
              <a:rPr lang="en-US" sz="2000" dirty="0">
                <a:solidFill>
                  <a:srgbClr val="009FDA"/>
                </a:solidFill>
                <a:latin typeface="+mj-lt"/>
              </a:rPr>
              <a:t>Dancy Estates	LDG Tanner, LP		240	Beltway 8 and Tanner</a:t>
            </a:r>
          </a:p>
          <a:p>
            <a:endParaRPr lang="en-US" sz="2000" dirty="0">
              <a:solidFill>
                <a:srgbClr val="009FDA"/>
              </a:solidFill>
              <a:latin typeface="+mj-lt"/>
            </a:endParaRPr>
          </a:p>
          <a:p>
            <a:r>
              <a:rPr lang="en-US" sz="2000" dirty="0">
                <a:solidFill>
                  <a:srgbClr val="009FDA"/>
                </a:solidFill>
                <a:latin typeface="+mj-lt"/>
              </a:rPr>
              <a:t>The Hollows	LDG Channelview, LP	192	</a:t>
            </a:r>
            <a:r>
              <a:rPr lang="en-US" sz="2000" dirty="0" err="1">
                <a:solidFill>
                  <a:srgbClr val="009FDA"/>
                </a:solidFill>
                <a:latin typeface="+mj-lt"/>
              </a:rPr>
              <a:t>Wallisville</a:t>
            </a:r>
            <a:r>
              <a:rPr lang="en-US" sz="2000" dirty="0">
                <a:solidFill>
                  <a:srgbClr val="009FDA"/>
                </a:solidFill>
                <a:latin typeface="+mj-lt"/>
              </a:rPr>
              <a:t> and Dell Dale</a:t>
            </a:r>
          </a:p>
        </p:txBody>
      </p:sp>
    </p:spTree>
    <p:extLst>
      <p:ext uri="{BB962C8B-B14F-4D97-AF65-F5344CB8AC3E}">
        <p14:creationId xmlns:p14="http://schemas.microsoft.com/office/powerpoint/2010/main" val="331236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5"/>
  <p:tag name="PRRESPONSE5" val="0"/>
  <p:tag name="PRRESPONSE9" val="0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False"/>
  <p:tag name="FIBDISPLAYKEYWORDS" val="True"/>
  <p:tag name="PRRESPONSE6" val="0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3"/>
  <p:tag name="PRRESPONSE8" val="0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0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1"/>
  <p:tag name="SAVECSVWITHSESSION" val="True"/>
  <p:tag name="BACKUPMAINTENANCE" val="7"/>
  <p:tag name="BUBBLEVALUEFORMAT" val="0.0"/>
  <p:tag name="CHARTCOLORS" val="1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0"/>
  <p:tag name="CHARTLABELS" val="1"/>
  <p:tag name="RACEANIMATIONSPEED" val="3"/>
  <p:tag name="NUMRESPONSES" val="1"/>
  <p:tag name="CUSTOMCELLBACKCOLOR4" val="-8355712"/>
  <p:tag name="PRRESPONSE7" val="0"/>
  <p:tag name="FIBINCLUDEOTHER" val="True"/>
  <p:tag name="DELIMITERS" val="3.1"/>
  <p:tag name="LUIDIAENABLED" val="False"/>
  <p:tag name="EXPANDSHOWBAR" val="True"/>
  <p:tag name="TASKPANEKEY" val="d2eeb6d1-4dd4-4b96-8fd9-16b3658ebb18"/>
  <p:tag name="TPFULLVERSION" val="4.3.2.11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Standard-Slide-HCD">
  <a:themeElements>
    <a:clrScheme name="HCDD 2">
      <a:dk1>
        <a:srgbClr val="2F2F2F"/>
      </a:dk1>
      <a:lt1>
        <a:srgbClr val="FFFFFF"/>
      </a:lt1>
      <a:dk2>
        <a:srgbClr val="005A8B"/>
      </a:dk2>
      <a:lt2>
        <a:srgbClr val="FFFFFF"/>
      </a:lt2>
      <a:accent1>
        <a:srgbClr val="009FDA"/>
      </a:accent1>
      <a:accent2>
        <a:srgbClr val="69BE28"/>
      </a:accent2>
      <a:accent3>
        <a:srgbClr val="D52B1E"/>
      </a:accent3>
      <a:accent4>
        <a:srgbClr val="EE8D09"/>
      </a:accent4>
      <a:accent5>
        <a:srgbClr val="8F23B3"/>
      </a:accent5>
      <a:accent6>
        <a:srgbClr val="A5D867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DD-Blue-Wide-Template" id="{561D8FC1-9132-7647-9D10-B8FE8ECADEBB}" vid="{2717092F-3486-4342-9134-0148495FB93D}"/>
    </a:ext>
  </a:extLst>
</a:theme>
</file>

<file path=ppt/theme/theme2.xml><?xml version="1.0" encoding="utf-8"?>
<a:theme xmlns:a="http://schemas.openxmlformats.org/drawingml/2006/main" name="Cover-Right-HCD">
  <a:themeElements>
    <a:clrScheme name="HCDD 2">
      <a:dk1>
        <a:srgbClr val="2F2F2F"/>
      </a:dk1>
      <a:lt1>
        <a:srgbClr val="FFFFFF"/>
      </a:lt1>
      <a:dk2>
        <a:srgbClr val="005A8B"/>
      </a:dk2>
      <a:lt2>
        <a:srgbClr val="FFFFFF"/>
      </a:lt2>
      <a:accent1>
        <a:srgbClr val="009FDA"/>
      </a:accent1>
      <a:accent2>
        <a:srgbClr val="69BE28"/>
      </a:accent2>
      <a:accent3>
        <a:srgbClr val="D52B1E"/>
      </a:accent3>
      <a:accent4>
        <a:srgbClr val="EE8D09"/>
      </a:accent4>
      <a:accent5>
        <a:srgbClr val="8F23B3"/>
      </a:accent5>
      <a:accent6>
        <a:srgbClr val="A5D867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DD-Blue-Wide-Template" id="{561D8FC1-9132-7647-9D10-B8FE8ECADEBB}" vid="{D3F117E7-5171-C24A-9AA5-9B582DCBEDD2}"/>
    </a:ext>
  </a:extLst>
</a:theme>
</file>

<file path=ppt/theme/theme3.xml><?xml version="1.0" encoding="utf-8"?>
<a:theme xmlns:a="http://schemas.openxmlformats.org/drawingml/2006/main" name="Cover-Left-HCD">
  <a:themeElements>
    <a:clrScheme name="HCDD 2">
      <a:dk1>
        <a:srgbClr val="2F2F2F"/>
      </a:dk1>
      <a:lt1>
        <a:srgbClr val="FFFFFF"/>
      </a:lt1>
      <a:dk2>
        <a:srgbClr val="005A8B"/>
      </a:dk2>
      <a:lt2>
        <a:srgbClr val="FFFFFF"/>
      </a:lt2>
      <a:accent1>
        <a:srgbClr val="009FDA"/>
      </a:accent1>
      <a:accent2>
        <a:srgbClr val="69BE28"/>
      </a:accent2>
      <a:accent3>
        <a:srgbClr val="D52B1E"/>
      </a:accent3>
      <a:accent4>
        <a:srgbClr val="EE8D09"/>
      </a:accent4>
      <a:accent5>
        <a:srgbClr val="8F23B3"/>
      </a:accent5>
      <a:accent6>
        <a:srgbClr val="A5D867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DD-Blue-Wide-Template" id="{561D8FC1-9132-7647-9D10-B8FE8ECADEBB}" vid="{EE468601-C6C2-BB4D-B11B-68EE4B324DDE}"/>
    </a:ext>
  </a:extLst>
</a:theme>
</file>

<file path=ppt/theme/theme4.xml><?xml version="1.0" encoding="utf-8"?>
<a:theme xmlns:a="http://schemas.openxmlformats.org/drawingml/2006/main" name="2_Office Theme">
  <a:themeElements>
    <a:clrScheme name="HCDD 2">
      <a:dk1>
        <a:srgbClr val="2F2F2F"/>
      </a:dk1>
      <a:lt1>
        <a:srgbClr val="FFFFFF"/>
      </a:lt1>
      <a:dk2>
        <a:srgbClr val="005A8B"/>
      </a:dk2>
      <a:lt2>
        <a:srgbClr val="FFFFFF"/>
      </a:lt2>
      <a:accent1>
        <a:srgbClr val="009FDA"/>
      </a:accent1>
      <a:accent2>
        <a:srgbClr val="69BE28"/>
      </a:accent2>
      <a:accent3>
        <a:srgbClr val="D52B1E"/>
      </a:accent3>
      <a:accent4>
        <a:srgbClr val="EE8D09"/>
      </a:accent4>
      <a:accent5>
        <a:srgbClr val="8F23B3"/>
      </a:accent5>
      <a:accent6>
        <a:srgbClr val="A5D867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DD-Blue-Wide-Template" id="{561D8FC1-9132-7647-9D10-B8FE8ECADEBB}" vid="{D6A88D16-387E-1A4E-BDCB-FD87331CCF70}"/>
    </a:ext>
  </a:extLst>
</a:theme>
</file>

<file path=ppt/theme/theme5.xml><?xml version="1.0" encoding="utf-8"?>
<a:theme xmlns:a="http://schemas.openxmlformats.org/drawingml/2006/main" name="Blue-Divider-HCD">
  <a:themeElements>
    <a:clrScheme name="HCDD 2">
      <a:dk1>
        <a:srgbClr val="2F2F2F"/>
      </a:dk1>
      <a:lt1>
        <a:srgbClr val="FFFFFF"/>
      </a:lt1>
      <a:dk2>
        <a:srgbClr val="005A8B"/>
      </a:dk2>
      <a:lt2>
        <a:srgbClr val="FFFFFF"/>
      </a:lt2>
      <a:accent1>
        <a:srgbClr val="009FDA"/>
      </a:accent1>
      <a:accent2>
        <a:srgbClr val="69BE28"/>
      </a:accent2>
      <a:accent3>
        <a:srgbClr val="D52B1E"/>
      </a:accent3>
      <a:accent4>
        <a:srgbClr val="EE8D09"/>
      </a:accent4>
      <a:accent5>
        <a:srgbClr val="8F23B3"/>
      </a:accent5>
      <a:accent6>
        <a:srgbClr val="A5D867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DD-Blue-Wide-Template" id="{561D8FC1-9132-7647-9D10-B8FE8ECADEBB}" vid="{F5463391-8BDF-BE41-A652-065DE9E94EC9}"/>
    </a:ext>
  </a:extLst>
</a:theme>
</file>

<file path=ppt/theme/theme6.xml><?xml version="1.0" encoding="utf-8"?>
<a:theme xmlns:a="http://schemas.openxmlformats.org/drawingml/2006/main" name="Green-Divider-HCD">
  <a:themeElements>
    <a:clrScheme name="HCDD 2">
      <a:dk1>
        <a:srgbClr val="2F2F2F"/>
      </a:dk1>
      <a:lt1>
        <a:srgbClr val="FFFFFF"/>
      </a:lt1>
      <a:dk2>
        <a:srgbClr val="005A8B"/>
      </a:dk2>
      <a:lt2>
        <a:srgbClr val="FFFFFF"/>
      </a:lt2>
      <a:accent1>
        <a:srgbClr val="009FDA"/>
      </a:accent1>
      <a:accent2>
        <a:srgbClr val="69BE28"/>
      </a:accent2>
      <a:accent3>
        <a:srgbClr val="D52B1E"/>
      </a:accent3>
      <a:accent4>
        <a:srgbClr val="EE8D09"/>
      </a:accent4>
      <a:accent5>
        <a:srgbClr val="8F23B3"/>
      </a:accent5>
      <a:accent6>
        <a:srgbClr val="A5D867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DD-Blue-Wide-Template" id="{561D8FC1-9132-7647-9D10-B8FE8ECADEBB}" vid="{3283AD56-AA1C-D343-802C-DE6EDCCFE3BA}"/>
    </a:ext>
  </a:extLst>
</a:theme>
</file>

<file path=ppt/theme/theme7.xml><?xml version="1.0" encoding="utf-8"?>
<a:theme xmlns:a="http://schemas.openxmlformats.org/drawingml/2006/main" name="Thank you Closing HCD">
  <a:themeElements>
    <a:clrScheme name="HCDD 2">
      <a:dk1>
        <a:srgbClr val="2F2F2F"/>
      </a:dk1>
      <a:lt1>
        <a:srgbClr val="FFFFFF"/>
      </a:lt1>
      <a:dk2>
        <a:srgbClr val="005A8B"/>
      </a:dk2>
      <a:lt2>
        <a:srgbClr val="FFFFFF"/>
      </a:lt2>
      <a:accent1>
        <a:srgbClr val="009FDA"/>
      </a:accent1>
      <a:accent2>
        <a:srgbClr val="69BE28"/>
      </a:accent2>
      <a:accent3>
        <a:srgbClr val="D52B1E"/>
      </a:accent3>
      <a:accent4>
        <a:srgbClr val="EE8D09"/>
      </a:accent4>
      <a:accent5>
        <a:srgbClr val="8F23B3"/>
      </a:accent5>
      <a:accent6>
        <a:srgbClr val="A5D867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DD-Blue-Wide-Template" id="{561D8FC1-9132-7647-9D10-B8FE8ECADEBB}" vid="{2E8523C2-7B3B-AA4F-A9A2-C1281012FDB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0417EA3EB3D94BAFEC47A62912EC81" ma:contentTypeVersion="10" ma:contentTypeDescription="Create a new document." ma:contentTypeScope="" ma:versionID="bcd3e1d1f8ec51dec9d124662fce793e">
  <xsd:schema xmlns:xsd="http://www.w3.org/2001/XMLSchema" xmlns:xs="http://www.w3.org/2001/XMLSchema" xmlns:p="http://schemas.microsoft.com/office/2006/metadata/properties" xmlns:ns3="d212f61d-4fb8-4709-8b23-ffe91bffd28d" xmlns:ns4="f2ca8496-7c3b-40e2-80c3-c15fbe04bb3f" targetNamespace="http://schemas.microsoft.com/office/2006/metadata/properties" ma:root="true" ma:fieldsID="99cab23b95f66cac864eb487bd09789a" ns3:_="" ns4:_="">
    <xsd:import namespace="d212f61d-4fb8-4709-8b23-ffe91bffd28d"/>
    <xsd:import namespace="f2ca8496-7c3b-40e2-80c3-c15fbe04bb3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2f61d-4fb8-4709-8b23-ffe91bffd2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a8496-7c3b-40e2-80c3-c15fbe04bb3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97766C-2C27-48BC-ABD3-A3357333E9AE}">
  <ds:schemaRefs>
    <ds:schemaRef ds:uri="http://purl.org/dc/dcmitype/"/>
    <ds:schemaRef ds:uri="http://schemas.microsoft.com/office/2006/documentManagement/types"/>
    <ds:schemaRef ds:uri="http://www.w3.org/XML/1998/namespace"/>
    <ds:schemaRef ds:uri="d212f61d-4fb8-4709-8b23-ffe91bffd28d"/>
    <ds:schemaRef ds:uri="http://schemas.openxmlformats.org/package/2006/metadata/core-properties"/>
    <ds:schemaRef ds:uri="http://schemas.microsoft.com/office/2006/metadata/properties"/>
    <ds:schemaRef ds:uri="f2ca8496-7c3b-40e2-80c3-c15fbe04bb3f"/>
    <ds:schemaRef ds:uri="http://purl.org/dc/terms/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7467A4C-AE98-4F26-851F-8964AEB7CB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12f61d-4fb8-4709-8b23-ffe91bffd28d"/>
    <ds:schemaRef ds:uri="f2ca8496-7c3b-40e2-80c3-c15fbe04bb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3006D8-B958-44F6-9268-96F93E0E16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Standard-Slide-HCD</Template>
  <TotalTime>609</TotalTime>
  <Words>1375</Words>
  <Application>Microsoft Office PowerPoint</Application>
  <PresentationFormat>On-screen Show (4:3)</PresentationFormat>
  <Paragraphs>235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Arial</vt:lpstr>
      <vt:lpstr>Arial Black</vt:lpstr>
      <vt:lpstr>Calibri</vt:lpstr>
      <vt:lpstr>Segoe UI</vt:lpstr>
      <vt:lpstr>Tahoma</vt:lpstr>
      <vt:lpstr>Times New Roman</vt:lpstr>
      <vt:lpstr>Wingdings</vt:lpstr>
      <vt:lpstr>Standard-Slide-HCD</vt:lpstr>
      <vt:lpstr>Cover-Right-HCD</vt:lpstr>
      <vt:lpstr>Cover-Left-HCD</vt:lpstr>
      <vt:lpstr>2_Office Theme</vt:lpstr>
      <vt:lpstr>Blue-Divider-HCD</vt:lpstr>
      <vt:lpstr>Green-Divider-HCD</vt:lpstr>
      <vt:lpstr>Thank you Closing HCD</vt:lpstr>
      <vt:lpstr>Housing &amp; Community Affairs Committee</vt:lpstr>
      <vt:lpstr>HCDD Agenda Items</vt:lpstr>
      <vt:lpstr>Item II.a.  Second Amendment to the Mayberry Homes NSP Loan Agreement (District D)</vt:lpstr>
      <vt:lpstr>Item II.a.  Second Amendment to the Mayberry Homes NSP Loan Agreement (District D)</vt:lpstr>
      <vt:lpstr>Item II.b. Inspection Services for Disaster Recovery (All Districts)</vt:lpstr>
      <vt:lpstr>Item II.b. Inspection Services for Disaster Recovery (All Districts)</vt:lpstr>
      <vt:lpstr>Item III.a. Motion to Hold a Public Hearing for Dancy Estates and The Hollows (ETJ)</vt:lpstr>
      <vt:lpstr>Item III.a. Motion to Hold a Public Hearing for Dancy Estates and The Hollows (ETJ)</vt:lpstr>
      <vt:lpstr>Item III.b. Resolution of No Objection for Dancy Estates and The Hollows (ETJ)</vt:lpstr>
      <vt:lpstr>Item IV. 2020 TDHCA Award Acceptance Homeless Housing Services Program (All Districts)</vt:lpstr>
      <vt:lpstr>Item IV.  2020 TDHCA Award Acceptance Homeless Housing Services Program (All Districts)</vt:lpstr>
      <vt:lpstr>Questions</vt:lpstr>
      <vt:lpstr>MONTHLY PRODUCTION</vt:lpstr>
      <vt:lpstr>Single Family - Home Repair</vt:lpstr>
      <vt:lpstr>Single Family – New Development</vt:lpstr>
      <vt:lpstr>Down Payment Assistance</vt:lpstr>
      <vt:lpstr>Multifamily Projects</vt:lpstr>
      <vt:lpstr>Public Facilities Projects</vt:lpstr>
      <vt:lpstr>Public Services Programs</vt:lpstr>
      <vt:lpstr>Letters of Agreement with other City Depts.</vt:lpstr>
      <vt:lpstr>Disaster Recovery Update</vt:lpstr>
      <vt:lpstr>Harvey Anniversary – Aug 25</vt:lpstr>
      <vt:lpstr>Multifamily Round 1</vt:lpstr>
      <vt:lpstr>HoAP: Timeline</vt:lpstr>
      <vt:lpstr>HoAP: First Reconstruction</vt:lpstr>
      <vt:lpstr>HoAP Reporting and Data</vt:lpstr>
      <vt:lpstr>HoAP Key Stats: Survey + Intake</vt:lpstr>
      <vt:lpstr>PowerPoint Presentation</vt:lpstr>
      <vt:lpstr>PowerPoint Presentation</vt:lpstr>
      <vt:lpstr>HoAP Key Stats</vt:lpstr>
      <vt:lpstr>Key Stats by Council District</vt:lpstr>
      <vt:lpstr>Comments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sample one</dc:title>
  <dc:creator>Salazar, Ana - HCD</dc:creator>
  <cp:lastModifiedBy>Bibbs, Ryan - HCD</cp:lastModifiedBy>
  <cp:revision>62</cp:revision>
  <cp:lastPrinted>2019-08-20T14:01:05Z</cp:lastPrinted>
  <dcterms:created xsi:type="dcterms:W3CDTF">2019-06-12T13:30:14Z</dcterms:created>
  <dcterms:modified xsi:type="dcterms:W3CDTF">2019-08-22T21:22:24Z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0x010100940417EA3EB3D94BAFEC47A62912EC81</vt:lpwstr>
  </property>
</Properties>
</file>