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8" r:id="rId5"/>
    <p:sldId id="314" r:id="rId6"/>
    <p:sldId id="299" r:id="rId7"/>
    <p:sldId id="7031" r:id="rId8"/>
    <p:sldId id="7032" r:id="rId9"/>
    <p:sldId id="7033" r:id="rId10"/>
    <p:sldId id="7034" r:id="rId11"/>
    <p:sldId id="315" r:id="rId12"/>
    <p:sldId id="7029" r:id="rId13"/>
    <p:sldId id="7035" r:id="rId14"/>
    <p:sldId id="7025" r:id="rId15"/>
    <p:sldId id="7026" r:id="rId16"/>
    <p:sldId id="7024" r:id="rId17"/>
    <p:sldId id="70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B67539-8B06-28AA-29F7-A75FD39E7E0D}" name="David, Steven - MYR" initials="SD" userId="S::Steven.David@houstontx.gov::7ff1c79b-e4cb-44e6-87ff-9fe28d040e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vis, Perdita - CNL" userId="0f553403-549b-40f7-86a9-4f38c8d68c30" providerId="ADAL" clId="{F0B53245-11A5-4334-9FC2-8D415F1FEE79}"/>
    <pc:docChg chg="custSel modSld">
      <pc:chgData name="Chavis, Perdita - CNL" userId="0f553403-549b-40f7-86a9-4f38c8d68c30" providerId="ADAL" clId="{F0B53245-11A5-4334-9FC2-8D415F1FEE79}" dt="2025-04-16T18:06:15.213" v="3" actId="21"/>
      <pc:docMkLst>
        <pc:docMk/>
      </pc:docMkLst>
      <pc:sldChg chg="delSp mod">
        <pc:chgData name="Chavis, Perdita - CNL" userId="0f553403-549b-40f7-86a9-4f38c8d68c30" providerId="ADAL" clId="{F0B53245-11A5-4334-9FC2-8D415F1FEE79}" dt="2025-04-16T18:06:02.168" v="1" actId="21"/>
        <pc:sldMkLst>
          <pc:docMk/>
          <pc:sldMk cId="3693082842" sldId="7031"/>
        </pc:sldMkLst>
        <pc:spChg chg="del">
          <ac:chgData name="Chavis, Perdita - CNL" userId="0f553403-549b-40f7-86a9-4f38c8d68c30" providerId="ADAL" clId="{F0B53245-11A5-4334-9FC2-8D415F1FEE79}" dt="2025-04-16T18:06:02.168" v="1" actId="21"/>
          <ac:spMkLst>
            <pc:docMk/>
            <pc:sldMk cId="3693082842" sldId="7031"/>
            <ac:spMk id="3" creationId="{74D3FC9F-7018-8791-3C9E-18BD35EA164E}"/>
          </ac:spMkLst>
        </pc:spChg>
      </pc:sldChg>
      <pc:sldChg chg="delSp mod">
        <pc:chgData name="Chavis, Perdita - CNL" userId="0f553403-549b-40f7-86a9-4f38c8d68c30" providerId="ADAL" clId="{F0B53245-11A5-4334-9FC2-8D415F1FEE79}" dt="2025-04-16T18:06:07.038" v="2" actId="21"/>
        <pc:sldMkLst>
          <pc:docMk/>
          <pc:sldMk cId="2634942752" sldId="7032"/>
        </pc:sldMkLst>
        <pc:spChg chg="del">
          <ac:chgData name="Chavis, Perdita - CNL" userId="0f553403-549b-40f7-86a9-4f38c8d68c30" providerId="ADAL" clId="{F0B53245-11A5-4334-9FC2-8D415F1FEE79}" dt="2025-04-16T18:06:07.038" v="2" actId="21"/>
          <ac:spMkLst>
            <pc:docMk/>
            <pc:sldMk cId="2634942752" sldId="7032"/>
            <ac:spMk id="3" creationId="{5E977F24-F20E-1CC2-9ED8-B17C0C5F5ABC}"/>
          </ac:spMkLst>
        </pc:spChg>
      </pc:sldChg>
      <pc:sldChg chg="delSp mod">
        <pc:chgData name="Chavis, Perdita - CNL" userId="0f553403-549b-40f7-86a9-4f38c8d68c30" providerId="ADAL" clId="{F0B53245-11A5-4334-9FC2-8D415F1FEE79}" dt="2025-04-16T18:05:51.763" v="0" actId="21"/>
        <pc:sldMkLst>
          <pc:docMk/>
          <pc:sldMk cId="3173737872" sldId="7033"/>
        </pc:sldMkLst>
        <pc:spChg chg="del">
          <ac:chgData name="Chavis, Perdita - CNL" userId="0f553403-549b-40f7-86a9-4f38c8d68c30" providerId="ADAL" clId="{F0B53245-11A5-4334-9FC2-8D415F1FEE79}" dt="2025-04-16T18:05:51.763" v="0" actId="21"/>
          <ac:spMkLst>
            <pc:docMk/>
            <pc:sldMk cId="3173737872" sldId="7033"/>
            <ac:spMk id="3" creationId="{DC98C4FF-BB09-BC87-57AE-E919EFEAF3DB}"/>
          </ac:spMkLst>
        </pc:spChg>
      </pc:sldChg>
      <pc:sldChg chg="delSp mod">
        <pc:chgData name="Chavis, Perdita - CNL" userId="0f553403-549b-40f7-86a9-4f38c8d68c30" providerId="ADAL" clId="{F0B53245-11A5-4334-9FC2-8D415F1FEE79}" dt="2025-04-16T18:06:15.213" v="3" actId="21"/>
        <pc:sldMkLst>
          <pc:docMk/>
          <pc:sldMk cId="2479655493" sldId="7034"/>
        </pc:sldMkLst>
        <pc:spChg chg="del">
          <ac:chgData name="Chavis, Perdita - CNL" userId="0f553403-549b-40f7-86a9-4f38c8d68c30" providerId="ADAL" clId="{F0B53245-11A5-4334-9FC2-8D415F1FEE79}" dt="2025-04-16T18:06:15.213" v="3" actId="21"/>
          <ac:spMkLst>
            <pc:docMk/>
            <pc:sldMk cId="2479655493" sldId="7034"/>
            <ac:spMk id="3" creationId="{B7AEA9B8-2C6F-2EBD-34AE-656CCBC8CC8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4/16/2025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87669" y="6426000"/>
            <a:ext cx="11216661" cy="432000"/>
          </a:xfrm>
          <a:solidFill>
            <a:schemeClr val="tx1"/>
          </a:solidFill>
        </p:spPr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</a:t>
            </a:r>
            <a:br>
              <a:rPr lang="en-US" noProof="0"/>
            </a:br>
            <a:r>
              <a:rPr lang="en-US" noProof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</a:t>
            </a:r>
            <a:br>
              <a:rPr lang="en-US" noProof="0"/>
            </a:br>
            <a:r>
              <a:rPr lang="en-US" noProof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houstontx.gov/ob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Sea of hands in the middle">
            <a:extLst>
              <a:ext uri="{FF2B5EF4-FFF2-40B4-BE49-F238E27FC236}">
                <a16:creationId xmlns:a16="http://schemas.microsoft.com/office/drawing/2014/main" id="{EB83EA7F-7E2D-CE61-AD85-71D16BF08A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96" r="2096"/>
          <a:stretch>
            <a:fillRect/>
          </a:stretch>
        </p:blipFill>
        <p:spPr>
          <a:xfrm rot="10800000">
            <a:off x="0" y="0"/>
            <a:ext cx="9780588" cy="68040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/>
          <a:lstStyle/>
          <a:p>
            <a:r>
              <a:rPr lang="en-US" sz="4000">
                <a:latin typeface="Century Gothic"/>
              </a:rPr>
              <a:t>Disparity Study Engagement</a:t>
            </a:r>
            <a:endParaRPr lang="en-US" sz="4000">
              <a:latin typeface="Century Gothic" panose="020B0502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</p:spPr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Presented by Cylenthia Hoyrd, Director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388FD97-AC00-B4DD-CF21-F413D75D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419" y="653238"/>
            <a:ext cx="1385316" cy="1385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4DD2BB-DBC7-9015-9948-8AB4EB3204EE}"/>
              </a:ext>
            </a:extLst>
          </p:cNvPr>
          <p:cNvSpPr txBox="1"/>
          <p:nvPr/>
        </p:nvSpPr>
        <p:spPr>
          <a:xfrm>
            <a:off x="9906000" y="4243754"/>
            <a:ext cx="2157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Century Gothic" panose="020B0502020202020204" pitchFamily="34" charset="0"/>
              </a:rPr>
              <a:t>John Whitmire, </a:t>
            </a:r>
            <a:r>
              <a:rPr lang="en-US" sz="1200" b="1">
                <a:latin typeface="Century Gothic" panose="020B0502020202020204" pitchFamily="34" charset="0"/>
              </a:rPr>
              <a:t>Mayor</a:t>
            </a:r>
          </a:p>
          <a:p>
            <a:endParaRPr lang="en-US" sz="1200">
              <a:latin typeface="Century Gothic" panose="020B0502020202020204" pitchFamily="34" charset="0"/>
            </a:endParaRPr>
          </a:p>
          <a:p>
            <a:r>
              <a:rPr lang="en-US" sz="1200">
                <a:latin typeface="Century Gothic" panose="020B0502020202020204" pitchFamily="34" charset="0"/>
              </a:rPr>
              <a:t>Cylenthia Hoyrd, </a:t>
            </a:r>
            <a:r>
              <a:rPr lang="en-US" sz="1200" b="1">
                <a:latin typeface="Century Gothic" panose="020B0502020202020204" pitchFamily="34" charset="0"/>
              </a:rPr>
              <a:t>Director</a:t>
            </a:r>
          </a:p>
          <a:p>
            <a:endParaRPr lang="en-US" sz="1200">
              <a:latin typeface="Century Gothic" panose="020B0502020202020204" pitchFamily="34" charset="0"/>
            </a:endParaRPr>
          </a:p>
          <a:p>
            <a:r>
              <a:rPr lang="en-US" sz="1200">
                <a:latin typeface="Century Gothic" panose="020B0502020202020204" pitchFamily="34" charset="0"/>
              </a:rPr>
              <a:t>611 Walker, 7</a:t>
            </a:r>
            <a:r>
              <a:rPr lang="en-US" sz="1200" baseline="30000">
                <a:latin typeface="Century Gothic" panose="020B0502020202020204" pitchFamily="34" charset="0"/>
              </a:rPr>
              <a:t>th</a:t>
            </a:r>
            <a:r>
              <a:rPr lang="en-US" sz="1200">
                <a:latin typeface="Century Gothic" panose="020B0502020202020204" pitchFamily="34" charset="0"/>
              </a:rPr>
              <a:t> Floor</a:t>
            </a:r>
          </a:p>
          <a:p>
            <a:r>
              <a:rPr lang="en-US" sz="1200">
                <a:latin typeface="Century Gothic" panose="020B0502020202020204" pitchFamily="34" charset="0"/>
              </a:rPr>
              <a:t>Houston, TX 77002</a:t>
            </a:r>
          </a:p>
          <a:p>
            <a:r>
              <a:rPr lang="en-US" sz="1200">
                <a:latin typeface="Century Gothic" panose="020B0502020202020204" pitchFamily="34" charset="0"/>
                <a:hlinkClick r:id="rId4"/>
              </a:rPr>
              <a:t>www.houstontx.gov/obo</a:t>
            </a:r>
            <a:endParaRPr lang="en-US" sz="1200">
              <a:latin typeface="Century Gothic" panose="020B0502020202020204" pitchFamily="34" charset="0"/>
            </a:endParaRPr>
          </a:p>
          <a:p>
            <a:endParaRPr lang="en-US" sz="1200">
              <a:latin typeface="Century Gothic" panose="020B0502020202020204" pitchFamily="34" charset="0"/>
            </a:endParaRPr>
          </a:p>
          <a:p>
            <a:r>
              <a:rPr lang="en-US" sz="1200">
                <a:latin typeface="Century Gothic" panose="020B0502020202020204" pitchFamily="34" charset="0"/>
              </a:rPr>
              <a:t>T. 832-393-0600</a:t>
            </a:r>
          </a:p>
          <a:p>
            <a:r>
              <a:rPr lang="en-US" sz="1200">
                <a:latin typeface="Century Gothic" panose="020B0502020202020204" pitchFamily="34" charset="0"/>
              </a:rPr>
              <a:t>F. 832-393-0646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8D843-2D3C-5821-EF5D-8C32DC55C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eople at meeting">
            <a:extLst>
              <a:ext uri="{FF2B5EF4-FFF2-40B4-BE49-F238E27FC236}">
                <a16:creationId xmlns:a16="http://schemas.microsoft.com/office/drawing/2014/main" id="{571DD2D7-F725-14C5-60AD-9B1D92C7A0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59" b="115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D18088-2477-0BD5-3E14-6B0A95A7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0" y="2085831"/>
            <a:ext cx="4903599" cy="1958400"/>
          </a:xfrm>
        </p:spPr>
        <p:txBody>
          <a:bodyPr/>
          <a:lstStyle/>
          <a:p>
            <a:r>
              <a:rPr lang="en-US" sz="5400" dirty="0">
                <a:latin typeface="Century Gothic"/>
              </a:rPr>
              <a:t>New Goals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ACB024-27B5-41A0-6BA5-A9C016A95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4902200" cy="110056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27B08-6D9B-AE12-D9AC-A3C7CBA3BE36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9E51DA1-3D95-AEA5-5056-DC7CDC20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362E9-8189-EA91-C561-C2DFE745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2495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B4F5-113A-0BBE-6403-C3B24B25D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56B3-1F88-B080-3957-62D28673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Construction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9858F-B272-380C-E82E-21D835B6D7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algn="ctr"/>
            <a:r>
              <a:rPr lang="en-US"/>
              <a:t>Construction of Speed Cushions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FBB3D-D2BE-58EE-C9B9-2EFEF8995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9" y="1511300"/>
            <a:ext cx="5309614" cy="4434873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E45E0CA-758B-3755-B526-5D5024C25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7427" y="1634259"/>
            <a:ext cx="4976962" cy="431191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5C5E0-BCDB-0F28-092C-1EAB17B4F4F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F3964-4B7E-5CD6-C683-82E7DE4138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194" y="6426000"/>
            <a:ext cx="1121761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8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BB4FA-2EBD-0E3E-6106-162C8F21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749D-6C66-3DF5-2A85-771F8BF7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B0F0"/>
                </a:solidFill>
              </a:rPr>
              <a:t>Professional Services / Engineering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20B19-6990-CB1D-A461-0DF03EEFE3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algn="ctr"/>
            <a:r>
              <a:rPr lang="en-US"/>
              <a:t>Architecture &amp; Design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82C03C-D86A-1420-1BA3-935B101CF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12" y="1512000"/>
            <a:ext cx="5562588" cy="467995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4CFDFD-E4E0-FB4D-7B53-F1A995F8C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88" y="1512000"/>
            <a:ext cx="5224006" cy="43533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AB62B-8116-E0F4-E4E7-F0983F35AC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AA53B-74E7-2778-AFB1-078C040C45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00" y="6371351"/>
            <a:ext cx="11217612" cy="4328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424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EED8-F889-7AE5-BBA8-3C7CB71C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B0F0"/>
                </a:solidFill>
              </a:rPr>
              <a:t>Goods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E1E21-6400-BB89-5DC8-62D9EBFD8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algn="ctr"/>
            <a:r>
              <a:rPr lang="en-US"/>
              <a:t>Traffic Control Safety Equipment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9868BB-6901-FE44-EF47-85361BBD4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8176" y="1454696"/>
            <a:ext cx="4621894" cy="45709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97892-4EEF-772C-46DD-6AFF3C5C9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77" y="1630017"/>
            <a:ext cx="4763560" cy="42199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BC024-E692-D1A0-C7A2-D89DEFE22D8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105CC-0787-C421-9660-5FA835C987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00" y="6425146"/>
            <a:ext cx="1121761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1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DCB36-2CF5-57E1-E725-49CF75327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DF4E-3A07-73C9-08E4-848E5FD7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B0F0"/>
                </a:solidFill>
              </a:rPr>
              <a:t>Services 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89AD1-B98D-A501-4065-EB28934304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algn="ctr"/>
            <a:r>
              <a:rPr lang="en-US"/>
              <a:t>Landscaping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224B9-E94D-6A39-3792-D572E5E20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649" y="1512000"/>
            <a:ext cx="4619314" cy="46799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8981E-7165-AAFF-F83C-3B1F92DB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2804"/>
            <a:ext cx="5567534" cy="38671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D9B06-5D06-7A12-388C-4772B5EF8D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F7B0C-960B-7393-98B4-E5297C014D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00" y="6371351"/>
            <a:ext cx="1121761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eople at meeting">
            <a:extLst>
              <a:ext uri="{FF2B5EF4-FFF2-40B4-BE49-F238E27FC236}">
                <a16:creationId xmlns:a16="http://schemas.microsoft.com/office/drawing/2014/main" id="{4AA908E7-F4CA-7D1F-EDB0-9CC8392808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59" b="115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5" y="2152360"/>
            <a:ext cx="4903599" cy="1958400"/>
          </a:xfrm>
        </p:spPr>
        <p:txBody>
          <a:bodyPr/>
          <a:lstStyle/>
          <a:p>
            <a:r>
              <a:rPr lang="en-US" sz="5400">
                <a:latin typeface="Century Gothic" panose="020B0502020202020204" pitchFamily="34" charset="0"/>
              </a:rPr>
              <a:t>Community Engagement</a:t>
            </a:r>
            <a:endParaRPr lang="en-US" sz="4800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4902200" cy="110056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51FA6-8FDE-D80E-77E4-0B89DABF4D1F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E0BD96E-662B-ED21-0CF4-2D0A4AC9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3A92D-69D6-B633-ED40-263C147F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651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1AEE-6BDB-D7F9-50D2-661A7595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Century Gothic" panose="020B0502020202020204" pitchFamily="34" charset="0"/>
              </a:rPr>
              <a:t>Community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38638-1EC4-6439-BE8A-9B776B99D07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706670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cs typeface="Calibri Light" panose="020F0302020204030204" pitchFamily="34" charset="0"/>
              </a:rPr>
              <a:t>Meetings were held via TEAMS and in-person with small business owners, chambers of commerce, management districts, and professional organizations.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50A53-6766-BC4C-A9D1-8480F1D4F7F7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C3B45D3-74E4-F032-95C1-885687764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10FF8-27BB-CB26-E5CD-A9B1CA6E1291}"/>
              </a:ext>
            </a:extLst>
          </p:cNvPr>
          <p:cNvSpPr txBox="1"/>
          <p:nvPr/>
        </p:nvSpPr>
        <p:spPr>
          <a:xfrm>
            <a:off x="934278" y="2422363"/>
            <a:ext cx="3303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OBO Advisory Board Policy Chair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50AFE-A47E-ED49-0E53-07B2753A0920}"/>
              </a:ext>
            </a:extLst>
          </p:cNvPr>
          <p:cNvSpPr txBox="1"/>
          <p:nvPr/>
        </p:nvSpPr>
        <p:spPr>
          <a:xfrm>
            <a:off x="934278" y="2845297"/>
            <a:ext cx="3303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Hispanic Chamber of Commerce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0F207-E436-7FC0-6492-3D2CFE06A8D5}"/>
              </a:ext>
            </a:extLst>
          </p:cNvPr>
          <p:cNvSpPr txBox="1"/>
          <p:nvPr/>
        </p:nvSpPr>
        <p:spPr>
          <a:xfrm>
            <a:off x="934278" y="3244334"/>
            <a:ext cx="424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Regional Hispanic Contractors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BEDF63-B469-DEF2-E405-8D886F2B32D4}"/>
              </a:ext>
            </a:extLst>
          </p:cNvPr>
          <p:cNvSpPr txBox="1"/>
          <p:nvPr/>
        </p:nvSpPr>
        <p:spPr>
          <a:xfrm>
            <a:off x="934278" y="3654311"/>
            <a:ext cx="4544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American Council of Engineering Companies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8B04-4607-A120-425A-6A60371EBD9C}"/>
              </a:ext>
            </a:extLst>
          </p:cNvPr>
          <p:cNvSpPr txBox="1"/>
          <p:nvPr/>
        </p:nvSpPr>
        <p:spPr>
          <a:xfrm>
            <a:off x="934278" y="4241607"/>
            <a:ext cx="609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Asian Chambers of Commerce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22CE96-5FA5-2AEA-CAE2-47A46FC36197}"/>
              </a:ext>
            </a:extLst>
          </p:cNvPr>
          <p:cNvSpPr txBox="1"/>
          <p:nvPr/>
        </p:nvSpPr>
        <p:spPr>
          <a:xfrm>
            <a:off x="934278" y="4607383"/>
            <a:ext cx="113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NAACP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A5EF0-4DFB-02C8-5674-12AB1C8E780E}"/>
              </a:ext>
            </a:extLst>
          </p:cNvPr>
          <p:cNvSpPr txBox="1"/>
          <p:nvPr/>
        </p:nvSpPr>
        <p:spPr>
          <a:xfrm>
            <a:off x="934278" y="4969604"/>
            <a:ext cx="399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American Institute of Architects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8367D4-2254-6464-C909-799C3AE223BD}"/>
              </a:ext>
            </a:extLst>
          </p:cNvPr>
          <p:cNvSpPr txBox="1"/>
          <p:nvPr/>
        </p:nvSpPr>
        <p:spPr>
          <a:xfrm>
            <a:off x="934278" y="5433183"/>
            <a:ext cx="47350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Greater Houston Black Chamber of Commerce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497F27-D6E2-FF67-DCA3-06F527BA6818}"/>
              </a:ext>
            </a:extLst>
          </p:cNvPr>
          <p:cNvSpPr txBox="1"/>
          <p:nvPr/>
        </p:nvSpPr>
        <p:spPr>
          <a:xfrm>
            <a:off x="6592957" y="2317620"/>
            <a:ext cx="403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Near North Management District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FF5183-D995-3CF4-C024-AE77128722A4}"/>
              </a:ext>
            </a:extLst>
          </p:cNvPr>
          <p:cNvSpPr txBox="1"/>
          <p:nvPr/>
        </p:nvSpPr>
        <p:spPr>
          <a:xfrm>
            <a:off x="6581031" y="2686953"/>
            <a:ext cx="466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Energy Corridor Management District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B69F4-1574-4DCB-B66A-F4A793E253D7}"/>
              </a:ext>
            </a:extLst>
          </p:cNvPr>
          <p:cNvSpPr txBox="1"/>
          <p:nvPr/>
        </p:nvSpPr>
        <p:spPr>
          <a:xfrm>
            <a:off x="6581031" y="3094947"/>
            <a:ext cx="344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Tomball Chamber of Commerce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BAFCF-5B0C-C10B-922C-E4584399259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408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30A4D-7DEB-1C3D-4E2B-7336C783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4E83-8340-2832-FD21-24D7006F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Community Engagement Cont.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3F3183-4841-BE75-BE65-FEE328512B4F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6A52506-C274-DF2F-7CC8-A6E3D926C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6AE15-1E5E-FECB-CE75-9CA863A1B3D1}"/>
              </a:ext>
            </a:extLst>
          </p:cNvPr>
          <p:cNvSpPr txBox="1"/>
          <p:nvPr/>
        </p:nvSpPr>
        <p:spPr>
          <a:xfrm>
            <a:off x="934278" y="2422363"/>
            <a:ext cx="3303767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 dirty="0"/>
              <a:t>HMSDC</a:t>
            </a:r>
          </a:p>
          <a:p>
            <a:pPr>
              <a:buNone/>
            </a:pPr>
            <a:r>
              <a:rPr lang="en-US" dirty="0"/>
              <a:t>Greater Houston Black Chamber</a:t>
            </a:r>
          </a:p>
          <a:p>
            <a:pPr>
              <a:buNone/>
            </a:pPr>
            <a:r>
              <a:rPr lang="en-US" dirty="0" err="1"/>
              <a:t>HiramStyle</a:t>
            </a:r>
            <a:r>
              <a:rPr lang="en-US" dirty="0"/>
              <a:t> INC</a:t>
            </a:r>
          </a:p>
          <a:p>
            <a:pPr>
              <a:buNone/>
            </a:pPr>
            <a:r>
              <a:rPr lang="en-US" dirty="0"/>
              <a:t>City of Houston</a:t>
            </a:r>
          </a:p>
          <a:p>
            <a:pPr>
              <a:buNone/>
            </a:pPr>
            <a:r>
              <a:rPr lang="en-US" dirty="0"/>
              <a:t>National Coalition of 100 Black Women</a:t>
            </a:r>
          </a:p>
          <a:p>
            <a:pPr>
              <a:buNone/>
            </a:pPr>
            <a:r>
              <a:rPr lang="en-US" dirty="0"/>
              <a:t>Houston Hispanic Architects and Engineers</a:t>
            </a:r>
          </a:p>
          <a:p>
            <a:pPr>
              <a:buNone/>
            </a:pPr>
            <a:r>
              <a:rPr lang="en-US" dirty="0"/>
              <a:t>CELH</a:t>
            </a:r>
          </a:p>
          <a:p>
            <a:pPr>
              <a:buNone/>
            </a:pPr>
            <a:r>
              <a:rPr lang="en-US" dirty="0"/>
              <a:t>Mayor's AAPI Advisory Board</a:t>
            </a:r>
          </a:p>
          <a:p>
            <a:pPr>
              <a:buNone/>
            </a:pPr>
            <a:r>
              <a:rPr lang="en-US" dirty="0"/>
              <a:t>EDGE Engineering</a:t>
            </a:r>
          </a:p>
          <a:p>
            <a:pPr>
              <a:buNone/>
            </a:pPr>
            <a:r>
              <a:rPr lang="en-US" dirty="0"/>
              <a:t>JVS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86E7D-BA78-D021-C38D-C9445888FCAE}"/>
              </a:ext>
            </a:extLst>
          </p:cNvPr>
          <p:cNvSpPr txBox="1"/>
          <p:nvPr/>
        </p:nvSpPr>
        <p:spPr>
          <a:xfrm>
            <a:off x="6515717" y="2422363"/>
            <a:ext cx="3440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United Electrical Supply</a:t>
            </a:r>
          </a:p>
          <a:p>
            <a:pPr>
              <a:buNone/>
            </a:pPr>
            <a:r>
              <a:rPr lang="en-US" dirty="0"/>
              <a:t>HDR Engineering, Inc.</a:t>
            </a:r>
          </a:p>
          <a:p>
            <a:pPr>
              <a:buNone/>
            </a:pPr>
            <a:r>
              <a:rPr lang="en-US" dirty="0"/>
              <a:t>ACEC</a:t>
            </a:r>
          </a:p>
          <a:p>
            <a:r>
              <a:rPr lang="en-US" dirty="0"/>
              <a:t>Parsons</a:t>
            </a:r>
          </a:p>
          <a:p>
            <a:pPr>
              <a:buNone/>
            </a:pPr>
            <a:r>
              <a:rPr lang="en-US" dirty="0"/>
              <a:t>Isani Consultants</a:t>
            </a:r>
          </a:p>
          <a:p>
            <a:pPr>
              <a:buNone/>
            </a:pPr>
            <a:r>
              <a:rPr lang="en-US" dirty="0"/>
              <a:t>Greater Houston Partnership</a:t>
            </a:r>
          </a:p>
          <a:p>
            <a:pPr>
              <a:buNone/>
            </a:pPr>
            <a:r>
              <a:rPr lang="en-US" dirty="0"/>
              <a:t>Goldman Sachs 10,000 Small Businesses</a:t>
            </a:r>
          </a:p>
          <a:p>
            <a:pPr>
              <a:buNone/>
            </a:pPr>
            <a:r>
              <a:rPr lang="en-US" dirty="0"/>
              <a:t>AAPI Mayor of Houston Advisory Board</a:t>
            </a:r>
          </a:p>
          <a:p>
            <a:pPr>
              <a:buNone/>
            </a:pPr>
            <a:r>
              <a:rPr lang="en-US" dirty="0"/>
              <a:t>Fort Bend Chamber of Commerce</a:t>
            </a:r>
          </a:p>
          <a:p>
            <a:pPr>
              <a:buNone/>
            </a:pPr>
            <a:r>
              <a:rPr lang="en-US" dirty="0"/>
              <a:t>NAMC</a:t>
            </a:r>
          </a:p>
          <a:p>
            <a:pPr>
              <a:buNone/>
            </a:pPr>
            <a:r>
              <a:rPr lang="en-US" dirty="0" err="1"/>
              <a:t>Hephill</a:t>
            </a:r>
            <a:r>
              <a:rPr lang="en-US" dirty="0"/>
              <a:t> Group Inc.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6EF50-E866-1CCC-45D4-DB65901F27F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308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8800B-02DB-59AF-86BA-6AB9690DA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3830-57FD-ABF0-4008-C6BBEC57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Community Engagement Cont.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79CF2-28E6-83F9-298C-5A42794D340F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3274199-AA27-5D83-4220-20FA49D49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4F21E-9F63-B1A7-1D03-70CD599F531B}"/>
              </a:ext>
            </a:extLst>
          </p:cNvPr>
          <p:cNvSpPr txBox="1"/>
          <p:nvPr/>
        </p:nvSpPr>
        <p:spPr>
          <a:xfrm>
            <a:off x="934278" y="2422363"/>
            <a:ext cx="3303767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 dirty="0"/>
              <a:t>Tri-County Regional Black Chamber of Commerce, Inc.</a:t>
            </a:r>
          </a:p>
          <a:p>
            <a:r>
              <a:rPr lang="en-US" dirty="0"/>
              <a:t>Houston Contractors Association</a:t>
            </a:r>
          </a:p>
          <a:p>
            <a:pPr>
              <a:buNone/>
            </a:pPr>
            <a:r>
              <a:rPr lang="en-US" dirty="0"/>
              <a:t>Asian Chamber of Commerce</a:t>
            </a:r>
          </a:p>
          <a:p>
            <a:pPr>
              <a:buNone/>
            </a:pPr>
            <a:r>
              <a:rPr lang="en-US" dirty="0"/>
              <a:t>ERC</a:t>
            </a:r>
          </a:p>
          <a:p>
            <a:pPr>
              <a:buNone/>
            </a:pPr>
            <a:r>
              <a:rPr lang="en-US" dirty="0"/>
              <a:t>Sowells Consulting Engineers</a:t>
            </a:r>
          </a:p>
          <a:p>
            <a:pPr>
              <a:buNone/>
            </a:pPr>
            <a:r>
              <a:rPr lang="en-US" dirty="0"/>
              <a:t>RHCA</a:t>
            </a:r>
          </a:p>
          <a:p>
            <a:pPr>
              <a:buNone/>
            </a:pPr>
            <a:r>
              <a:rPr lang="en-US" dirty="0"/>
              <a:t>Pure Justice</a:t>
            </a:r>
          </a:p>
          <a:p>
            <a:pPr>
              <a:buNone/>
            </a:pPr>
            <a:r>
              <a:rPr lang="en-US" dirty="0"/>
              <a:t>GCALF</a:t>
            </a:r>
          </a:p>
          <a:p>
            <a:pPr>
              <a:buNone/>
            </a:pPr>
            <a:r>
              <a:rPr lang="en-US" dirty="0"/>
              <a:t>Camara de Empresarios Latinos</a:t>
            </a:r>
          </a:p>
          <a:p>
            <a:pPr>
              <a:buNone/>
            </a:pPr>
            <a:r>
              <a:rPr lang="en-US" dirty="0"/>
              <a:t>Rogers DeSimone Structural Engineers</a:t>
            </a:r>
          </a:p>
          <a:p>
            <a:r>
              <a:rPr lang="en-US" dirty="0"/>
              <a:t>WGI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0B1F38-D155-BF56-F5B9-9C2641E5BEF6}"/>
              </a:ext>
            </a:extLst>
          </p:cNvPr>
          <p:cNvSpPr txBox="1"/>
          <p:nvPr/>
        </p:nvSpPr>
        <p:spPr>
          <a:xfrm>
            <a:off x="6515717" y="2422363"/>
            <a:ext cx="34400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The Power of Positive Action</a:t>
            </a:r>
          </a:p>
          <a:p>
            <a:pPr>
              <a:buNone/>
            </a:pPr>
            <a:r>
              <a:rPr lang="en-US" dirty="0"/>
              <a:t>Indo American Chamber, ASIE, TAG member</a:t>
            </a:r>
          </a:p>
          <a:p>
            <a:pPr>
              <a:buNone/>
            </a:pPr>
            <a:r>
              <a:rPr lang="en-US" dirty="0"/>
              <a:t>United Engineers, Inc.</a:t>
            </a:r>
          </a:p>
          <a:p>
            <a:pPr>
              <a:buNone/>
            </a:pPr>
            <a:r>
              <a:rPr lang="en-US" dirty="0"/>
              <a:t>ASIE</a:t>
            </a:r>
          </a:p>
          <a:p>
            <a:pPr>
              <a:buNone/>
            </a:pPr>
            <a:r>
              <a:rPr lang="en-US" dirty="0"/>
              <a:t>Bickham Services Unlimited</a:t>
            </a:r>
          </a:p>
          <a:p>
            <a:pPr>
              <a:buNone/>
            </a:pPr>
            <a:r>
              <a:rPr lang="en-US" dirty="0"/>
              <a:t>Korean American Chamber of Commerce of Houston</a:t>
            </a:r>
          </a:p>
          <a:p>
            <a:pPr>
              <a:buNone/>
            </a:pPr>
            <a:r>
              <a:rPr lang="en-US" dirty="0"/>
              <a:t>Houston Veteran Chamber of Commerce</a:t>
            </a:r>
          </a:p>
          <a:p>
            <a:pPr>
              <a:buNone/>
            </a:pPr>
            <a:r>
              <a:rPr lang="en-US" dirty="0"/>
              <a:t>Gratia Geomatics</a:t>
            </a:r>
          </a:p>
          <a:p>
            <a:pPr>
              <a:buNone/>
            </a:pPr>
            <a:r>
              <a:rPr lang="en-US" dirty="0"/>
              <a:t>Houston East End Chamber</a:t>
            </a:r>
          </a:p>
          <a:p>
            <a:pPr>
              <a:buNone/>
            </a:pPr>
            <a:r>
              <a:rPr lang="en-US" dirty="0"/>
              <a:t>J. Morales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FE26C-0062-0267-DD2A-5DBA6A04F8F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4942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C6335-5316-D076-043D-20A331724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9BF0-BC35-9DBE-5CBF-FC415436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Community Engagement Cont.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05A5E-E1DC-17DC-DAAC-B0194D308F07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72E1433-A7C5-A7EA-1954-4237DDCAD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A8B2A4-5F10-71B4-8CC8-096799C4510F}"/>
              </a:ext>
            </a:extLst>
          </p:cNvPr>
          <p:cNvSpPr txBox="1"/>
          <p:nvPr/>
        </p:nvSpPr>
        <p:spPr>
          <a:xfrm>
            <a:off x="934278" y="2422363"/>
            <a:ext cx="3303767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 dirty="0"/>
              <a:t>Mommy’s Sweet Treats and Company</a:t>
            </a:r>
          </a:p>
          <a:p>
            <a:pPr>
              <a:buNone/>
            </a:pPr>
            <a:r>
              <a:rPr lang="en-US" dirty="0"/>
              <a:t>Twins Construction &amp; Home Repair Services</a:t>
            </a:r>
          </a:p>
          <a:p>
            <a:pPr>
              <a:buNone/>
            </a:pPr>
            <a:r>
              <a:rPr lang="en-US" dirty="0"/>
              <a:t>National Coalition of 100 Black Women - Houston Metropolitan Chapter</a:t>
            </a:r>
          </a:p>
          <a:p>
            <a:pPr>
              <a:buNone/>
            </a:pPr>
            <a:r>
              <a:rPr lang="en-US" dirty="0" err="1"/>
              <a:t>ElevationHR</a:t>
            </a:r>
            <a:endParaRPr lang="en-US" dirty="0"/>
          </a:p>
          <a:p>
            <a:pPr>
              <a:buNone/>
            </a:pPr>
            <a:r>
              <a:rPr lang="en-US" dirty="0" err="1"/>
              <a:t>Entech</a:t>
            </a:r>
            <a:r>
              <a:rPr lang="en-US" dirty="0"/>
              <a:t> Civil Engineers, Inc.</a:t>
            </a:r>
          </a:p>
          <a:p>
            <a:pPr>
              <a:buNone/>
            </a:pPr>
            <a:r>
              <a:rPr lang="en-US" dirty="0"/>
              <a:t>Houston Hispanic Architects and Engineers</a:t>
            </a:r>
          </a:p>
          <a:p>
            <a:pPr>
              <a:buNone/>
            </a:pPr>
            <a:r>
              <a:rPr lang="en-US" dirty="0"/>
              <a:t>Digi-Clicks LLC</a:t>
            </a:r>
          </a:p>
          <a:p>
            <a:pPr>
              <a:buNone/>
            </a:pPr>
            <a:r>
              <a:rPr lang="en-US" dirty="0"/>
              <a:t>STOA Architects</a:t>
            </a:r>
          </a:p>
          <a:p>
            <a:r>
              <a:rPr lang="en-US" dirty="0"/>
              <a:t>EDGE Engineering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B6FE2-BCC5-D428-D512-99A68A9C1C02}"/>
              </a:ext>
            </a:extLst>
          </p:cNvPr>
          <p:cNvSpPr txBox="1"/>
          <p:nvPr/>
        </p:nvSpPr>
        <p:spPr>
          <a:xfrm>
            <a:off x="6515717" y="2422363"/>
            <a:ext cx="34400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/>
              <a:t>C&amp;A Johnson Vending Service Inc.</a:t>
            </a:r>
          </a:p>
          <a:p>
            <a:pPr>
              <a:buNone/>
            </a:pPr>
            <a:r>
              <a:rPr lang="en-US"/>
              <a:t>UNITED ELECTRICAL SUPPLY CO</a:t>
            </a:r>
          </a:p>
          <a:p>
            <a:pPr>
              <a:buNone/>
            </a:pPr>
            <a:r>
              <a:rPr lang="en-US"/>
              <a:t>HDR Engineering, Inc.</a:t>
            </a:r>
          </a:p>
          <a:p>
            <a:pPr>
              <a:buNone/>
            </a:pPr>
            <a:r>
              <a:rPr lang="en-US"/>
              <a:t>Solid State Mechanical, LLC</a:t>
            </a:r>
          </a:p>
          <a:p>
            <a:pPr>
              <a:buNone/>
            </a:pPr>
            <a:r>
              <a:rPr lang="en-US"/>
              <a:t>LISC</a:t>
            </a:r>
          </a:p>
          <a:p>
            <a:pPr>
              <a:buNone/>
            </a:pPr>
            <a:r>
              <a:rPr lang="en-US"/>
              <a:t>Fivengineering, llc</a:t>
            </a:r>
          </a:p>
          <a:p>
            <a:pPr>
              <a:buNone/>
            </a:pPr>
            <a:r>
              <a:rPr lang="en-US"/>
              <a:t>Texan Concrete Enterprise Ready Mix Inc</a:t>
            </a:r>
          </a:p>
          <a:p>
            <a:pPr>
              <a:buNone/>
            </a:pPr>
            <a:r>
              <a:rPr lang="en-US"/>
              <a:t>National Center for Urban Solutions - TEC</a:t>
            </a:r>
          </a:p>
          <a:p>
            <a:pPr>
              <a:buNone/>
            </a:pPr>
            <a:r>
              <a:rPr lang="en-US"/>
              <a:t>ACME Equipment Distributors</a:t>
            </a:r>
          </a:p>
          <a:p>
            <a:r>
              <a:rPr lang="en-US"/>
              <a:t>Reytec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39494-9128-1ADB-663D-C43A8798DFD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373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B8221-2E39-344D-A011-B0E609D31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B924-6545-1B91-29CE-3DCD203ED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Community Engagement Cont.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175E2-2AFD-C008-B4BE-6FDF2DE55AC3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A4C29DD-91B0-4951-65E9-C68D6224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7ABE5-3063-8615-940E-D9E379CD3608}"/>
              </a:ext>
            </a:extLst>
          </p:cNvPr>
          <p:cNvSpPr txBox="1"/>
          <p:nvPr/>
        </p:nvSpPr>
        <p:spPr>
          <a:xfrm>
            <a:off x="934278" y="2422363"/>
            <a:ext cx="3303767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/>
              <a:t>Capital Construction</a:t>
            </a:r>
          </a:p>
          <a:p>
            <a:pPr>
              <a:buNone/>
            </a:pPr>
            <a:r>
              <a:rPr lang="en-US"/>
              <a:t>Prosperity House International LLC</a:t>
            </a:r>
          </a:p>
          <a:p>
            <a:pPr>
              <a:buNone/>
            </a:pPr>
            <a:r>
              <a:rPr lang="en-US"/>
              <a:t>Concept Engineers, Inc.</a:t>
            </a:r>
          </a:p>
          <a:p>
            <a:pPr>
              <a:buNone/>
            </a:pPr>
            <a:r>
              <a:rPr lang="en-US"/>
              <a:t>Gradient Group</a:t>
            </a:r>
          </a:p>
          <a:p>
            <a:pPr>
              <a:buNone/>
            </a:pPr>
            <a:r>
              <a:rPr lang="en-US"/>
              <a:t>Houston Chapter, American Institute of Architects</a:t>
            </a:r>
          </a:p>
          <a:p>
            <a:pPr>
              <a:buNone/>
            </a:pPr>
            <a:r>
              <a:rPr lang="en-US"/>
              <a:t>Minority Print Media, L.L.C.</a:t>
            </a:r>
          </a:p>
          <a:p>
            <a:pPr>
              <a:buNone/>
            </a:pPr>
            <a:r>
              <a:rPr lang="en-US"/>
              <a:t>Greater Houston Business Procurement</a:t>
            </a:r>
          </a:p>
          <a:p>
            <a:pPr>
              <a:buNone/>
            </a:pPr>
            <a:r>
              <a:rPr lang="en-US"/>
              <a:t>East End Business Advisors</a:t>
            </a:r>
          </a:p>
          <a:p>
            <a:r>
              <a:rPr lang="en-US"/>
              <a:t>Chamber of Latin Entrepreneur of Houston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0EAC-0FA6-94DA-5A05-8CDAEB9B82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7965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eople at meeting">
            <a:extLst>
              <a:ext uri="{FF2B5EF4-FFF2-40B4-BE49-F238E27FC236}">
                <a16:creationId xmlns:a16="http://schemas.microsoft.com/office/drawing/2014/main" id="{4AA908E7-F4CA-7D1F-EDB0-9CC8392808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59" b="115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0" y="2085831"/>
            <a:ext cx="4903599" cy="1958400"/>
          </a:xfrm>
        </p:spPr>
        <p:txBody>
          <a:bodyPr/>
          <a:lstStyle/>
          <a:p>
            <a:r>
              <a:rPr lang="en-US" sz="5400" dirty="0">
                <a:latin typeface="Century Gothic"/>
              </a:rPr>
              <a:t>Community Feedback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4902200" cy="1100565"/>
          </a:xfr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51FA6-8FDE-D80E-77E4-0B89DABF4D1F}"/>
              </a:ext>
            </a:extLst>
          </p:cNvPr>
          <p:cNvSpPr/>
          <p:nvPr/>
        </p:nvSpPr>
        <p:spPr>
          <a:xfrm>
            <a:off x="9788769" y="6371350"/>
            <a:ext cx="1971231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E0BD96E-662B-ED21-0CF4-2D0A4AC9E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369" y="6437880"/>
            <a:ext cx="1195754" cy="2989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7F798-E607-70B1-F0B1-F53E41B5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1812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0FE3-3E54-F2EE-5293-F82D2A17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Community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3196D-26DF-8E1B-8D83-A4951941B6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The community provided insightful suggestions about the expansion and ways to improve Prime collaboration.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838EF-4810-8069-E4C9-2FBD0A970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Data Collection</a:t>
            </a:r>
          </a:p>
          <a:p>
            <a:pPr lvl="1"/>
            <a:r>
              <a:rPr lang="en-US" dirty="0"/>
              <a:t>Making better use of platforms</a:t>
            </a:r>
          </a:p>
          <a:p>
            <a:pPr lvl="1"/>
            <a:r>
              <a:rPr lang="en-US" dirty="0"/>
              <a:t>Building external dashboards</a:t>
            </a:r>
          </a:p>
          <a:p>
            <a:pPr lvl="1"/>
            <a:r>
              <a:rPr lang="en-US" dirty="0"/>
              <a:t>Focusing outreach to MWSBEs toward data trends</a:t>
            </a:r>
          </a:p>
          <a:p>
            <a:pPr lvl="1"/>
            <a:r>
              <a:rPr lang="en-US" dirty="0"/>
              <a:t>Utilizing internal alerts for underutilization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C4577F-5C0F-ECC4-412A-4053B59B2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Participation</a:t>
            </a:r>
          </a:p>
          <a:p>
            <a:pPr lvl="1"/>
            <a:r>
              <a:rPr lang="en-US" dirty="0"/>
              <a:t>Increase MWBE engagement for goods</a:t>
            </a:r>
          </a:p>
          <a:p>
            <a:pPr lvl="1"/>
            <a:r>
              <a:rPr lang="en-US" dirty="0"/>
              <a:t>Presentations on </a:t>
            </a:r>
            <a:r>
              <a:rPr lang="en-US" dirty="0" err="1"/>
              <a:t>eBid</a:t>
            </a:r>
            <a:r>
              <a:rPr lang="en-US" dirty="0"/>
              <a:t> Portal and Bidding</a:t>
            </a:r>
          </a:p>
          <a:p>
            <a:pPr lvl="1"/>
            <a:r>
              <a:rPr lang="en-US" dirty="0"/>
              <a:t>Onboarding subs at Notice to Proceed</a:t>
            </a:r>
          </a:p>
          <a:p>
            <a:pPr lvl="1"/>
            <a:r>
              <a:rPr lang="en-US" dirty="0"/>
              <a:t>Bidding in tiers</a:t>
            </a:r>
          </a:p>
          <a:p>
            <a:pPr lvl="1"/>
            <a:r>
              <a:rPr lang="en-US" dirty="0"/>
              <a:t>Work specific outreach by scopes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D1D1BF-D00D-12D5-44A9-03ADDB2D2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Engaging Primes</a:t>
            </a:r>
          </a:p>
          <a:p>
            <a:pPr lvl="1"/>
            <a:r>
              <a:rPr lang="en-US" dirty="0"/>
              <a:t>Meetup opportunities between Primes &amp; Subs</a:t>
            </a:r>
          </a:p>
          <a:p>
            <a:pPr lvl="1"/>
            <a:r>
              <a:rPr lang="en-US" dirty="0"/>
              <a:t>Hosted by partners</a:t>
            </a:r>
          </a:p>
          <a:p>
            <a:pPr lvl="1"/>
            <a:r>
              <a:rPr lang="en-US" dirty="0"/>
              <a:t>Hosted in CNL Districts</a:t>
            </a:r>
          </a:p>
          <a:p>
            <a:pPr lvl="1"/>
            <a:r>
              <a:rPr lang="en-US" dirty="0"/>
              <a:t>Highlighting payments during progress meetings</a:t>
            </a:r>
          </a:p>
          <a:p>
            <a:pPr lvl="1"/>
            <a:r>
              <a:rPr lang="en-US" dirty="0"/>
              <a:t>Procurement Matchmaking</a:t>
            </a:r>
          </a:p>
          <a:p>
            <a:pPr lvl="1"/>
            <a:r>
              <a:rPr lang="en-US" dirty="0"/>
              <a:t>Vendor roundtables</a:t>
            </a:r>
          </a:p>
          <a:p>
            <a:pPr lvl="1"/>
            <a:r>
              <a:rPr lang="en-US" dirty="0"/>
              <a:t>Contractor Forum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F29260-1255-7767-53A5-35D921AB44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Accountability</a:t>
            </a:r>
          </a:p>
          <a:p>
            <a:pPr lvl="1"/>
            <a:r>
              <a:rPr lang="en-US" dirty="0"/>
              <a:t>Utilizing partners as advocates</a:t>
            </a:r>
          </a:p>
          <a:p>
            <a:pPr lvl="1"/>
            <a:r>
              <a:rPr lang="en-US" sz="1600" dirty="0"/>
              <a:t>Utilizing partners for ongoing </a:t>
            </a:r>
            <a:r>
              <a:rPr lang="en-US" sz="1600" dirty="0" err="1"/>
              <a:t>anecdotals</a:t>
            </a:r>
            <a:endParaRPr lang="en-US" dirty="0"/>
          </a:p>
          <a:p>
            <a:pPr lvl="1"/>
            <a:r>
              <a:rPr lang="en-US" sz="1600" dirty="0"/>
              <a:t>Rejecting pay apps without sub payment</a:t>
            </a:r>
          </a:p>
          <a:p>
            <a:pPr lvl="1"/>
            <a:r>
              <a:rPr lang="en-US" sz="1600" dirty="0"/>
              <a:t>Improved Prompt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C0D036-AB08-9509-C89D-77FEDE479E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Partnerships</a:t>
            </a:r>
          </a:p>
          <a:p>
            <a:pPr lvl="1"/>
            <a:r>
              <a:rPr lang="en-US" dirty="0"/>
              <a:t>Train the trainer for certification clinics</a:t>
            </a:r>
          </a:p>
          <a:p>
            <a:pPr lvl="1"/>
            <a:r>
              <a:rPr lang="en-US" dirty="0"/>
              <a:t>Chambers and Mgmt. Districts host speed partnering</a:t>
            </a:r>
          </a:p>
          <a:p>
            <a:pPr lvl="1"/>
            <a:r>
              <a:rPr lang="en-US" dirty="0"/>
              <a:t>Notifications of low availability to increase certifications</a:t>
            </a:r>
          </a:p>
          <a:p>
            <a:pPr lvl="1"/>
            <a:r>
              <a:rPr lang="en-US" dirty="0"/>
              <a:t>Utilizing more videos presentations</a:t>
            </a:r>
          </a:p>
          <a:p>
            <a:pPr lvl="1"/>
            <a:r>
              <a:rPr lang="en-US" dirty="0"/>
              <a:t>OBO share quarterly MWSBE report</a:t>
            </a:r>
          </a:p>
          <a:p>
            <a:pPr lvl="2"/>
            <a:r>
              <a:rPr lang="en-US" dirty="0"/>
              <a:t>Utilizing GHP</a:t>
            </a:r>
          </a:p>
          <a:p>
            <a:pPr lvl="2"/>
            <a:r>
              <a:rPr lang="en-US" dirty="0"/>
              <a:t>HTV</a:t>
            </a:r>
          </a:p>
          <a:p>
            <a:pPr lvl="2"/>
            <a:r>
              <a:rPr lang="en-US" dirty="0"/>
              <a:t>Partners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071BA86-F3E5-C1A9-D269-D7010AA38DD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EBE35-2F74-AD87-BD50-D5FF5090C4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00" y="6383578"/>
            <a:ext cx="11217612" cy="432854"/>
          </a:xfrm>
          <a:prstGeom prst="rect">
            <a:avLst/>
          </a:pr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232525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90D0D0-7C1D-47FF-A2F0-9937AA567A3D}">
  <ds:schemaRefs>
    <ds:schemaRef ds:uri="16c05727-aa75-4e4a-9b5f-8a80a1165891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7a85a10-258b-45b4-a519-c96c7721094c}" enabled="0" method="" siteId="{57a85a10-258b-45b4-a519-c96c7721094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1</TotalTime>
  <Words>580</Words>
  <Application>Microsoft Office PowerPoint</Application>
  <PresentationFormat>Widescreen</PresentationFormat>
  <Paragraphs>159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Candara</vt:lpstr>
      <vt:lpstr>Century Gothic</vt:lpstr>
      <vt:lpstr>Corbel</vt:lpstr>
      <vt:lpstr>Times New Roman</vt:lpstr>
      <vt:lpstr>Office Theme</vt:lpstr>
      <vt:lpstr>Disparity Study Engagement</vt:lpstr>
      <vt:lpstr>Community Engagement</vt:lpstr>
      <vt:lpstr>Community Engagement</vt:lpstr>
      <vt:lpstr>Community Engagement Cont.</vt:lpstr>
      <vt:lpstr>Community Engagement Cont.</vt:lpstr>
      <vt:lpstr>Community Engagement Cont.</vt:lpstr>
      <vt:lpstr>Community Engagement Cont.</vt:lpstr>
      <vt:lpstr>Community Feedback</vt:lpstr>
      <vt:lpstr>Community Feedback</vt:lpstr>
      <vt:lpstr>New Goals</vt:lpstr>
      <vt:lpstr>Construction Example</vt:lpstr>
      <vt:lpstr>Professional Services / Engineering Example</vt:lpstr>
      <vt:lpstr>Goods Example</vt:lpstr>
      <vt:lpstr>Services 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Sidlauskas, Andrea - OBO</dc:creator>
  <cp:lastModifiedBy>Chavis, Perdita - CNL</cp:lastModifiedBy>
  <cp:revision>44</cp:revision>
  <dcterms:created xsi:type="dcterms:W3CDTF">2024-12-17T17:23:51Z</dcterms:created>
  <dcterms:modified xsi:type="dcterms:W3CDTF">2025-04-16T18:06:19Z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