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9" r:id="rId1"/>
    <p:sldMasterId id="2147483895" r:id="rId2"/>
    <p:sldMasterId id="2147483908" r:id="rId3"/>
  </p:sldMasterIdLst>
  <p:notesMasterIdLst>
    <p:notesMasterId r:id="rId32"/>
  </p:notesMasterIdLst>
  <p:handoutMasterIdLst>
    <p:handoutMasterId r:id="rId33"/>
  </p:handoutMasterIdLst>
  <p:sldIdLst>
    <p:sldId id="722" r:id="rId4"/>
    <p:sldId id="761" r:id="rId5"/>
    <p:sldId id="802" r:id="rId6"/>
    <p:sldId id="806" r:id="rId7"/>
    <p:sldId id="785" r:id="rId8"/>
    <p:sldId id="794" r:id="rId9"/>
    <p:sldId id="812" r:id="rId10"/>
    <p:sldId id="813" r:id="rId11"/>
    <p:sldId id="820" r:id="rId12"/>
    <p:sldId id="803" r:id="rId13"/>
    <p:sldId id="808" r:id="rId14"/>
    <p:sldId id="786" r:id="rId15"/>
    <p:sldId id="815" r:id="rId16"/>
    <p:sldId id="818" r:id="rId17"/>
    <p:sldId id="821" r:id="rId18"/>
    <p:sldId id="804" r:id="rId19"/>
    <p:sldId id="798" r:id="rId20"/>
    <p:sldId id="789" r:id="rId21"/>
    <p:sldId id="797" r:id="rId22"/>
    <p:sldId id="822" r:id="rId23"/>
    <p:sldId id="805" r:id="rId24"/>
    <p:sldId id="790" r:id="rId25"/>
    <p:sldId id="823" r:id="rId26"/>
    <p:sldId id="814" r:id="rId27"/>
    <p:sldId id="810" r:id="rId28"/>
    <p:sldId id="811" r:id="rId29"/>
    <p:sldId id="819" r:id="rId30"/>
    <p:sldId id="791" r:id="rId31"/>
  </p:sldIdLst>
  <p:sldSz cx="9144000" cy="6858000" type="screen4x3"/>
  <p:notesSz cx="6954838" cy="93091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E0DFEB"/>
    <a:srgbClr val="102BB0"/>
    <a:srgbClr val="3216AA"/>
    <a:srgbClr val="9A8C26"/>
    <a:srgbClr val="E1D687"/>
    <a:srgbClr val="FF6600"/>
    <a:srgbClr val="00863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7548" autoAdjust="0"/>
  </p:normalViewPr>
  <p:slideViewPr>
    <p:cSldViewPr snapToGrid="0" snapToObjects="1">
      <p:cViewPr varScale="1">
        <p:scale>
          <a:sx n="83" d="100"/>
          <a:sy n="83" d="100"/>
        </p:scale>
        <p:origin x="1416" y="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100" d="100"/>
          <a:sy n="100" d="100"/>
        </p:scale>
        <p:origin x="-72" y="3245"/>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8" y="4"/>
            <a:ext cx="3013659" cy="465139"/>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4263">
              <a:defRPr sz="1300" i="0"/>
            </a:lvl1pPr>
          </a:lstStyle>
          <a:p>
            <a:pPr>
              <a:defRPr/>
            </a:pPr>
            <a:endParaRPr lang="en-US" dirty="0"/>
          </a:p>
        </p:txBody>
      </p:sp>
      <p:sp>
        <p:nvSpPr>
          <p:cNvPr id="13315" name="Rectangle 3"/>
          <p:cNvSpPr>
            <a:spLocks noGrp="1" noChangeArrowheads="1"/>
          </p:cNvSpPr>
          <p:nvPr>
            <p:ph type="dt" sz="quarter" idx="1"/>
          </p:nvPr>
        </p:nvSpPr>
        <p:spPr bwMode="auto">
          <a:xfrm>
            <a:off x="3939627" y="4"/>
            <a:ext cx="3013659" cy="465139"/>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4263">
              <a:defRPr sz="1300" i="0"/>
            </a:lvl1pPr>
          </a:lstStyle>
          <a:p>
            <a:pPr>
              <a:defRPr/>
            </a:pPr>
            <a:endParaRPr lang="en-US" dirty="0"/>
          </a:p>
        </p:txBody>
      </p:sp>
      <p:sp>
        <p:nvSpPr>
          <p:cNvPr id="13316" name="Rectangle 4"/>
          <p:cNvSpPr>
            <a:spLocks noGrp="1" noChangeArrowheads="1"/>
          </p:cNvSpPr>
          <p:nvPr>
            <p:ph type="ftr" sz="quarter" idx="2"/>
          </p:nvPr>
        </p:nvSpPr>
        <p:spPr bwMode="auto">
          <a:xfrm>
            <a:off x="18" y="8840800"/>
            <a:ext cx="3013659" cy="4667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4263">
              <a:defRPr sz="1300" i="0"/>
            </a:lvl1pPr>
          </a:lstStyle>
          <a:p>
            <a:pPr>
              <a:defRPr/>
            </a:pPr>
            <a:endParaRPr lang="en-US" dirty="0"/>
          </a:p>
        </p:txBody>
      </p:sp>
      <p:sp>
        <p:nvSpPr>
          <p:cNvPr id="13317" name="Rectangle 5"/>
          <p:cNvSpPr>
            <a:spLocks noGrp="1" noChangeArrowheads="1"/>
          </p:cNvSpPr>
          <p:nvPr>
            <p:ph type="sldNum" sz="quarter" idx="3"/>
          </p:nvPr>
        </p:nvSpPr>
        <p:spPr bwMode="auto">
          <a:xfrm>
            <a:off x="3939627" y="8840800"/>
            <a:ext cx="3013659" cy="4667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4263">
              <a:defRPr sz="1300" i="0"/>
            </a:lvl1pPr>
          </a:lstStyle>
          <a:p>
            <a:pPr>
              <a:defRPr/>
            </a:pPr>
            <a:fld id="{BFFF6DB1-3300-4866-81D8-000D33C1084F}" type="slidenum">
              <a:rPr lang="en-US"/>
              <a:pPr>
                <a:defRPr/>
              </a:pPr>
              <a:t>‹#›</a:t>
            </a:fld>
            <a:endParaRPr lang="en-US" dirty="0"/>
          </a:p>
        </p:txBody>
      </p:sp>
    </p:spTree>
    <p:extLst>
      <p:ext uri="{BB962C8B-B14F-4D97-AF65-F5344CB8AC3E}">
        <p14:creationId xmlns:p14="http://schemas.microsoft.com/office/powerpoint/2010/main" val="1262081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8" y="4"/>
            <a:ext cx="3013659" cy="465139"/>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4263">
              <a:defRPr sz="1300" i="0"/>
            </a:lvl1pPr>
          </a:lstStyle>
          <a:p>
            <a:pPr>
              <a:defRPr/>
            </a:pPr>
            <a:endParaRPr lang="en-US" dirty="0"/>
          </a:p>
        </p:txBody>
      </p:sp>
      <p:sp>
        <p:nvSpPr>
          <p:cNvPr id="4099" name="Rectangle 3"/>
          <p:cNvSpPr>
            <a:spLocks noGrp="1" noChangeArrowheads="1"/>
          </p:cNvSpPr>
          <p:nvPr>
            <p:ph type="dt" idx="1"/>
          </p:nvPr>
        </p:nvSpPr>
        <p:spPr bwMode="auto">
          <a:xfrm>
            <a:off x="3939627" y="4"/>
            <a:ext cx="3013659" cy="465139"/>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4263">
              <a:defRPr sz="1300" i="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49350" y="696913"/>
            <a:ext cx="4654550" cy="34909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6437" y="4422792"/>
            <a:ext cx="5563558" cy="4189412"/>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8" y="8840800"/>
            <a:ext cx="3013659" cy="4667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4263">
              <a:defRPr sz="1300" i="0"/>
            </a:lvl1pPr>
          </a:lstStyle>
          <a:p>
            <a:pPr>
              <a:defRPr/>
            </a:pPr>
            <a:endParaRPr lang="en-US" dirty="0"/>
          </a:p>
        </p:txBody>
      </p:sp>
      <p:sp>
        <p:nvSpPr>
          <p:cNvPr id="4103" name="Rectangle 7"/>
          <p:cNvSpPr>
            <a:spLocks noGrp="1" noChangeArrowheads="1"/>
          </p:cNvSpPr>
          <p:nvPr>
            <p:ph type="sldNum" sz="quarter" idx="5"/>
          </p:nvPr>
        </p:nvSpPr>
        <p:spPr bwMode="auto">
          <a:xfrm>
            <a:off x="3939627" y="8840800"/>
            <a:ext cx="3013659" cy="4667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4263">
              <a:defRPr sz="1300" i="0"/>
            </a:lvl1pPr>
          </a:lstStyle>
          <a:p>
            <a:pPr>
              <a:defRPr/>
            </a:pPr>
            <a:fld id="{A8C67887-CB3A-4630-99D9-23787B8ADD68}" type="slidenum">
              <a:rPr lang="en-US"/>
              <a:pPr>
                <a:defRPr/>
              </a:pPr>
              <a:t>‹#›</a:t>
            </a:fld>
            <a:endParaRPr lang="en-US" dirty="0"/>
          </a:p>
        </p:txBody>
      </p:sp>
    </p:spTree>
    <p:extLst>
      <p:ext uri="{BB962C8B-B14F-4D97-AF65-F5344CB8AC3E}">
        <p14:creationId xmlns:p14="http://schemas.microsoft.com/office/powerpoint/2010/main" val="2480992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8</a:t>
            </a:fld>
            <a:endParaRPr lang="en-US" dirty="0"/>
          </a:p>
        </p:txBody>
      </p:sp>
    </p:spTree>
    <p:extLst>
      <p:ext uri="{BB962C8B-B14F-4D97-AF65-F5344CB8AC3E}">
        <p14:creationId xmlns:p14="http://schemas.microsoft.com/office/powerpoint/2010/main" val="2659146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5334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828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812" y="152400"/>
            <a:ext cx="7292788" cy="990600"/>
          </a:xfrm>
        </p:spPr>
        <p:txBody>
          <a:bodyPr/>
          <a:lstStyle>
            <a:lvl1pPr algn="ctr">
              <a:defRPr sz="2800" b="1">
                <a:effectLst/>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000" b="1">
                <a:solidFill>
                  <a:srgbClr val="002060"/>
                </a:solidFill>
              </a:defRPr>
            </a:lvl1pPr>
            <a:lvl2pPr>
              <a:defRPr sz="16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solidFill>
                  <a:srgbClr val="000000"/>
                </a:solidFill>
              </a:rPr>
              <a:pPr>
                <a:defRPr/>
              </a:pPr>
              <a:t>‹#›</a:t>
            </a:fld>
            <a:endParaRPr lang="en-US" dirty="0">
              <a:solidFill>
                <a:srgbClr val="000000"/>
              </a:solidFill>
            </a:endParaRPr>
          </a:p>
        </p:txBody>
      </p:sp>
      <p:pic>
        <p:nvPicPr>
          <p:cNvPr id="5" name="Picture 4" descr="CITYSEAL_outside-transparen.gif"/>
          <p:cNvPicPr>
            <a:picLocks noChangeAspect="1"/>
          </p:cNvPicPr>
          <p:nvPr userDrawn="1"/>
        </p:nvPicPr>
        <p:blipFill>
          <a:blip r:embed="rId2" cstate="print"/>
          <a:stretch>
            <a:fillRect/>
          </a:stretch>
        </p:blipFill>
        <p:spPr>
          <a:xfrm>
            <a:off x="152400" y="152400"/>
            <a:ext cx="932329" cy="923986"/>
          </a:xfrm>
          <a:prstGeom prst="rect">
            <a:avLst/>
          </a:prstGeom>
        </p:spPr>
      </p:pic>
    </p:spTree>
    <p:extLst>
      <p:ext uri="{BB962C8B-B14F-4D97-AF65-F5344CB8AC3E}">
        <p14:creationId xmlns:p14="http://schemas.microsoft.com/office/powerpoint/2010/main" val="365165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078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5221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460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1857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916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812" y="152400"/>
            <a:ext cx="7292788" cy="990600"/>
          </a:xfrm>
        </p:spPr>
        <p:txBody>
          <a:bodyPr/>
          <a:lstStyle>
            <a:lvl1pPr algn="ctr">
              <a:defRPr sz="2800" b="1">
                <a:effectLst/>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000" b="1">
                <a:solidFill>
                  <a:srgbClr val="002060"/>
                </a:solidFill>
              </a:defRPr>
            </a:lvl1pPr>
            <a:lvl2pPr>
              <a:defRPr sz="16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pPr>
                <a:defRPr/>
              </a:pPr>
              <a:t>‹#›</a:t>
            </a:fld>
            <a:endParaRPr lang="en-US" dirty="0"/>
          </a:p>
        </p:txBody>
      </p:sp>
      <p:pic>
        <p:nvPicPr>
          <p:cNvPr id="5" name="Picture 4" descr="CITYSEAL_outside-transparen.gif"/>
          <p:cNvPicPr>
            <a:picLocks noChangeAspect="1"/>
          </p:cNvPicPr>
          <p:nvPr userDrawn="1"/>
        </p:nvPicPr>
        <p:blipFill>
          <a:blip r:embed="rId2" cstate="print"/>
          <a:stretch>
            <a:fillRect/>
          </a:stretch>
        </p:blipFill>
        <p:spPr>
          <a:xfrm>
            <a:off x="152400" y="152400"/>
            <a:ext cx="932329" cy="92398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896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0636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252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1043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5334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8074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702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812" y="152400"/>
            <a:ext cx="7292788" cy="990600"/>
          </a:xfrm>
        </p:spPr>
        <p:txBody>
          <a:bodyPr/>
          <a:lstStyle>
            <a:lvl1pPr algn="ctr">
              <a:defRPr sz="2800" b="1">
                <a:effectLst/>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000" b="1">
                <a:solidFill>
                  <a:srgbClr val="002060"/>
                </a:solidFill>
              </a:defRPr>
            </a:lvl1pPr>
            <a:lvl2pPr>
              <a:defRPr sz="16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solidFill>
                  <a:srgbClr val="000000"/>
                </a:solidFill>
              </a:rPr>
              <a:pPr>
                <a:defRPr/>
              </a:pPr>
              <a:t>‹#›</a:t>
            </a:fld>
            <a:endParaRPr lang="en-US" dirty="0">
              <a:solidFill>
                <a:srgbClr val="000000"/>
              </a:solidFill>
            </a:endParaRPr>
          </a:p>
        </p:txBody>
      </p:sp>
      <p:pic>
        <p:nvPicPr>
          <p:cNvPr id="5" name="Picture 4" descr="CITYSEAL_outside-transparen.gif"/>
          <p:cNvPicPr>
            <a:picLocks noChangeAspect="1"/>
          </p:cNvPicPr>
          <p:nvPr userDrawn="1"/>
        </p:nvPicPr>
        <p:blipFill>
          <a:blip r:embed="rId2" cstate="print"/>
          <a:stretch>
            <a:fillRect/>
          </a:stretch>
        </p:blipFill>
        <p:spPr>
          <a:xfrm>
            <a:off x="152400" y="152400"/>
            <a:ext cx="932329" cy="923986"/>
          </a:xfrm>
          <a:prstGeom prst="rect">
            <a:avLst/>
          </a:prstGeom>
        </p:spPr>
      </p:pic>
    </p:spTree>
    <p:extLst>
      <p:ext uri="{BB962C8B-B14F-4D97-AF65-F5344CB8AC3E}">
        <p14:creationId xmlns:p14="http://schemas.microsoft.com/office/powerpoint/2010/main" val="3876257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2691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092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479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83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5594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8745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0788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5663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0688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5334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88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002060"/>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p:nvPicPr>
        <p:blipFill>
          <a:blip r:embed="rId14" cstate="print"/>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sz="1800">
          <a:solidFill>
            <a:schemeClr val="accent2"/>
          </a:solidFill>
          <a:latin typeface="+mn-lt"/>
        </a:defRPr>
      </a:lvl3pPr>
      <a:lvl4pPr marL="1600200" indent="-228600" algn="l" rtl="0" eaLnBrk="0" fontAlgn="base" hangingPunct="0">
        <a:spcBef>
          <a:spcPct val="20000"/>
        </a:spcBef>
        <a:spcAft>
          <a:spcPct val="0"/>
        </a:spcAft>
        <a:buChar char="–"/>
        <a:defRPr sz="1600">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002060"/>
          </a:solidFill>
          <a:ln w="9525">
            <a:noFill/>
            <a:miter lim="800000"/>
            <a:headEnd/>
            <a:tailEnd/>
          </a:ln>
          <a:effectLst/>
        </p:spPr>
        <p:txBody>
          <a:bodyPr wrap="none" anchor="ctr"/>
          <a:lstStyle/>
          <a:p>
            <a:pPr>
              <a:defRPr/>
            </a:pPr>
            <a:endParaRPr lang="en-US" dirty="0">
              <a:solidFill>
                <a:srgbClr val="000000"/>
              </a:solidFill>
            </a:endParaRPr>
          </a:p>
        </p:txBody>
      </p:sp>
      <p:pic>
        <p:nvPicPr>
          <p:cNvPr id="1027" name="Picture 17" descr="Transparentskyline1"/>
          <p:cNvPicPr>
            <a:picLocks noChangeAspect="1" noChangeArrowheads="1"/>
          </p:cNvPicPr>
          <p:nvPr/>
        </p:nvPicPr>
        <p:blipFill>
          <a:blip r:embed="rId14" cstate="print"/>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641879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dt="0"/>
  <p:txStyles>
    <p:title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sz="1800">
          <a:solidFill>
            <a:schemeClr val="accent2"/>
          </a:solidFill>
          <a:latin typeface="+mn-lt"/>
        </a:defRPr>
      </a:lvl3pPr>
      <a:lvl4pPr marL="1600200" indent="-228600" algn="l" rtl="0" eaLnBrk="0" fontAlgn="base" hangingPunct="0">
        <a:spcBef>
          <a:spcPct val="20000"/>
        </a:spcBef>
        <a:spcAft>
          <a:spcPct val="0"/>
        </a:spcAft>
        <a:buChar char="–"/>
        <a:defRPr sz="1600">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002060"/>
          </a:solidFill>
          <a:ln w="9525">
            <a:noFill/>
            <a:miter lim="800000"/>
            <a:headEnd/>
            <a:tailEnd/>
          </a:ln>
          <a:effectLst/>
        </p:spPr>
        <p:txBody>
          <a:bodyPr wrap="none" anchor="ctr"/>
          <a:lstStyle/>
          <a:p>
            <a:pPr>
              <a:defRPr/>
            </a:pPr>
            <a:endParaRPr lang="en-US" dirty="0">
              <a:solidFill>
                <a:srgbClr val="000000"/>
              </a:solidFill>
            </a:endParaRPr>
          </a:p>
        </p:txBody>
      </p:sp>
      <p:pic>
        <p:nvPicPr>
          <p:cNvPr id="1027" name="Picture 17" descr="Transparentskyline1"/>
          <p:cNvPicPr>
            <a:picLocks noChangeAspect="1" noChangeArrowheads="1"/>
          </p:cNvPicPr>
          <p:nvPr/>
        </p:nvPicPr>
        <p:blipFill>
          <a:blip r:embed="rId14" cstate="print"/>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208317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hdr="0" ftr="0" dt="0"/>
  <p:txStyles>
    <p:title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sz="1800">
          <a:solidFill>
            <a:schemeClr val="accent2"/>
          </a:solidFill>
          <a:latin typeface="+mn-lt"/>
        </a:defRPr>
      </a:lvl3pPr>
      <a:lvl4pPr marL="1600200" indent="-228600" algn="l" rtl="0" eaLnBrk="0" fontAlgn="base" hangingPunct="0">
        <a:spcBef>
          <a:spcPct val="20000"/>
        </a:spcBef>
        <a:spcAft>
          <a:spcPct val="0"/>
        </a:spcAft>
        <a:buChar char="–"/>
        <a:defRPr sz="1600">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26773"/>
            <a:ext cx="9143999" cy="22142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Text Box 8"/>
          <p:cNvSpPr txBox="1">
            <a:spLocks noChangeArrowheads="1"/>
          </p:cNvSpPr>
          <p:nvPr/>
        </p:nvSpPr>
        <p:spPr bwMode="auto">
          <a:xfrm>
            <a:off x="0" y="1649572"/>
            <a:ext cx="9144000" cy="1200329"/>
          </a:xfrm>
          <a:prstGeom prst="rect">
            <a:avLst/>
          </a:prstGeom>
          <a:noFill/>
          <a:ln w="9525">
            <a:noFill/>
            <a:miter lim="800000"/>
            <a:headEnd/>
            <a:tailEnd/>
          </a:ln>
        </p:spPr>
        <p:txBody>
          <a:bodyPr wrap="square">
            <a:spAutoFit/>
          </a:bodyPr>
          <a:lstStyle/>
          <a:p>
            <a:pPr algn="r">
              <a:defRPr/>
            </a:pPr>
            <a:r>
              <a:rPr lang="en-US" sz="3200" b="1" i="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Proposals</a:t>
            </a:r>
          </a:p>
          <a:p>
            <a:pPr algn="r">
              <a:defRPr/>
            </a:pPr>
            <a:r>
              <a:rPr lang="en-US"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Committee</a:t>
            </a:r>
          </a:p>
          <a:p>
            <a:pPr algn="r">
              <a:defRPr/>
            </a:pPr>
            <a:r>
              <a:rPr lang="en-US" sz="20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July 26, 2018</a:t>
            </a:r>
          </a:p>
        </p:txBody>
      </p:sp>
      <p:pic>
        <p:nvPicPr>
          <p:cNvPr id="8" name="Picture 6" descr="N:\PDDPIO\Logos\City Seals\CITYSEAL_outside-transparen.gif"/>
          <p:cNvPicPr>
            <a:picLocks noChangeAspect="1" noChangeArrowheads="1"/>
          </p:cNvPicPr>
          <p:nvPr/>
        </p:nvPicPr>
        <p:blipFill>
          <a:blip r:embed="rId2" cstate="print"/>
          <a:srcRect/>
          <a:stretch>
            <a:fillRect/>
          </a:stretch>
        </p:blipFill>
        <p:spPr bwMode="auto">
          <a:xfrm>
            <a:off x="214745" y="1483399"/>
            <a:ext cx="1918855" cy="1901032"/>
          </a:xfrm>
          <a:prstGeom prst="rect">
            <a:avLst/>
          </a:prstGeom>
          <a:noFill/>
          <a:ln w="9525">
            <a:noFill/>
            <a:miter lim="800000"/>
            <a:headEnd/>
            <a:tailEnd/>
          </a:ln>
        </p:spPr>
      </p:pic>
      <p:sp>
        <p:nvSpPr>
          <p:cNvPr id="9" name="TextBox 8"/>
          <p:cNvSpPr txBox="1"/>
          <p:nvPr/>
        </p:nvSpPr>
        <p:spPr>
          <a:xfrm>
            <a:off x="1440873" y="3720934"/>
            <a:ext cx="6262254" cy="707886"/>
          </a:xfrm>
          <a:prstGeom prst="rect">
            <a:avLst/>
          </a:prstGeom>
          <a:noFill/>
        </p:spPr>
        <p:txBody>
          <a:bodyPr wrap="square" rtlCol="0">
            <a:spAutoFit/>
          </a:bodyPr>
          <a:lstStyle/>
          <a:p>
            <a:pPr algn="ctr"/>
            <a:r>
              <a:rPr lang="en-US" sz="2000" b="1" i="0" dirty="0">
                <a:solidFill>
                  <a:srgbClr val="000000"/>
                </a:solidFill>
                <a:latin typeface="Times New Roman" panose="02020603050405020304" pitchFamily="18" charset="0"/>
                <a:cs typeface="Times New Roman" panose="02020603050405020304" pitchFamily="18" charset="0"/>
              </a:rPr>
              <a:t>Gwendolyn Tillotson – Deputy Director</a:t>
            </a:r>
          </a:p>
          <a:p>
            <a:pPr algn="ctr"/>
            <a:r>
              <a:rPr lang="en-US" sz="2000" b="1" i="0" dirty="0">
                <a:solidFill>
                  <a:srgbClr val="000000"/>
                </a:solidFill>
                <a:latin typeface="Times New Roman" panose="02020603050405020304" pitchFamily="18" charset="0"/>
                <a:cs typeface="Times New Roman" panose="02020603050405020304" pitchFamily="18" charset="0"/>
              </a:rPr>
              <a:t>Carnell Emanuel</a:t>
            </a:r>
          </a:p>
        </p:txBody>
      </p:sp>
    </p:spTree>
    <p:extLst>
      <p:ext uri="{BB962C8B-B14F-4D97-AF65-F5344CB8AC3E}">
        <p14:creationId xmlns:p14="http://schemas.microsoft.com/office/powerpoint/2010/main" val="2514978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0830-CB89-4DEC-BF0F-EBC297B28070}"/>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Proposals</a:t>
            </a:r>
            <a:endParaRPr lang="en-US" dirty="0"/>
          </a:p>
        </p:txBody>
      </p:sp>
      <p:sp>
        <p:nvSpPr>
          <p:cNvPr id="3" name="Content Placeholder 2">
            <a:extLst>
              <a:ext uri="{FF2B5EF4-FFF2-40B4-BE49-F238E27FC236}">
                <a16:creationId xmlns:a16="http://schemas.microsoft.com/office/drawing/2014/main" id="{B814E9F4-1A02-49CF-B15D-D9A7F8D85EFE}"/>
              </a:ext>
            </a:extLst>
          </p:cNvPr>
          <p:cNvSpPr>
            <a:spLocks noGrp="1"/>
          </p:cNvSpPr>
          <p:nvPr>
            <p:ph idx="1"/>
          </p:nvPr>
        </p:nvSpPr>
        <p:spPr>
          <a:xfrm>
            <a:off x="533400" y="2761860"/>
            <a:ext cx="8077200" cy="3410339"/>
          </a:xfrm>
        </p:spPr>
        <p:txBody>
          <a:bodyPr/>
          <a:lstStyle/>
          <a:p>
            <a:pPr marL="0" indent="0" algn="ctr">
              <a:buNone/>
            </a:pPr>
            <a:r>
              <a:rPr lang="en-US" sz="3200" dirty="0">
                <a:latin typeface="Times New Roman" panose="02020603050405020304" pitchFamily="18" charset="0"/>
                <a:cs typeface="Times New Roman" panose="02020603050405020304" pitchFamily="18" charset="0"/>
              </a:rPr>
              <a:t>Tax Abatements Recommendations</a:t>
            </a:r>
          </a:p>
          <a:p>
            <a:pPr marL="0" indent="0" algn="ctr">
              <a:buNone/>
            </a:pPr>
            <a:r>
              <a:rPr lang="en-US" sz="3200" dirty="0">
                <a:latin typeface="Times New Roman" panose="02020603050405020304" pitchFamily="18" charset="0"/>
                <a:cs typeface="Times New Roman" panose="02020603050405020304" pitchFamily="18" charset="0"/>
              </a:rPr>
              <a:t>(Under Review)</a:t>
            </a:r>
          </a:p>
        </p:txBody>
      </p:sp>
      <p:sp>
        <p:nvSpPr>
          <p:cNvPr id="4" name="Slide Number Placeholder 3">
            <a:extLst>
              <a:ext uri="{FF2B5EF4-FFF2-40B4-BE49-F238E27FC236}">
                <a16:creationId xmlns:a16="http://schemas.microsoft.com/office/drawing/2014/main" id="{5C92C001-0433-4645-8AD1-F835597BD34E}"/>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67379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A2DEEB-220A-424F-BF89-32B139637A36}"/>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11</a:t>
            </a:fld>
            <a:endParaRPr lang="en-US" dirty="0">
              <a:solidFill>
                <a:srgbClr val="000000"/>
              </a:solidFill>
            </a:endParaRPr>
          </a:p>
        </p:txBody>
      </p:sp>
      <p:sp>
        <p:nvSpPr>
          <p:cNvPr id="5" name="Content Placeholder 6">
            <a:extLst>
              <a:ext uri="{FF2B5EF4-FFF2-40B4-BE49-F238E27FC236}">
                <a16:creationId xmlns:a16="http://schemas.microsoft.com/office/drawing/2014/main" id="{ED257749-2BD6-408C-BF6F-E66821F25A87}"/>
              </a:ext>
            </a:extLst>
          </p:cNvPr>
          <p:cNvSpPr txBox="1">
            <a:spLocks/>
          </p:cNvSpPr>
          <p:nvPr/>
        </p:nvSpPr>
        <p:spPr bwMode="auto">
          <a:xfrm>
            <a:off x="107003" y="1666874"/>
            <a:ext cx="8830283" cy="498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rgbClr val="002060"/>
                </a:solidFill>
                <a:latin typeface="+mn-lt"/>
                <a:ea typeface="+mn-ea"/>
                <a:cs typeface="+mn-cs"/>
              </a:defRPr>
            </a:lvl1pPr>
            <a:lvl2pPr marL="742950" indent="-285750" algn="l" rtl="0" eaLnBrk="0" fontAlgn="base" hangingPunct="0">
              <a:spcBef>
                <a:spcPct val="20000"/>
              </a:spcBef>
              <a:spcAft>
                <a:spcPct val="0"/>
              </a:spcAft>
              <a:buChar char="–"/>
              <a:defRPr sz="1600">
                <a:solidFill>
                  <a:srgbClr val="002060"/>
                </a:solidFill>
                <a:latin typeface="+mn-lt"/>
              </a:defRPr>
            </a:lvl2pPr>
            <a:lvl3pPr marL="1143000" indent="-228600" algn="l" rtl="0" eaLnBrk="0" fontAlgn="base" hangingPunct="0">
              <a:spcBef>
                <a:spcPct val="20000"/>
              </a:spcBef>
              <a:spcAft>
                <a:spcPct val="0"/>
              </a:spcAft>
              <a:buChar char="•"/>
              <a:defRPr sz="1600">
                <a:solidFill>
                  <a:srgbClr val="002060"/>
                </a:solidFill>
                <a:latin typeface="+mn-lt"/>
              </a:defRPr>
            </a:lvl3pPr>
            <a:lvl4pPr marL="1600200" indent="-228600" algn="l" rtl="0" eaLnBrk="0" fontAlgn="base" hangingPunct="0">
              <a:spcBef>
                <a:spcPct val="20000"/>
              </a:spcBef>
              <a:spcAft>
                <a:spcPct val="0"/>
              </a:spcAft>
              <a:buChar char="–"/>
              <a:defRPr sz="1400">
                <a:solidFill>
                  <a:srgbClr val="002060"/>
                </a:solidFill>
                <a:latin typeface="+mn-lt"/>
              </a:defRPr>
            </a:lvl4pPr>
            <a:lvl5pPr marL="2057400" indent="-228600" algn="l" rtl="0" eaLnBrk="0" fontAlgn="base" hangingPunct="0">
              <a:spcBef>
                <a:spcPct val="20000"/>
              </a:spcBef>
              <a:spcAft>
                <a:spcPct val="0"/>
              </a:spcAft>
              <a:buChar char="»"/>
              <a:defRPr sz="1400">
                <a:solidFill>
                  <a:srgbClr val="002060"/>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marL="0" indent="0" algn="just">
              <a:buFontTx/>
              <a:buNone/>
            </a:pPr>
            <a:r>
              <a:rPr lang="en-US" sz="1800" b="0" i="0" kern="0" dirty="0">
                <a:latin typeface="Times New Roman" panose="02020603050405020304" pitchFamily="18" charset="0"/>
                <a:cs typeface="Times New Roman" panose="02020603050405020304" pitchFamily="18" charset="0"/>
              </a:rPr>
              <a:t>United Imaging Healthcare </a:t>
            </a:r>
          </a:p>
          <a:p>
            <a:pPr marL="0" indent="0" algn="just">
              <a:buFontTx/>
              <a:buNone/>
            </a:pPr>
            <a:r>
              <a:rPr lang="en-US" sz="1800" b="0" i="0" kern="0" dirty="0">
                <a:latin typeface="Times New Roman" panose="02020603050405020304" pitchFamily="18" charset="0"/>
                <a:cs typeface="Times New Roman" panose="02020603050405020304" pitchFamily="18" charset="0"/>
              </a:rPr>
              <a:t>Will develop a manufacturing facility for advanced diagnostic imaging equipment, including magnetic resonance imaging (MRI), computer tomography (CT), digital radiography (XR) and related components. They will lease two (2) buildings in Corporate Center Kirby (9370 Kirby &amp; 9380 Kirby Dr.). These buildings would be mainly purposed for manufacturing, office, training rooms and product show room.</a:t>
            </a:r>
          </a:p>
          <a:p>
            <a:pPr marL="0" indent="0" algn="just">
              <a:buFontTx/>
              <a:buNone/>
            </a:pPr>
            <a:endParaRPr lang="en-US" sz="800" b="0" i="0" kern="0" dirty="0">
              <a:latin typeface="Times New Roman" panose="02020603050405020304" pitchFamily="18" charset="0"/>
              <a:cs typeface="Times New Roman" panose="02020603050405020304" pitchFamily="18" charset="0"/>
            </a:endParaRPr>
          </a:p>
          <a:p>
            <a:pPr marL="0" indent="0" algn="just">
              <a:buFontTx/>
              <a:buNone/>
            </a:pPr>
            <a:endParaRPr lang="en-US" sz="800" b="0" i="0" kern="0" dirty="0">
              <a:latin typeface="Times New Roman" panose="02020603050405020304" pitchFamily="18" charset="0"/>
              <a:cs typeface="Times New Roman" panose="02020603050405020304" pitchFamily="18" charset="0"/>
            </a:endParaRPr>
          </a:p>
          <a:p>
            <a:pPr marL="0" indent="0" algn="just">
              <a:buFontTx/>
              <a:buNone/>
            </a:pPr>
            <a:r>
              <a:rPr lang="en-US" sz="1800" i="0" kern="0" dirty="0">
                <a:latin typeface="Times New Roman" panose="02020603050405020304" pitchFamily="18" charset="0"/>
                <a:cs typeface="Times New Roman" panose="02020603050405020304" pitchFamily="18" charset="0"/>
              </a:rPr>
              <a:t>Total Project Costs: $34M</a:t>
            </a:r>
          </a:p>
          <a:p>
            <a:pPr algn="just"/>
            <a:r>
              <a:rPr lang="en-US" sz="1800" b="0" i="0" kern="0" dirty="0">
                <a:latin typeface="Times New Roman" panose="02020603050405020304" pitchFamily="18" charset="0"/>
                <a:cs typeface="Times New Roman" panose="02020603050405020304" pitchFamily="18" charset="0"/>
              </a:rPr>
              <a:t>$13M – Leasehold Improvements</a:t>
            </a:r>
          </a:p>
          <a:p>
            <a:pPr algn="just"/>
            <a:r>
              <a:rPr lang="en-US" sz="1800" b="0" i="0" kern="0" dirty="0">
                <a:latin typeface="Times New Roman" panose="02020603050405020304" pitchFamily="18" charset="0"/>
                <a:cs typeface="Times New Roman" panose="02020603050405020304" pitchFamily="18" charset="0"/>
              </a:rPr>
              <a:t>$11M – Equipment</a:t>
            </a:r>
          </a:p>
          <a:p>
            <a:pPr algn="just"/>
            <a:r>
              <a:rPr lang="en-US" sz="1800" b="0" i="0" kern="0" dirty="0">
                <a:latin typeface="Times New Roman" panose="02020603050405020304" pitchFamily="18" charset="0"/>
                <a:cs typeface="Times New Roman" panose="02020603050405020304" pitchFamily="18" charset="0"/>
              </a:rPr>
              <a:t>$10M – Operating Expenses</a:t>
            </a:r>
          </a:p>
          <a:p>
            <a:pPr marL="0" indent="0" algn="just">
              <a:buNone/>
            </a:pPr>
            <a:endParaRPr lang="en-US" sz="1800" b="0" i="0" kern="0" dirty="0">
              <a:latin typeface="Times New Roman" panose="02020603050405020304" pitchFamily="18" charset="0"/>
              <a:cs typeface="Times New Roman" panose="02020603050405020304" pitchFamily="18" charset="0"/>
            </a:endParaRPr>
          </a:p>
          <a:p>
            <a:pPr marL="0" indent="0" algn="just">
              <a:buNone/>
            </a:pPr>
            <a:r>
              <a:rPr lang="en-US" sz="1800" i="0" kern="0" dirty="0">
                <a:latin typeface="Times New Roman" panose="02020603050405020304" pitchFamily="18" charset="0"/>
                <a:cs typeface="Times New Roman" panose="02020603050405020304" pitchFamily="18" charset="0"/>
              </a:rPr>
              <a:t>Job Creation:</a:t>
            </a:r>
          </a:p>
          <a:p>
            <a:pPr algn="just"/>
            <a:r>
              <a:rPr lang="en-US" sz="1800" b="0" i="0" kern="0" dirty="0">
                <a:latin typeface="Times New Roman" panose="02020603050405020304" pitchFamily="18" charset="0"/>
                <a:cs typeface="Times New Roman" panose="02020603050405020304" pitchFamily="18" charset="0"/>
              </a:rPr>
              <a:t>At completion – 20</a:t>
            </a:r>
          </a:p>
          <a:p>
            <a:pPr algn="just"/>
            <a:r>
              <a:rPr lang="en-US" sz="1800" b="0" i="0" kern="0" dirty="0">
                <a:latin typeface="Times New Roman" panose="02020603050405020304" pitchFamily="18" charset="0"/>
                <a:cs typeface="Times New Roman" panose="02020603050405020304" pitchFamily="18" charset="0"/>
              </a:rPr>
              <a:t>3 years after completion – 80</a:t>
            </a:r>
          </a:p>
          <a:p>
            <a:pPr algn="just"/>
            <a:r>
              <a:rPr lang="en-US" sz="1800" b="0" i="0" kern="0" dirty="0">
                <a:latin typeface="Times New Roman" panose="02020603050405020304" pitchFamily="18" charset="0"/>
                <a:cs typeface="Times New Roman" panose="02020603050405020304" pitchFamily="18" charset="0"/>
              </a:rPr>
              <a:t>10 years after completion – 180</a:t>
            </a:r>
          </a:p>
          <a:p>
            <a:pPr marL="0" indent="0" algn="just">
              <a:buNone/>
            </a:pPr>
            <a:endParaRPr lang="en-US" sz="800" b="0" i="0" kern="0" dirty="0">
              <a:latin typeface="Times New Roman" panose="02020603050405020304" pitchFamily="18" charset="0"/>
              <a:cs typeface="Times New Roman" panose="02020603050405020304" pitchFamily="18" charset="0"/>
            </a:endParaRPr>
          </a:p>
          <a:p>
            <a:pPr marL="0" indent="0" algn="just">
              <a:buNone/>
            </a:pPr>
            <a:endParaRPr lang="en-US" sz="1800" b="0" i="0" kern="0" dirty="0"/>
          </a:p>
          <a:p>
            <a:pPr marL="0" indent="0" algn="just">
              <a:buFontTx/>
              <a:buNone/>
            </a:pPr>
            <a:endParaRPr lang="en-US" i="0" kern="0" dirty="0"/>
          </a:p>
        </p:txBody>
      </p:sp>
      <p:sp>
        <p:nvSpPr>
          <p:cNvPr id="6" name="Title 1">
            <a:extLst>
              <a:ext uri="{FF2B5EF4-FFF2-40B4-BE49-F238E27FC236}">
                <a16:creationId xmlns:a16="http://schemas.microsoft.com/office/drawing/2014/main" id="{EC249B0E-E057-4FF1-9415-219AD66ECCB6}"/>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Tax Abatements Recommendations:</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United Imaging Healthcare (UIH)</a:t>
            </a:r>
          </a:p>
        </p:txBody>
      </p:sp>
    </p:spTree>
    <p:extLst>
      <p:ext uri="{BB962C8B-B14F-4D97-AF65-F5344CB8AC3E}">
        <p14:creationId xmlns:p14="http://schemas.microsoft.com/office/powerpoint/2010/main" val="171026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United Imaging Healthcare (UIH)</a:t>
            </a:r>
            <a:br>
              <a:rPr lang="en-US" b="0" i="1"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Site Map</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12</a:t>
            </a:fld>
            <a:endParaRPr lang="en-US" dirty="0">
              <a:solidFill>
                <a:srgbClr val="000000"/>
              </a:solidFill>
            </a:endParaRPr>
          </a:p>
        </p:txBody>
      </p:sp>
      <p:pic>
        <p:nvPicPr>
          <p:cNvPr id="5" name="Picture 4">
            <a:extLst>
              <a:ext uri="{FF2B5EF4-FFF2-40B4-BE49-F238E27FC236}">
                <a16:creationId xmlns:a16="http://schemas.microsoft.com/office/drawing/2014/main" id="{A1F535FC-4613-4419-A283-EECB9CDCB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873" y="1272771"/>
            <a:ext cx="5856254" cy="5448704"/>
          </a:xfrm>
          <a:prstGeom prst="rect">
            <a:avLst/>
          </a:prstGeom>
        </p:spPr>
      </p:pic>
    </p:spTree>
    <p:extLst>
      <p:ext uri="{BB962C8B-B14F-4D97-AF65-F5344CB8AC3E}">
        <p14:creationId xmlns:p14="http://schemas.microsoft.com/office/powerpoint/2010/main" val="209062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F400D-3E26-422D-A666-828F6014B36A}"/>
              </a:ext>
            </a:extLst>
          </p:cNvPr>
          <p:cNvSpPr>
            <a:spLocks noGrp="1"/>
          </p:cNvSpPr>
          <p:nvPr>
            <p:ph idx="1"/>
          </p:nvPr>
        </p:nvSpPr>
        <p:spPr>
          <a:xfrm>
            <a:off x="533400" y="1231392"/>
            <a:ext cx="8077200" cy="1585473"/>
          </a:xfrm>
        </p:spPr>
        <p:txBody>
          <a:bodyPr/>
          <a:lstStyle/>
          <a:p>
            <a:pPr marL="0" indent="0">
              <a:buNone/>
            </a:pPr>
            <a:r>
              <a:rPr lang="en-US" sz="1600" u="sng" dirty="0">
                <a:latin typeface="Times New Roman" panose="02020603050405020304" pitchFamily="18" charset="0"/>
                <a:cs typeface="Times New Roman" panose="02020603050405020304" pitchFamily="18" charset="0"/>
              </a:rPr>
              <a:t>Proposed Tax </a:t>
            </a:r>
            <a:r>
              <a:rPr lang="en-US" sz="1600" u="sng" dirty="0" err="1">
                <a:latin typeface="Times New Roman" panose="02020603050405020304" pitchFamily="18" charset="0"/>
                <a:cs typeface="Times New Roman" panose="02020603050405020304" pitchFamily="18" charset="0"/>
              </a:rPr>
              <a:t>Beneft</a:t>
            </a:r>
            <a:endParaRPr lang="en-US" sz="1600" u="sng" dirty="0">
              <a:latin typeface="Times New Roman" panose="02020603050405020304" pitchFamily="18" charset="0"/>
              <a:cs typeface="Times New Roman" panose="02020603050405020304" pitchFamily="18" charset="0"/>
            </a:endParaRPr>
          </a:p>
          <a:p>
            <a:r>
              <a:rPr lang="en-US" sz="1600" b="0" dirty="0">
                <a:latin typeface="Times New Roman" panose="02020603050405020304" pitchFamily="18" charset="0"/>
                <a:cs typeface="Times New Roman" panose="02020603050405020304" pitchFamily="18" charset="0"/>
              </a:rPr>
              <a:t>Fifty percent (50%) abatement on leasehold improvements and equipment</a:t>
            </a:r>
          </a:p>
          <a:p>
            <a:r>
              <a:rPr lang="en-US" sz="1600" b="0" dirty="0">
                <a:latin typeface="Times New Roman" panose="02020603050405020304" pitchFamily="18" charset="0"/>
                <a:cs typeface="Times New Roman" panose="02020603050405020304" pitchFamily="18" charset="0"/>
              </a:rPr>
              <a:t>Average Annual Abatement: $39,639</a:t>
            </a:r>
          </a:p>
          <a:p>
            <a:r>
              <a:rPr lang="en-US" sz="1600" b="0" dirty="0">
                <a:latin typeface="Times New Roman" panose="02020603050405020304" pitchFamily="18" charset="0"/>
                <a:cs typeface="Times New Roman" panose="02020603050405020304" pitchFamily="18" charset="0"/>
              </a:rPr>
              <a:t>Year One Abatement: $62,510</a:t>
            </a:r>
          </a:p>
          <a:p>
            <a:r>
              <a:rPr lang="en-US" sz="1600" b="0" dirty="0">
                <a:latin typeface="Times New Roman" panose="02020603050405020304" pitchFamily="18" charset="0"/>
                <a:cs typeface="Times New Roman" panose="02020603050405020304" pitchFamily="18" charset="0"/>
              </a:rPr>
              <a:t>Ten-Year Projected Abatement: $396,392</a:t>
            </a:r>
          </a:p>
        </p:txBody>
      </p:sp>
      <p:sp>
        <p:nvSpPr>
          <p:cNvPr id="4" name="Slide Number Placeholder 3">
            <a:extLst>
              <a:ext uri="{FF2B5EF4-FFF2-40B4-BE49-F238E27FC236}">
                <a16:creationId xmlns:a16="http://schemas.microsoft.com/office/drawing/2014/main" id="{AB43692C-419A-46BD-8138-0B8CAD900955}"/>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13</a:t>
            </a:fld>
            <a:endParaRPr lang="en-US" dirty="0">
              <a:solidFill>
                <a:srgbClr val="000000"/>
              </a:solidFill>
            </a:endParaRPr>
          </a:p>
        </p:txBody>
      </p:sp>
      <p:sp>
        <p:nvSpPr>
          <p:cNvPr id="5" name="Title 1">
            <a:extLst>
              <a:ext uri="{FF2B5EF4-FFF2-40B4-BE49-F238E27FC236}">
                <a16:creationId xmlns:a16="http://schemas.microsoft.com/office/drawing/2014/main" id="{5FAD47FD-7E58-4A8D-AA59-96083CAA9370}"/>
              </a:ext>
            </a:extLst>
          </p:cNvPr>
          <p:cNvSpPr>
            <a:spLocks noGrp="1"/>
          </p:cNvSpPr>
          <p:nvPr>
            <p:ph type="title"/>
          </p:nvPr>
        </p:nvSpPr>
        <p:spPr>
          <a:xfrm>
            <a:off x="0" y="152400"/>
            <a:ext cx="9144000" cy="1092740"/>
          </a:xfrm>
        </p:spPr>
        <p:txBody>
          <a:bodyPr/>
          <a:lstStyle/>
          <a:p>
            <a:r>
              <a:rPr lang="en-US" dirty="0">
                <a:latin typeface="Times New Roman" panose="02020603050405020304" pitchFamily="18" charset="0"/>
                <a:cs typeface="Times New Roman" panose="02020603050405020304" pitchFamily="18" charset="0"/>
              </a:rPr>
              <a:t>United Imaging Healthcare (UIH)</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Projected Abatement Incentive</a:t>
            </a:r>
          </a:p>
        </p:txBody>
      </p:sp>
      <p:pic>
        <p:nvPicPr>
          <p:cNvPr id="7" name="Picture 6">
            <a:extLst>
              <a:ext uri="{FF2B5EF4-FFF2-40B4-BE49-F238E27FC236}">
                <a16:creationId xmlns:a16="http://schemas.microsoft.com/office/drawing/2014/main" id="{45CAC0A7-2E5A-4E97-821F-FABA0D814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766" y="2802321"/>
            <a:ext cx="6208467" cy="1974006"/>
          </a:xfrm>
          <a:prstGeom prst="rect">
            <a:avLst/>
          </a:prstGeom>
          <a:ln w="12700">
            <a:solidFill>
              <a:srgbClr val="002060"/>
            </a:solidFill>
          </a:ln>
        </p:spPr>
      </p:pic>
      <p:sp>
        <p:nvSpPr>
          <p:cNvPr id="2" name="TextBox 1">
            <a:extLst>
              <a:ext uri="{FF2B5EF4-FFF2-40B4-BE49-F238E27FC236}">
                <a16:creationId xmlns:a16="http://schemas.microsoft.com/office/drawing/2014/main" id="{D8FA9F44-B19E-4450-B4C5-EEB877644B04}"/>
              </a:ext>
            </a:extLst>
          </p:cNvPr>
          <p:cNvSpPr txBox="1"/>
          <p:nvPr/>
        </p:nvSpPr>
        <p:spPr>
          <a:xfrm>
            <a:off x="533399" y="4912852"/>
            <a:ext cx="8077200" cy="1945148"/>
          </a:xfrm>
          <a:prstGeom prst="rect">
            <a:avLst/>
          </a:prstGeom>
          <a:noFill/>
        </p:spPr>
        <p:txBody>
          <a:bodyPr wrap="square" rtlCol="0">
            <a:spAutoFit/>
          </a:bodyPr>
          <a:lstStyle/>
          <a:p>
            <a:pPr lvl="0" algn="just" eaLnBrk="0" hangingPunct="0">
              <a:spcBef>
                <a:spcPct val="20000"/>
              </a:spcBef>
            </a:pPr>
            <a:r>
              <a:rPr lang="en-US" sz="1600" b="1" i="0" u="sng" kern="0" dirty="0">
                <a:solidFill>
                  <a:srgbClr val="002060"/>
                </a:solidFill>
                <a:latin typeface="Times New Roman" panose="02020603050405020304" pitchFamily="18" charset="0"/>
                <a:cs typeface="Times New Roman" panose="02020603050405020304" pitchFamily="18" charset="0"/>
              </a:rPr>
              <a:t>Company Considerations (“But For” Argument)</a:t>
            </a:r>
          </a:p>
          <a:p>
            <a:pPr marL="342900" lvl="0" indent="-342900" algn="just" eaLnBrk="0" hangingPunct="0">
              <a:spcBef>
                <a:spcPct val="20000"/>
              </a:spcBef>
              <a:buFontTx/>
              <a:buChar char="•"/>
            </a:pPr>
            <a:r>
              <a:rPr lang="en-US" sz="1600" i="0" kern="0" dirty="0">
                <a:solidFill>
                  <a:srgbClr val="002060"/>
                </a:solidFill>
                <a:latin typeface="Times New Roman" panose="02020603050405020304" pitchFamily="18" charset="0"/>
                <a:cs typeface="Times New Roman" panose="02020603050405020304" pitchFamily="18" charset="0"/>
              </a:rPr>
              <a:t>Incentive requested  to offset: </a:t>
            </a:r>
          </a:p>
          <a:p>
            <a:pPr marL="742950" lvl="1" indent="-285750" algn="just" eaLnBrk="0" hangingPunct="0">
              <a:spcBef>
                <a:spcPct val="20000"/>
              </a:spcBef>
              <a:buFontTx/>
              <a:buChar char="–"/>
            </a:pPr>
            <a:r>
              <a:rPr lang="en-US" sz="1400" i="0" kern="0" dirty="0">
                <a:solidFill>
                  <a:srgbClr val="002060"/>
                </a:solidFill>
                <a:latin typeface="Times New Roman" panose="02020603050405020304" pitchFamily="18" charset="0"/>
                <a:cs typeface="Times New Roman" panose="02020603050405020304" pitchFamily="18" charset="0"/>
              </a:rPr>
              <a:t>Denied approval of $1,350,000 Texas Enterprise Fund (TEF) request</a:t>
            </a:r>
          </a:p>
          <a:p>
            <a:pPr marL="742950" lvl="1" indent="-285750" algn="just" eaLnBrk="0" hangingPunct="0">
              <a:spcBef>
                <a:spcPct val="20000"/>
              </a:spcBef>
              <a:buFontTx/>
              <a:buChar char="–"/>
            </a:pPr>
            <a:r>
              <a:rPr lang="en-US" sz="1400" i="0" kern="0" dirty="0">
                <a:solidFill>
                  <a:srgbClr val="002060"/>
                </a:solidFill>
                <a:latin typeface="Times New Roman" panose="02020603050405020304" pitchFamily="18" charset="0"/>
                <a:cs typeface="Times New Roman" panose="02020603050405020304" pitchFamily="18" charset="0"/>
              </a:rPr>
              <a:t>Roughly $700K in increased cost of leasing rental property</a:t>
            </a:r>
          </a:p>
          <a:p>
            <a:pPr marL="742950" lvl="1" indent="-285750" algn="just" eaLnBrk="0" hangingPunct="0">
              <a:spcBef>
                <a:spcPct val="20000"/>
              </a:spcBef>
              <a:buFontTx/>
              <a:buChar char="–"/>
            </a:pPr>
            <a:r>
              <a:rPr lang="en-US" sz="1400" i="0" kern="0" dirty="0">
                <a:solidFill>
                  <a:srgbClr val="002060"/>
                </a:solidFill>
                <a:latin typeface="Times New Roman" panose="02020603050405020304" pitchFamily="18" charset="0"/>
                <a:cs typeface="Times New Roman" panose="02020603050405020304" pitchFamily="18" charset="0"/>
              </a:rPr>
              <a:t>Help to meet a required 8% minimum rate of return</a:t>
            </a:r>
          </a:p>
          <a:p>
            <a:pPr marL="742950" lvl="1" indent="-285750" algn="just" eaLnBrk="0" hangingPunct="0">
              <a:spcBef>
                <a:spcPct val="20000"/>
              </a:spcBef>
              <a:buFontTx/>
              <a:buChar char="–"/>
            </a:pPr>
            <a:r>
              <a:rPr lang="en-US" sz="1400" i="0" kern="0" dirty="0">
                <a:solidFill>
                  <a:srgbClr val="002060"/>
                </a:solidFill>
                <a:latin typeface="Times New Roman" panose="02020603050405020304" pitchFamily="18" charset="0"/>
                <a:cs typeface="Times New Roman" panose="02020603050405020304" pitchFamily="18" charset="0"/>
              </a:rPr>
              <a:t>Received $750K incentive offer from State of Ohio</a:t>
            </a:r>
          </a:p>
          <a:p>
            <a:endParaRPr lang="en-US" dirty="0"/>
          </a:p>
        </p:txBody>
      </p:sp>
    </p:spTree>
    <p:extLst>
      <p:ext uri="{BB962C8B-B14F-4D97-AF65-F5344CB8AC3E}">
        <p14:creationId xmlns:p14="http://schemas.microsoft.com/office/powerpoint/2010/main" val="200985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A2DEEB-220A-424F-BF89-32B139637A36}"/>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14</a:t>
            </a:fld>
            <a:endParaRPr lang="en-US" dirty="0">
              <a:solidFill>
                <a:srgbClr val="000000"/>
              </a:solidFill>
            </a:endParaRPr>
          </a:p>
        </p:txBody>
      </p:sp>
      <p:sp>
        <p:nvSpPr>
          <p:cNvPr id="5" name="Content Placeholder 6">
            <a:extLst>
              <a:ext uri="{FF2B5EF4-FFF2-40B4-BE49-F238E27FC236}">
                <a16:creationId xmlns:a16="http://schemas.microsoft.com/office/drawing/2014/main" id="{ED257749-2BD6-408C-BF6F-E66821F25A87}"/>
              </a:ext>
            </a:extLst>
          </p:cNvPr>
          <p:cNvSpPr txBox="1">
            <a:spLocks/>
          </p:cNvSpPr>
          <p:nvPr/>
        </p:nvSpPr>
        <p:spPr bwMode="auto">
          <a:xfrm>
            <a:off x="190500" y="1600200"/>
            <a:ext cx="8746786" cy="504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rgbClr val="002060"/>
                </a:solidFill>
                <a:latin typeface="+mn-lt"/>
                <a:ea typeface="+mn-ea"/>
                <a:cs typeface="+mn-cs"/>
              </a:defRPr>
            </a:lvl1pPr>
            <a:lvl2pPr marL="742950" indent="-285750" algn="l" rtl="0" eaLnBrk="0" fontAlgn="base" hangingPunct="0">
              <a:spcBef>
                <a:spcPct val="20000"/>
              </a:spcBef>
              <a:spcAft>
                <a:spcPct val="0"/>
              </a:spcAft>
              <a:buChar char="–"/>
              <a:defRPr sz="1600">
                <a:solidFill>
                  <a:srgbClr val="002060"/>
                </a:solidFill>
                <a:latin typeface="+mn-lt"/>
              </a:defRPr>
            </a:lvl2pPr>
            <a:lvl3pPr marL="1143000" indent="-228600" algn="l" rtl="0" eaLnBrk="0" fontAlgn="base" hangingPunct="0">
              <a:spcBef>
                <a:spcPct val="20000"/>
              </a:spcBef>
              <a:spcAft>
                <a:spcPct val="0"/>
              </a:spcAft>
              <a:buChar char="•"/>
              <a:defRPr sz="1600">
                <a:solidFill>
                  <a:srgbClr val="002060"/>
                </a:solidFill>
                <a:latin typeface="+mn-lt"/>
              </a:defRPr>
            </a:lvl3pPr>
            <a:lvl4pPr marL="1600200" indent="-228600" algn="l" rtl="0" eaLnBrk="0" fontAlgn="base" hangingPunct="0">
              <a:spcBef>
                <a:spcPct val="20000"/>
              </a:spcBef>
              <a:spcAft>
                <a:spcPct val="0"/>
              </a:spcAft>
              <a:buChar char="–"/>
              <a:defRPr sz="1400">
                <a:solidFill>
                  <a:srgbClr val="002060"/>
                </a:solidFill>
                <a:latin typeface="+mn-lt"/>
              </a:defRPr>
            </a:lvl4pPr>
            <a:lvl5pPr marL="2057400" indent="-228600" algn="l" rtl="0" eaLnBrk="0" fontAlgn="base" hangingPunct="0">
              <a:spcBef>
                <a:spcPct val="20000"/>
              </a:spcBef>
              <a:spcAft>
                <a:spcPct val="0"/>
              </a:spcAft>
              <a:buChar char="»"/>
              <a:defRPr sz="1400">
                <a:solidFill>
                  <a:srgbClr val="002060"/>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marL="0" indent="0" algn="just">
              <a:buNone/>
            </a:pPr>
            <a:endParaRPr lang="en-US" sz="800" b="0" i="0" kern="0" dirty="0">
              <a:latin typeface="Times New Roman" panose="02020603050405020304" pitchFamily="18" charset="0"/>
              <a:cs typeface="Times New Roman" panose="02020603050405020304" pitchFamily="18" charset="0"/>
            </a:endParaRPr>
          </a:p>
          <a:p>
            <a:pPr marL="0" indent="0" algn="just">
              <a:buNone/>
            </a:pPr>
            <a:r>
              <a:rPr lang="en-US" sz="2800" i="0" u="sng" dirty="0">
                <a:latin typeface="Times New Roman" panose="02020603050405020304" pitchFamily="18" charset="0"/>
                <a:cs typeface="Times New Roman" panose="02020603050405020304" pitchFamily="18" charset="0"/>
              </a:rPr>
              <a:t>Community Benefits Commitment:  </a:t>
            </a:r>
          </a:p>
          <a:p>
            <a:pPr marL="0" indent="0" algn="just">
              <a:buNone/>
            </a:pPr>
            <a:r>
              <a:rPr lang="en-US" sz="2400" b="0" i="0" dirty="0">
                <a:latin typeface="Times New Roman" panose="02020603050405020304" pitchFamily="18" charset="0"/>
                <a:cs typeface="Times New Roman" panose="02020603050405020304" pitchFamily="18" charset="0"/>
              </a:rPr>
              <a:t>Minimum requirements under 2018 ordinance: 2018-391</a:t>
            </a:r>
          </a:p>
          <a:p>
            <a:pPr algn="just"/>
            <a:r>
              <a:rPr lang="en-US" b="0" i="0" dirty="0">
                <a:latin typeface="Times New Roman" panose="02020603050405020304" pitchFamily="18" charset="0"/>
                <a:cs typeface="Times New Roman" panose="02020603050405020304" pitchFamily="18" charset="0"/>
              </a:rPr>
              <a:t>Participate in city’s reentry job program</a:t>
            </a:r>
          </a:p>
          <a:p>
            <a:pPr algn="just"/>
            <a:r>
              <a:rPr lang="en-US" b="0" i="0" dirty="0">
                <a:latin typeface="Times New Roman" panose="02020603050405020304" pitchFamily="18" charset="0"/>
                <a:cs typeface="Times New Roman" panose="02020603050405020304" pitchFamily="18" charset="0"/>
              </a:rPr>
              <a:t>Provide OSHA 10 and OSHA 30 hour training</a:t>
            </a:r>
          </a:p>
          <a:p>
            <a:pPr algn="just"/>
            <a:r>
              <a:rPr lang="en-US" b="0" i="0" dirty="0">
                <a:latin typeface="Times New Roman" panose="02020603050405020304" pitchFamily="18" charset="0"/>
                <a:cs typeface="Times New Roman" panose="02020603050405020304" pitchFamily="18" charset="0"/>
              </a:rPr>
              <a:t>Exercise good faith effort for 25% local hire within low income census tract</a:t>
            </a:r>
          </a:p>
          <a:p>
            <a:pPr algn="just"/>
            <a:r>
              <a:rPr lang="en-US" b="0" i="0" dirty="0">
                <a:latin typeface="Times New Roman" panose="02020603050405020304" pitchFamily="18" charset="0"/>
                <a:cs typeface="Times New Roman" panose="02020603050405020304" pitchFamily="18" charset="0"/>
              </a:rPr>
              <a:t>Exercise good faith effort to hire 30% construction labor from DOL apprenticeship programs</a:t>
            </a:r>
          </a:p>
          <a:p>
            <a:pPr marL="0" indent="0" algn="just">
              <a:buNone/>
            </a:pPr>
            <a:endParaRPr lang="en-US" b="0" i="0" dirty="0">
              <a:latin typeface="Times New Roman" panose="02020603050405020304" pitchFamily="18" charset="0"/>
              <a:cs typeface="Times New Roman" panose="02020603050405020304" pitchFamily="18" charset="0"/>
            </a:endParaRPr>
          </a:p>
          <a:p>
            <a:pPr marL="0" indent="0" algn="just">
              <a:buNone/>
            </a:pPr>
            <a:r>
              <a:rPr lang="en-US" sz="2400" b="0" i="0" dirty="0">
                <a:latin typeface="Times New Roman" panose="02020603050405020304" pitchFamily="18" charset="0"/>
                <a:cs typeface="Times New Roman" panose="02020603050405020304" pitchFamily="18" charset="0"/>
              </a:rPr>
              <a:t>Enhanced requirement under 2018 ordinance: 2018-391</a:t>
            </a:r>
          </a:p>
          <a:p>
            <a:pPr algn="just"/>
            <a:r>
              <a:rPr lang="en-US" b="0" i="0" dirty="0">
                <a:latin typeface="Times New Roman" panose="02020603050405020304" pitchFamily="18" charset="0"/>
                <a:cs typeface="Times New Roman" panose="02020603050405020304" pitchFamily="18" charset="0"/>
              </a:rPr>
              <a:t>Create a substantial number of middle-skill jobs over the next ten years </a:t>
            </a:r>
          </a:p>
          <a:p>
            <a:pPr algn="just"/>
            <a:r>
              <a:rPr lang="en-US" b="0" i="0" dirty="0">
                <a:latin typeface="Times New Roman" panose="02020603050405020304" pitchFamily="18" charset="0"/>
                <a:cs typeface="Times New Roman" panose="02020603050405020304" pitchFamily="18" charset="0"/>
              </a:rPr>
              <a:t>May Participate in reentry program other than the city’s</a:t>
            </a:r>
          </a:p>
          <a:p>
            <a:pPr algn="just"/>
            <a:r>
              <a:rPr lang="en-US" b="0" i="0" dirty="0">
                <a:latin typeface="Times New Roman" panose="02020603050405020304" pitchFamily="18" charset="0"/>
                <a:cs typeface="Times New Roman" panose="02020603050405020304" pitchFamily="18" charset="0"/>
              </a:rPr>
              <a:t>Provide internships to students from high poverty communities</a:t>
            </a:r>
          </a:p>
          <a:p>
            <a:pPr marL="0" indent="0" algn="just">
              <a:buNone/>
            </a:pPr>
            <a:r>
              <a:rPr lang="en-US" sz="2400" b="0" i="0" dirty="0">
                <a:latin typeface="Times New Roman" panose="02020603050405020304" pitchFamily="18" charset="0"/>
                <a:cs typeface="Times New Roman" panose="02020603050405020304" pitchFamily="18" charset="0"/>
              </a:rPr>
              <a:t> </a:t>
            </a:r>
          </a:p>
          <a:p>
            <a:pPr marL="0" indent="0" algn="just">
              <a:buNone/>
            </a:pPr>
            <a:endParaRPr lang="en-US" sz="1600" b="0" i="0" dirty="0">
              <a:latin typeface="Times New Roman" panose="02020603050405020304" pitchFamily="18" charset="0"/>
              <a:cs typeface="Times New Roman" panose="02020603050405020304" pitchFamily="18" charset="0"/>
            </a:endParaRPr>
          </a:p>
          <a:p>
            <a:pPr algn="just"/>
            <a:endParaRPr lang="en-US" sz="1600" i="0" dirty="0">
              <a:latin typeface="Times New Roman" panose="02020603050405020304" pitchFamily="18" charset="0"/>
              <a:cs typeface="Times New Roman" panose="02020603050405020304" pitchFamily="18" charset="0"/>
            </a:endParaRPr>
          </a:p>
          <a:p>
            <a:pPr marL="0" indent="0" algn="just">
              <a:buNone/>
            </a:pPr>
            <a:endParaRPr lang="en-US" sz="2400" b="0" i="0" kern="0" dirty="0"/>
          </a:p>
          <a:p>
            <a:pPr marL="0" indent="0" algn="just">
              <a:buFontTx/>
              <a:buNone/>
            </a:pPr>
            <a:endParaRPr lang="en-US" i="0" kern="0" dirty="0"/>
          </a:p>
        </p:txBody>
      </p:sp>
      <p:sp>
        <p:nvSpPr>
          <p:cNvPr id="6" name="Title 1">
            <a:extLst>
              <a:ext uri="{FF2B5EF4-FFF2-40B4-BE49-F238E27FC236}">
                <a16:creationId xmlns:a16="http://schemas.microsoft.com/office/drawing/2014/main" id="{EC249B0E-E057-4FF1-9415-219AD66ECCB6}"/>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United Imaging Healthcare (UIH)</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Community Benefits</a:t>
            </a:r>
          </a:p>
        </p:txBody>
      </p:sp>
    </p:spTree>
    <p:extLst>
      <p:ext uri="{BB962C8B-B14F-4D97-AF65-F5344CB8AC3E}">
        <p14:creationId xmlns:p14="http://schemas.microsoft.com/office/powerpoint/2010/main" val="123270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NEXT AGENDA ITEM</a:t>
            </a:r>
          </a:p>
        </p:txBody>
      </p:sp>
      <p:sp>
        <p:nvSpPr>
          <p:cNvPr id="3" name="Content Placeholder 2">
            <a:extLst>
              <a:ext uri="{FF2B5EF4-FFF2-40B4-BE49-F238E27FC236}">
                <a16:creationId xmlns:a16="http://schemas.microsoft.com/office/drawing/2014/main" id="{C56E9AD4-A2EB-47A7-B6C1-8B9FE70D22D3}"/>
              </a:ext>
            </a:extLst>
          </p:cNvPr>
          <p:cNvSpPr>
            <a:spLocks noGrp="1"/>
          </p:cNvSpPr>
          <p:nvPr>
            <p:ph idx="1"/>
          </p:nvPr>
        </p:nvSpPr>
        <p:spPr>
          <a:xfrm>
            <a:off x="533400" y="2043403"/>
            <a:ext cx="8077200" cy="2598576"/>
          </a:xfrm>
        </p:spPr>
        <p:txBody>
          <a:bodyPr anchor="ctr"/>
          <a:lstStyle/>
          <a:p>
            <a:pPr marL="0" indent="0" algn="ctr">
              <a:buNone/>
            </a:pPr>
            <a:r>
              <a:rPr lang="en-US" sz="3200" dirty="0">
                <a:latin typeface="Times New Roman" panose="02020603050405020304" pitchFamily="18" charset="0"/>
                <a:cs typeface="Times New Roman" panose="02020603050405020304" pitchFamily="18" charset="0"/>
              </a:rPr>
              <a:t>Questions?</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46388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0830-CB89-4DEC-BF0F-EBC297B28070}"/>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Proposals</a:t>
            </a:r>
            <a:endParaRPr lang="en-US" dirty="0"/>
          </a:p>
        </p:txBody>
      </p:sp>
      <p:sp>
        <p:nvSpPr>
          <p:cNvPr id="3" name="Content Placeholder 2">
            <a:extLst>
              <a:ext uri="{FF2B5EF4-FFF2-40B4-BE49-F238E27FC236}">
                <a16:creationId xmlns:a16="http://schemas.microsoft.com/office/drawing/2014/main" id="{B814E9F4-1A02-49CF-B15D-D9A7F8D85EFE}"/>
              </a:ext>
            </a:extLst>
          </p:cNvPr>
          <p:cNvSpPr>
            <a:spLocks noGrp="1"/>
          </p:cNvSpPr>
          <p:nvPr>
            <p:ph idx="1"/>
          </p:nvPr>
        </p:nvSpPr>
        <p:spPr>
          <a:xfrm>
            <a:off x="357188" y="2761860"/>
            <a:ext cx="8429625" cy="3410339"/>
          </a:xfrm>
        </p:spPr>
        <p:txBody>
          <a:bodyPr/>
          <a:lstStyle/>
          <a:p>
            <a:pPr marL="0" indent="0" algn="ctr">
              <a:buNone/>
            </a:pPr>
            <a:r>
              <a:rPr lang="en-US" sz="3200" dirty="0">
                <a:latin typeface="Times New Roman" panose="02020603050405020304" pitchFamily="18" charset="0"/>
                <a:cs typeface="Times New Roman" panose="02020603050405020304" pitchFamily="18" charset="0"/>
              </a:rPr>
              <a:t>Texas Enterprise Zone: Interlocal Agreement</a:t>
            </a:r>
          </a:p>
        </p:txBody>
      </p:sp>
      <p:sp>
        <p:nvSpPr>
          <p:cNvPr id="4" name="Slide Number Placeholder 3">
            <a:extLst>
              <a:ext uri="{FF2B5EF4-FFF2-40B4-BE49-F238E27FC236}">
                <a16:creationId xmlns:a16="http://schemas.microsoft.com/office/drawing/2014/main" id="{5C92C001-0433-4645-8AD1-F835597BD34E}"/>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83451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AD6A-0EE7-46ED-9BE1-F57F77B0C981}"/>
              </a:ext>
            </a:extLst>
          </p:cNvPr>
          <p:cNvSpPr>
            <a:spLocks noGrp="1"/>
          </p:cNvSpPr>
          <p:nvPr>
            <p:ph type="title"/>
          </p:nvPr>
        </p:nvSpPr>
        <p:spPr>
          <a:xfrm>
            <a:off x="0" y="152400"/>
            <a:ext cx="9143999" cy="990600"/>
          </a:xfrm>
        </p:spPr>
        <p:txBody>
          <a:bodyPr/>
          <a:lstStyle/>
          <a:p>
            <a:r>
              <a:rPr lang="en-US" dirty="0">
                <a:latin typeface="Times New Roman" panose="02020603050405020304" pitchFamily="18" charset="0"/>
                <a:cs typeface="Times New Roman" panose="02020603050405020304" pitchFamily="18" charset="0"/>
              </a:rPr>
              <a:t>Texas Enterprise Zone</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Interlocal Agreement</a:t>
            </a:r>
            <a:endParaRPr lang="en-US" b="0" i="1" dirty="0"/>
          </a:p>
        </p:txBody>
      </p:sp>
      <p:sp>
        <p:nvSpPr>
          <p:cNvPr id="3" name="Content Placeholder 2">
            <a:extLst>
              <a:ext uri="{FF2B5EF4-FFF2-40B4-BE49-F238E27FC236}">
                <a16:creationId xmlns:a16="http://schemas.microsoft.com/office/drawing/2014/main" id="{951F2D27-A276-4EFD-BC8B-441187D9AE14}"/>
              </a:ext>
            </a:extLst>
          </p:cNvPr>
          <p:cNvSpPr>
            <a:spLocks noGrp="1"/>
          </p:cNvSpPr>
          <p:nvPr>
            <p:ph idx="1"/>
          </p:nvPr>
        </p:nvSpPr>
        <p:spPr>
          <a:xfrm>
            <a:off x="180975" y="1295400"/>
            <a:ext cx="8667750" cy="4752975"/>
          </a:xfrm>
        </p:spPr>
        <p:txBody>
          <a:bodyPr/>
          <a:lstStyle/>
          <a:p>
            <a:pPr marL="0" indent="0">
              <a:buNone/>
            </a:pPr>
            <a:r>
              <a:rPr lang="en-US" dirty="0">
                <a:latin typeface="Times New Roman" panose="02020603050405020304" pitchFamily="18" charset="0"/>
                <a:ea typeface="Batang" panose="02030600000101010101" pitchFamily="18" charset="-127"/>
                <a:cs typeface="Times New Roman" panose="02020603050405020304" pitchFamily="18" charset="0"/>
              </a:rPr>
              <a:t>In accordance with Chapter 2303, Interlocal Cooperation Act, Texas Government Code (amended 2015):</a:t>
            </a:r>
          </a:p>
          <a:p>
            <a:pPr marL="0" indent="0" algn="ctr">
              <a:buNone/>
            </a:pPr>
            <a:endParaRPr lang="en-US" sz="1200" dirty="0">
              <a:latin typeface="Times New Roman" panose="02020603050405020304" pitchFamily="18" charset="0"/>
              <a:ea typeface="Batang" panose="02030600000101010101" pitchFamily="18" charset="-127"/>
              <a:cs typeface="Times New Roman" panose="02020603050405020304" pitchFamily="18" charset="0"/>
            </a:endParaRPr>
          </a:p>
          <a:p>
            <a:pPr marL="0" indent="0">
              <a:buNone/>
            </a:pPr>
            <a:r>
              <a:rPr lang="en-US" b="0" dirty="0">
                <a:latin typeface="Times New Roman" panose="02020603050405020304" pitchFamily="18" charset="0"/>
                <a:ea typeface="Batang" panose="02030600000101010101" pitchFamily="18" charset="-127"/>
                <a:cs typeface="Times New Roman" panose="02020603050405020304" pitchFamily="18" charset="0"/>
              </a:rPr>
              <a:t>“Before a county makes a nomination…the nominating county must enter into an interlocal agreement with the municipality that has jurisdiction of the territory in which the nominated project or activity will be located.”</a:t>
            </a:r>
          </a:p>
          <a:p>
            <a:pPr marL="0" indent="0" algn="ctr">
              <a:buNone/>
            </a:pPr>
            <a:endParaRPr lang="en-US" sz="1200" dirty="0">
              <a:latin typeface="Times New Roman" panose="02020603050405020304" pitchFamily="18" charset="0"/>
              <a:cs typeface="Times New Roman" panose="02020603050405020304" pitchFamily="18" charset="0"/>
            </a:endParaRPr>
          </a:p>
          <a:p>
            <a:pPr marL="0" indent="0">
              <a:buNone/>
            </a:pPr>
            <a:r>
              <a:rPr lang="en-US" dirty="0">
                <a:solidFill>
                  <a:schemeClr val="accent6">
                    <a:lumMod val="75000"/>
                  </a:schemeClr>
                </a:solidFill>
                <a:latin typeface="Times New Roman" panose="02020603050405020304" pitchFamily="18" charset="0"/>
                <a:cs typeface="Times New Roman" panose="02020603050405020304" pitchFamily="18" charset="0"/>
              </a:rPr>
              <a:t>Memorandum of Understanding (MOU) between The City of Houston and Montgomery County also requires companies seeking a nomination to:</a:t>
            </a:r>
          </a:p>
          <a:p>
            <a:pPr lvl="1">
              <a:buFont typeface="Courier New" panose="02070309020205020404" pitchFamily="49" charset="0"/>
              <a:buChar char="o"/>
            </a:pPr>
            <a:r>
              <a:rPr lang="en-US" sz="1800" dirty="0">
                <a:solidFill>
                  <a:schemeClr val="accent6">
                    <a:lumMod val="75000"/>
                  </a:schemeClr>
                </a:solidFill>
                <a:latin typeface="Times New Roman" panose="02020603050405020304" pitchFamily="18" charset="0"/>
                <a:cs typeface="Times New Roman" panose="02020603050405020304" pitchFamily="18" charset="0"/>
              </a:rPr>
              <a:t>Participate in the Hire Houston Youth Program for internships and new job applicants where qualifications are met</a:t>
            </a:r>
          </a:p>
          <a:p>
            <a:pPr lvl="1">
              <a:buFont typeface="Courier New" panose="02070309020205020404" pitchFamily="49" charset="0"/>
              <a:buChar char="o"/>
            </a:pPr>
            <a:r>
              <a:rPr lang="en-US" sz="1800" dirty="0">
                <a:solidFill>
                  <a:schemeClr val="accent6">
                    <a:lumMod val="75000"/>
                  </a:schemeClr>
                </a:solidFill>
                <a:latin typeface="Times New Roman" panose="02020603050405020304" pitchFamily="18" charset="0"/>
                <a:cs typeface="Times New Roman" panose="02020603050405020304" pitchFamily="18" charset="0"/>
              </a:rPr>
              <a:t>Exercise good faith effort to ensure 25% of new jobs reside within the City of Houston</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Demonstrates that local municipality is in support of regional growth</a:t>
            </a:r>
          </a:p>
        </p:txBody>
      </p:sp>
      <p:sp>
        <p:nvSpPr>
          <p:cNvPr id="4" name="Slide Number Placeholder 3">
            <a:extLst>
              <a:ext uri="{FF2B5EF4-FFF2-40B4-BE49-F238E27FC236}">
                <a16:creationId xmlns:a16="http://schemas.microsoft.com/office/drawing/2014/main" id="{12597C25-7EA5-4A56-A6EB-612DE1FE5DB6}"/>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02283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3999" cy="990600"/>
          </a:xfrm>
        </p:spPr>
        <p:txBody>
          <a:bodyPr/>
          <a:lstStyle/>
          <a:p>
            <a:r>
              <a:rPr lang="en-US" dirty="0">
                <a:latin typeface="Times New Roman" panose="02020603050405020304" pitchFamily="18" charset="0"/>
                <a:cs typeface="Times New Roman" panose="02020603050405020304" pitchFamily="18" charset="0"/>
              </a:rPr>
              <a:t>Texas Enterprise Zone</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Interlocal Agreement</a:t>
            </a:r>
          </a:p>
        </p:txBody>
      </p:sp>
      <p:sp>
        <p:nvSpPr>
          <p:cNvPr id="3" name="Content Placeholder 2">
            <a:extLst>
              <a:ext uri="{FF2B5EF4-FFF2-40B4-BE49-F238E27FC236}">
                <a16:creationId xmlns:a16="http://schemas.microsoft.com/office/drawing/2014/main" id="{C56E9AD4-A2EB-47A7-B6C1-8B9FE70D22D3}"/>
              </a:ext>
            </a:extLst>
          </p:cNvPr>
          <p:cNvSpPr>
            <a:spLocks noGrp="1"/>
          </p:cNvSpPr>
          <p:nvPr>
            <p:ph idx="1"/>
          </p:nvPr>
        </p:nvSpPr>
        <p:spPr>
          <a:xfrm>
            <a:off x="533400" y="1580957"/>
            <a:ext cx="8077200" cy="1676593"/>
          </a:xfrm>
        </p:spPr>
        <p:txBody>
          <a:bodyPr/>
          <a:lstStyle/>
          <a:p>
            <a:pPr marL="457200" lvl="1" indent="0" algn="ctr">
              <a:buNone/>
            </a:pPr>
            <a:r>
              <a:rPr lang="en-US" sz="4000" dirty="0">
                <a:latin typeface="Times New Roman" panose="02020603050405020304" pitchFamily="18" charset="0"/>
                <a:cs typeface="Times New Roman" panose="02020603050405020304" pitchFamily="18" charset="0"/>
              </a:rPr>
              <a:t>Montgomery County</a:t>
            </a:r>
          </a:p>
          <a:p>
            <a:pPr marL="457200" lvl="1" indent="0" algn="ctr">
              <a:buNone/>
            </a:pPr>
            <a:r>
              <a:rPr lang="en-US" sz="2800" u="sng" dirty="0">
                <a:latin typeface="Times New Roman" panose="02020603050405020304" pitchFamily="18" charset="0"/>
                <a:cs typeface="Times New Roman" panose="02020603050405020304" pitchFamily="18" charset="0"/>
              </a:rPr>
              <a:t>For Huntsman International, LLC: </a:t>
            </a:r>
          </a:p>
          <a:p>
            <a:pPr marL="457200" lvl="1" indent="0" algn="ctr">
              <a:buNone/>
            </a:pPr>
            <a:r>
              <a:rPr lang="en-US" sz="2400" dirty="0">
                <a:latin typeface="Times New Roman" panose="02020603050405020304" pitchFamily="18" charset="0"/>
                <a:cs typeface="Times New Roman" panose="02020603050405020304" pitchFamily="18" charset="0"/>
              </a:rPr>
              <a:t>10003 </a:t>
            </a:r>
            <a:r>
              <a:rPr lang="en-US" sz="2400" dirty="0" err="1">
                <a:latin typeface="Times New Roman" panose="02020603050405020304" pitchFamily="18" charset="0"/>
                <a:cs typeface="Times New Roman" panose="02020603050405020304" pitchFamily="18" charset="0"/>
              </a:rPr>
              <a:t>Woodloch</a:t>
            </a:r>
            <a:r>
              <a:rPr lang="en-US" sz="2400" dirty="0">
                <a:latin typeface="Times New Roman" panose="02020603050405020304" pitchFamily="18" charset="0"/>
                <a:cs typeface="Times New Roman" panose="02020603050405020304" pitchFamily="18" charset="0"/>
              </a:rPr>
              <a:t> Forest Drive, </a:t>
            </a:r>
          </a:p>
          <a:p>
            <a:pPr marL="457200" lvl="1" indent="0" algn="ctr">
              <a:buNone/>
            </a:pPr>
            <a:r>
              <a:rPr lang="en-US" sz="2400" dirty="0">
                <a:latin typeface="Times New Roman" panose="02020603050405020304" pitchFamily="18" charset="0"/>
                <a:cs typeface="Times New Roman" panose="02020603050405020304" pitchFamily="18" charset="0"/>
              </a:rPr>
              <a:t>The Woodlands, TX 77380</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18</a:t>
            </a:fld>
            <a:endParaRPr lang="en-US" dirty="0">
              <a:solidFill>
                <a:srgbClr val="000000"/>
              </a:solidFill>
            </a:endParaRPr>
          </a:p>
        </p:txBody>
      </p:sp>
      <p:sp>
        <p:nvSpPr>
          <p:cNvPr id="5" name="TextBox 4">
            <a:extLst>
              <a:ext uri="{FF2B5EF4-FFF2-40B4-BE49-F238E27FC236}">
                <a16:creationId xmlns:a16="http://schemas.microsoft.com/office/drawing/2014/main" id="{851508F0-CEF0-4775-BA7B-1D3784214304}"/>
              </a:ext>
            </a:extLst>
          </p:cNvPr>
          <p:cNvSpPr txBox="1"/>
          <p:nvPr/>
        </p:nvSpPr>
        <p:spPr>
          <a:xfrm>
            <a:off x="396357" y="4229124"/>
            <a:ext cx="8351286" cy="1723549"/>
          </a:xfrm>
          <a:prstGeom prst="rect">
            <a:avLst/>
          </a:prstGeom>
          <a:noFill/>
        </p:spPr>
        <p:txBody>
          <a:bodyPr wrap="square" rtlCol="0">
            <a:spAutoFit/>
          </a:bodyPr>
          <a:lstStyle/>
          <a:p>
            <a:pPr algn="just"/>
            <a:r>
              <a:rPr lang="en-US" i="0" dirty="0">
                <a:solidFill>
                  <a:srgbClr val="002060"/>
                </a:solidFill>
                <a:latin typeface="Times New Roman" panose="02020603050405020304" pitchFamily="18" charset="0"/>
                <a:cs typeface="Times New Roman" panose="02020603050405020304" pitchFamily="18" charset="0"/>
              </a:rPr>
              <a:t>Huntsman Corporation is an American international manufacturer and marketer of chemical products for consumers and industrial customers</a:t>
            </a:r>
          </a:p>
          <a:p>
            <a:pPr algn="just"/>
            <a:endParaRPr lang="en-US" i="0" dirty="0">
              <a:solidFill>
                <a:srgbClr val="002060"/>
              </a:solidFill>
              <a:latin typeface="Times New Roman" panose="02020603050405020304" pitchFamily="18" charset="0"/>
              <a:cs typeface="Times New Roman" panose="02020603050405020304" pitchFamily="18" charset="0"/>
            </a:endParaRPr>
          </a:p>
          <a:p>
            <a:pPr algn="just"/>
            <a:r>
              <a:rPr lang="en-US" i="0" dirty="0">
                <a:solidFill>
                  <a:srgbClr val="002060"/>
                </a:solidFill>
                <a:latin typeface="Times New Roman" panose="02020603050405020304" pitchFamily="18" charset="0"/>
                <a:cs typeface="Times New Roman" panose="02020603050405020304" pitchFamily="18" charset="0"/>
              </a:rPr>
              <a:t>Huntsman anticipates investing over $20 million at The Woodlands headquarters facility. The project will consist of a renovation of the facility and office spaces. </a:t>
            </a:r>
          </a:p>
          <a:p>
            <a:pPr algn="just"/>
            <a:endParaRPr lang="en-US" sz="1600" i="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5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964C-1A17-4861-A2F2-0DAA03A77047}"/>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Texas Enterprise Zone</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Interlocal Agreement</a:t>
            </a:r>
            <a:endParaRPr lang="en-US" b="0" i="1" dirty="0"/>
          </a:p>
        </p:txBody>
      </p:sp>
      <p:sp>
        <p:nvSpPr>
          <p:cNvPr id="4" name="Slide Number Placeholder 3">
            <a:extLst>
              <a:ext uri="{FF2B5EF4-FFF2-40B4-BE49-F238E27FC236}">
                <a16:creationId xmlns:a16="http://schemas.microsoft.com/office/drawing/2014/main" id="{0762F67E-4240-4E3E-AB19-DE1CE608E30A}"/>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19</a:t>
            </a:fld>
            <a:endParaRPr lang="en-US" dirty="0">
              <a:solidFill>
                <a:srgbClr val="000000"/>
              </a:solidFill>
            </a:endParaRPr>
          </a:p>
        </p:txBody>
      </p:sp>
      <p:sp>
        <p:nvSpPr>
          <p:cNvPr id="5" name="Content Placeholder 2">
            <a:extLst>
              <a:ext uri="{FF2B5EF4-FFF2-40B4-BE49-F238E27FC236}">
                <a16:creationId xmlns:a16="http://schemas.microsoft.com/office/drawing/2014/main" id="{BB90B09D-E8CF-4273-BD99-B0CC43DF29FC}"/>
              </a:ext>
            </a:extLst>
          </p:cNvPr>
          <p:cNvSpPr>
            <a:spLocks noGrp="1"/>
          </p:cNvSpPr>
          <p:nvPr>
            <p:ph idx="1"/>
          </p:nvPr>
        </p:nvSpPr>
        <p:spPr>
          <a:xfrm>
            <a:off x="66675" y="1619250"/>
            <a:ext cx="8221728" cy="3476625"/>
          </a:xfrm>
        </p:spPr>
        <p:txBody>
          <a:bodyPr/>
          <a:lstStyle/>
          <a:p>
            <a:r>
              <a:rPr lang="en-US" dirty="0">
                <a:latin typeface="Times New Roman" panose="02020603050405020304" pitchFamily="18" charset="0"/>
                <a:cs typeface="Times New Roman" panose="02020603050405020304" pitchFamily="18" charset="0"/>
              </a:rPr>
              <a:t>The interlocal agreement for Montgomery County reflects:</a:t>
            </a:r>
          </a:p>
          <a:p>
            <a:pPr lvl="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Nomination of Huntsman International, LLC by Montgomery County</a:t>
            </a:r>
          </a:p>
          <a:p>
            <a:pPr lvl="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Project is located within </a:t>
            </a:r>
            <a:r>
              <a:rPr lang="en-US" sz="1800" dirty="0">
                <a:solidFill>
                  <a:schemeClr val="accent6">
                    <a:lumMod val="75000"/>
                  </a:schemeClr>
                </a:solidFill>
                <a:latin typeface="Times New Roman" panose="02020603050405020304" pitchFamily="18" charset="0"/>
                <a:cs typeface="Times New Roman" panose="02020603050405020304" pitchFamily="18" charset="0"/>
              </a:rPr>
              <a:t>the City’s ETJ </a:t>
            </a:r>
          </a:p>
          <a:p>
            <a:pPr lvl="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Investment of approximately </a:t>
            </a:r>
            <a:r>
              <a:rPr lang="en-US" sz="1800" dirty="0">
                <a:solidFill>
                  <a:schemeClr val="accent6">
                    <a:lumMod val="75000"/>
                  </a:schemeClr>
                </a:solidFill>
                <a:latin typeface="Times New Roman" panose="02020603050405020304" pitchFamily="18" charset="0"/>
                <a:cs typeface="Times New Roman" panose="02020603050405020304" pitchFamily="18" charset="0"/>
              </a:rPr>
              <a:t>$35M</a:t>
            </a:r>
          </a:p>
          <a:p>
            <a:pPr marL="457200" lvl="1" indent="0">
              <a:buNone/>
            </a:pPr>
            <a:endParaRPr lang="en-US" sz="1800" dirty="0">
              <a:latin typeface="Times New Roman" panose="02020603050405020304" pitchFamily="18" charset="0"/>
              <a:cs typeface="Times New Roman" panose="02020603050405020304" pitchFamily="18" charset="0"/>
            </a:endParaRPr>
          </a:p>
          <a:p>
            <a:pPr marL="404813" lvl="1" indent="-404813">
              <a:buFont typeface="Arial" panose="020B0604020202020204" pitchFamily="34" charset="0"/>
              <a:buChar char="•"/>
            </a:pPr>
            <a:r>
              <a:rPr lang="en-US" sz="2000" b="1" dirty="0">
                <a:solidFill>
                  <a:schemeClr val="accent6">
                    <a:lumMod val="75000"/>
                  </a:schemeClr>
                </a:solidFill>
                <a:latin typeface="Times New Roman" panose="02020603050405020304" pitchFamily="18" charset="0"/>
                <a:cs typeface="Times New Roman" panose="02020603050405020304" pitchFamily="18" charset="0"/>
              </a:rPr>
              <a:t>TEZ reimbursement:</a:t>
            </a:r>
          </a:p>
          <a:p>
            <a:pPr lvl="1">
              <a:buFont typeface="Courier New" panose="02070309020205020404" pitchFamily="49" charset="0"/>
              <a:buChar char="o"/>
            </a:pPr>
            <a:r>
              <a:rPr lang="en-US" sz="1800" dirty="0">
                <a:solidFill>
                  <a:schemeClr val="accent6">
                    <a:lumMod val="75000"/>
                  </a:schemeClr>
                </a:solidFill>
                <a:latin typeface="Times New Roman" panose="02020603050405020304" pitchFamily="18" charset="0"/>
                <a:cs typeface="Times New Roman" panose="02020603050405020304" pitchFamily="18" charset="0"/>
              </a:rPr>
              <a:t>Maximum $1,250,000 over 5 years (500 jobs retained/created)</a:t>
            </a:r>
          </a:p>
          <a:p>
            <a:pPr lvl="1">
              <a:buFont typeface="Courier New" panose="02070309020205020404" pitchFamily="49" charset="0"/>
              <a:buChar char="o"/>
            </a:pPr>
            <a:r>
              <a:rPr lang="en-US" sz="1800" dirty="0">
                <a:solidFill>
                  <a:schemeClr val="accent6">
                    <a:lumMod val="75000"/>
                  </a:schemeClr>
                </a:solidFill>
                <a:latin typeface="Times New Roman" panose="02020603050405020304" pitchFamily="18" charset="0"/>
                <a:cs typeface="Times New Roman" panose="02020603050405020304" pitchFamily="18" charset="0"/>
              </a:rPr>
              <a:t>35% of new jobs must be filled by residents of an enterprise zone or who are economically disadvantaged</a:t>
            </a:r>
          </a:p>
        </p:txBody>
      </p:sp>
    </p:spTree>
    <p:extLst>
      <p:ext uri="{BB962C8B-B14F-4D97-AF65-F5344CB8AC3E}">
        <p14:creationId xmlns:p14="http://schemas.microsoft.com/office/powerpoint/2010/main" val="223279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E3DD-7756-48FD-BF1B-51BC6B0F51FB}"/>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Presentation Outline</a:t>
            </a:r>
          </a:p>
        </p:txBody>
      </p:sp>
      <p:sp>
        <p:nvSpPr>
          <p:cNvPr id="3" name="Content Placeholder 2">
            <a:extLst>
              <a:ext uri="{FF2B5EF4-FFF2-40B4-BE49-F238E27FC236}">
                <a16:creationId xmlns:a16="http://schemas.microsoft.com/office/drawing/2014/main" id="{E3C15D04-81A8-4462-8FA8-D4EB29D8E6A4}"/>
              </a:ext>
            </a:extLst>
          </p:cNvPr>
          <p:cNvSpPr>
            <a:spLocks noGrp="1"/>
          </p:cNvSpPr>
          <p:nvPr>
            <p:ph idx="1"/>
          </p:nvPr>
        </p:nvSpPr>
        <p:spPr>
          <a:xfrm>
            <a:off x="567600" y="1330324"/>
            <a:ext cx="8008801" cy="5527676"/>
          </a:xfrm>
        </p:spPr>
        <p:txBody>
          <a:bodyPr/>
          <a:lstStyle/>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Business Portal</a:t>
            </a:r>
          </a:p>
          <a:p>
            <a:pPr lvl="1"/>
            <a:r>
              <a:rPr lang="en-US" sz="2400" dirty="0">
                <a:latin typeface="Times New Roman" panose="02020603050405020304" pitchFamily="18" charset="0"/>
                <a:cs typeface="Times New Roman" panose="02020603050405020304" pitchFamily="18" charset="0"/>
              </a:rPr>
              <a:t>Background</a:t>
            </a:r>
          </a:p>
          <a:p>
            <a:pPr lvl="1"/>
            <a:r>
              <a:rPr lang="en-US" sz="2400" dirty="0">
                <a:latin typeface="Times New Roman" panose="02020603050405020304" pitchFamily="18" charset="0"/>
                <a:cs typeface="Times New Roman" panose="02020603050405020304" pitchFamily="18" charset="0"/>
              </a:rPr>
              <a:t>Development to Production Website Status</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Tax Abatements Recommendations </a:t>
            </a:r>
            <a:r>
              <a:rPr lang="en-US" sz="2400" dirty="0">
                <a:latin typeface="Times New Roman" panose="02020603050405020304" pitchFamily="18" charset="0"/>
                <a:cs typeface="Times New Roman" panose="02020603050405020304" pitchFamily="18" charset="0"/>
              </a:rPr>
              <a:t>(Under Review)</a:t>
            </a:r>
          </a:p>
          <a:p>
            <a:pPr lvl="1"/>
            <a:r>
              <a:rPr lang="en-US" sz="2400" dirty="0">
                <a:latin typeface="Times New Roman" panose="02020603050405020304" pitchFamily="18" charset="0"/>
                <a:cs typeface="Times New Roman" panose="02020603050405020304" pitchFamily="18" charset="0"/>
              </a:rPr>
              <a:t>United Imaging Healthcare</a:t>
            </a:r>
          </a:p>
          <a:p>
            <a:pPr marL="514350" indent="-514350">
              <a:buFont typeface="+mj-lt"/>
              <a:buAutoNum type="arabicPeriod" startAt="3"/>
            </a:pPr>
            <a:r>
              <a:rPr lang="en-US" sz="2600" dirty="0">
                <a:latin typeface="Times New Roman" panose="02020603050405020304" pitchFamily="18" charset="0"/>
                <a:cs typeface="Times New Roman" panose="02020603050405020304" pitchFamily="18" charset="0"/>
              </a:rPr>
              <a:t>Texas Enterprise Zone: Interlocal Agreement</a:t>
            </a:r>
          </a:p>
          <a:p>
            <a:pPr lvl="1"/>
            <a:r>
              <a:rPr lang="en-US" sz="2400" dirty="0">
                <a:latin typeface="Times New Roman" panose="02020603050405020304" pitchFamily="18" charset="0"/>
                <a:cs typeface="Times New Roman" panose="02020603050405020304" pitchFamily="18" charset="0"/>
              </a:rPr>
              <a:t>Huntsman International, LLC</a:t>
            </a:r>
          </a:p>
          <a:p>
            <a:pPr marL="514350" indent="-514350">
              <a:buFont typeface="+mj-lt"/>
              <a:buAutoNum type="arabicPeriod" startAt="3"/>
            </a:pPr>
            <a:r>
              <a:rPr lang="en-US" sz="2600" dirty="0">
                <a:latin typeface="Times New Roman" panose="02020603050405020304" pitchFamily="18" charset="0"/>
                <a:cs typeface="Times New Roman" panose="02020603050405020304" pitchFamily="18" charset="0"/>
              </a:rPr>
              <a:t>Proposed FY19 TIRZ Budget Schedule</a:t>
            </a:r>
          </a:p>
          <a:p>
            <a:pPr marL="514350" indent="-514350">
              <a:buFont typeface="+mj-lt"/>
              <a:buAutoNum type="arabicPeriod" startAt="3"/>
            </a:pPr>
            <a:r>
              <a:rPr lang="en-US" sz="2600" dirty="0">
                <a:latin typeface="Times New Roman" panose="02020603050405020304" pitchFamily="18" charset="0"/>
                <a:cs typeface="Times New Roman" panose="02020603050405020304" pitchFamily="18" charset="0"/>
              </a:rPr>
              <a:t>MWDBE Dashboard</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C142D8-255B-4FFD-851E-A83D04F8A342}"/>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7271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NEXT AGENDA ITEM</a:t>
            </a:r>
          </a:p>
        </p:txBody>
      </p:sp>
      <p:sp>
        <p:nvSpPr>
          <p:cNvPr id="3" name="Content Placeholder 2">
            <a:extLst>
              <a:ext uri="{FF2B5EF4-FFF2-40B4-BE49-F238E27FC236}">
                <a16:creationId xmlns:a16="http://schemas.microsoft.com/office/drawing/2014/main" id="{C56E9AD4-A2EB-47A7-B6C1-8B9FE70D22D3}"/>
              </a:ext>
            </a:extLst>
          </p:cNvPr>
          <p:cNvSpPr>
            <a:spLocks noGrp="1"/>
          </p:cNvSpPr>
          <p:nvPr>
            <p:ph idx="1"/>
          </p:nvPr>
        </p:nvSpPr>
        <p:spPr>
          <a:xfrm>
            <a:off x="533400" y="2043403"/>
            <a:ext cx="8077200" cy="2598576"/>
          </a:xfrm>
        </p:spPr>
        <p:txBody>
          <a:bodyPr anchor="ctr"/>
          <a:lstStyle/>
          <a:p>
            <a:pPr marL="0" indent="0" algn="ctr">
              <a:buNone/>
            </a:pPr>
            <a:r>
              <a:rPr lang="en-US" sz="3200" dirty="0">
                <a:latin typeface="Times New Roman" panose="02020603050405020304" pitchFamily="18" charset="0"/>
                <a:cs typeface="Times New Roman" panose="02020603050405020304" pitchFamily="18" charset="0"/>
              </a:rPr>
              <a:t>Questions?</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113520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0830-CB89-4DEC-BF0F-EBC297B28070}"/>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Proposals</a:t>
            </a:r>
            <a:endParaRPr lang="en-US" dirty="0"/>
          </a:p>
        </p:txBody>
      </p:sp>
      <p:sp>
        <p:nvSpPr>
          <p:cNvPr id="3" name="Content Placeholder 2">
            <a:extLst>
              <a:ext uri="{FF2B5EF4-FFF2-40B4-BE49-F238E27FC236}">
                <a16:creationId xmlns:a16="http://schemas.microsoft.com/office/drawing/2014/main" id="{B814E9F4-1A02-49CF-B15D-D9A7F8D85EFE}"/>
              </a:ext>
            </a:extLst>
          </p:cNvPr>
          <p:cNvSpPr>
            <a:spLocks noGrp="1"/>
          </p:cNvSpPr>
          <p:nvPr>
            <p:ph idx="1"/>
          </p:nvPr>
        </p:nvSpPr>
        <p:spPr>
          <a:xfrm>
            <a:off x="533400" y="2761860"/>
            <a:ext cx="8077200" cy="3410339"/>
          </a:xfrm>
        </p:spPr>
        <p:txBody>
          <a:bodyPr/>
          <a:lstStyle/>
          <a:p>
            <a:pPr marL="0" indent="0" algn="ctr">
              <a:buNone/>
            </a:pPr>
            <a:r>
              <a:rPr lang="en-US" sz="3200" dirty="0">
                <a:latin typeface="Times New Roman" panose="02020603050405020304" pitchFamily="18" charset="0"/>
                <a:cs typeface="Times New Roman" panose="02020603050405020304" pitchFamily="18" charset="0"/>
              </a:rPr>
              <a:t>Proposed FY19 TIRZ Budget Schedule</a:t>
            </a:r>
          </a:p>
        </p:txBody>
      </p:sp>
      <p:sp>
        <p:nvSpPr>
          <p:cNvPr id="4" name="Slide Number Placeholder 3">
            <a:extLst>
              <a:ext uri="{FF2B5EF4-FFF2-40B4-BE49-F238E27FC236}">
                <a16:creationId xmlns:a16="http://schemas.microsoft.com/office/drawing/2014/main" id="{5C92C001-0433-4645-8AD1-F835597BD34E}"/>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416200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Proposed FY19 TIRZ Budget Schedule</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a:xfrm>
            <a:off x="6553200" y="6245225"/>
            <a:ext cx="2133600" cy="476250"/>
          </a:xfrm>
        </p:spPr>
        <p:txBody>
          <a:bodyPr/>
          <a:lstStyle/>
          <a:p>
            <a:pPr>
              <a:defRPr/>
            </a:pPr>
            <a:fld id="{E6A42D1C-3BE5-40C8-B75D-7D278621CB81}" type="slidenum">
              <a:rPr lang="en-US" smtClean="0">
                <a:solidFill>
                  <a:srgbClr val="000000"/>
                </a:solidFill>
              </a:rPr>
              <a:pPr>
                <a:defRPr/>
              </a:pPr>
              <a:t>22</a:t>
            </a:fld>
            <a:endParaRPr lang="en-US" dirty="0">
              <a:solidFill>
                <a:srgbClr val="000000"/>
              </a:solidFill>
            </a:endParaRPr>
          </a:p>
        </p:txBody>
      </p:sp>
      <p:graphicFrame>
        <p:nvGraphicFramePr>
          <p:cNvPr id="5" name="Content Placeholder 4">
            <a:extLst>
              <a:ext uri="{FF2B5EF4-FFF2-40B4-BE49-F238E27FC236}">
                <a16:creationId xmlns:a16="http://schemas.microsoft.com/office/drawing/2014/main" id="{8BAFCD89-DBCE-4827-A8B8-1964378849B3}"/>
              </a:ext>
            </a:extLst>
          </p:cNvPr>
          <p:cNvGraphicFramePr>
            <a:graphicFrameLocks noGrp="1"/>
          </p:cNvGraphicFramePr>
          <p:nvPr>
            <p:ph idx="1"/>
            <p:extLst>
              <p:ext uri="{D42A27DB-BD31-4B8C-83A1-F6EECF244321}">
                <p14:modId xmlns:p14="http://schemas.microsoft.com/office/powerpoint/2010/main" val="511429074"/>
              </p:ext>
            </p:extLst>
          </p:nvPr>
        </p:nvGraphicFramePr>
        <p:xfrm>
          <a:off x="133674" y="1650298"/>
          <a:ext cx="8876652" cy="4424370"/>
        </p:xfrm>
        <a:graphic>
          <a:graphicData uri="http://schemas.openxmlformats.org/drawingml/2006/table">
            <a:tbl>
              <a:tblPr/>
              <a:tblGrid>
                <a:gridCol w="535940">
                  <a:extLst>
                    <a:ext uri="{9D8B030D-6E8A-4147-A177-3AD203B41FA5}">
                      <a16:colId xmlns:a16="http://schemas.microsoft.com/office/drawing/2014/main" val="20000"/>
                    </a:ext>
                  </a:extLst>
                </a:gridCol>
                <a:gridCol w="1464906">
                  <a:extLst>
                    <a:ext uri="{9D8B030D-6E8A-4147-A177-3AD203B41FA5}">
                      <a16:colId xmlns:a16="http://schemas.microsoft.com/office/drawing/2014/main" val="20001"/>
                    </a:ext>
                  </a:extLst>
                </a:gridCol>
                <a:gridCol w="535940">
                  <a:extLst>
                    <a:ext uri="{9D8B030D-6E8A-4147-A177-3AD203B41FA5}">
                      <a16:colId xmlns:a16="http://schemas.microsoft.com/office/drawing/2014/main" val="2193497378"/>
                    </a:ext>
                  </a:extLst>
                </a:gridCol>
                <a:gridCol w="1779001">
                  <a:extLst>
                    <a:ext uri="{9D8B030D-6E8A-4147-A177-3AD203B41FA5}">
                      <a16:colId xmlns:a16="http://schemas.microsoft.com/office/drawing/2014/main" val="20002"/>
                    </a:ext>
                  </a:extLst>
                </a:gridCol>
                <a:gridCol w="535940">
                  <a:extLst>
                    <a:ext uri="{9D8B030D-6E8A-4147-A177-3AD203B41FA5}">
                      <a16:colId xmlns:a16="http://schemas.microsoft.com/office/drawing/2014/main" val="4246478918"/>
                    </a:ext>
                  </a:extLst>
                </a:gridCol>
                <a:gridCol w="1763328">
                  <a:extLst>
                    <a:ext uri="{9D8B030D-6E8A-4147-A177-3AD203B41FA5}">
                      <a16:colId xmlns:a16="http://schemas.microsoft.com/office/drawing/2014/main" val="20005"/>
                    </a:ext>
                  </a:extLst>
                </a:gridCol>
                <a:gridCol w="535940">
                  <a:extLst>
                    <a:ext uri="{9D8B030D-6E8A-4147-A177-3AD203B41FA5}">
                      <a16:colId xmlns:a16="http://schemas.microsoft.com/office/drawing/2014/main" val="20006"/>
                    </a:ext>
                  </a:extLst>
                </a:gridCol>
                <a:gridCol w="1725657">
                  <a:extLst>
                    <a:ext uri="{9D8B030D-6E8A-4147-A177-3AD203B41FA5}">
                      <a16:colId xmlns:a16="http://schemas.microsoft.com/office/drawing/2014/main" val="20007"/>
                    </a:ext>
                  </a:extLst>
                </a:gridCol>
              </a:tblGrid>
              <a:tr h="290520">
                <a:tc gridSpan="2">
                  <a:txBody>
                    <a:bodyPr/>
                    <a:lstStyle/>
                    <a:p>
                      <a:pPr algn="ctr" fontAlgn="b"/>
                      <a:r>
                        <a:rPr lang="en-US" sz="1100" b="1" i="0" u="none" strike="noStrike" dirty="0">
                          <a:solidFill>
                            <a:srgbClr val="102BB0"/>
                          </a:solidFill>
                          <a:effectLst/>
                          <a:latin typeface="+mn-lt"/>
                        </a:rPr>
                        <a:t>GROUP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gridSpan="2">
                  <a:txBody>
                    <a:bodyPr/>
                    <a:lstStyle/>
                    <a:p>
                      <a:pPr algn="ctr" fontAlgn="b"/>
                      <a:r>
                        <a:rPr lang="en-US" sz="1100" b="1" i="0" u="none" strike="noStrike" dirty="0">
                          <a:solidFill>
                            <a:srgbClr val="102BB0"/>
                          </a:solidFill>
                          <a:effectLst/>
                          <a:latin typeface="+mn-lt"/>
                        </a:rPr>
                        <a:t>GROUP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hMerge="1">
                  <a:txBody>
                    <a:bodyPr/>
                    <a:lstStyle/>
                    <a:p>
                      <a:pPr algn="ctr" fontAlgn="b"/>
                      <a:r>
                        <a:rPr lang="en-US" sz="1100" b="1" i="0" u="none" strike="noStrike">
                          <a:solidFill>
                            <a:srgbClr val="102BB0"/>
                          </a:solidFill>
                          <a:effectLst/>
                          <a:latin typeface="+mn-lt"/>
                        </a:rPr>
                        <a:t>GROUP 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ctr" fontAlgn="b"/>
                      <a:r>
                        <a:rPr lang="en-US" sz="1100" b="1" i="0" u="none" strike="noStrike" dirty="0">
                          <a:solidFill>
                            <a:srgbClr val="102BB0"/>
                          </a:solidFill>
                          <a:effectLst/>
                          <a:latin typeface="+mn-lt"/>
                        </a:rPr>
                        <a:t>GROUP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1100" b="1" i="0" u="none" strike="noStrike" dirty="0">
                          <a:solidFill>
                            <a:srgbClr val="102BB0"/>
                          </a:solidFill>
                          <a:effectLst/>
                          <a:latin typeface="+mn-lt"/>
                        </a:rPr>
                        <a:t>GROUP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EC"/>
                    </a:solidFill>
                  </a:tcPr>
                </a:tc>
                <a:tc hMerge="1">
                  <a:txBody>
                    <a:bodyPr/>
                    <a:lstStyle/>
                    <a:p>
                      <a:endParaRPr lang="en-US"/>
                    </a:p>
                  </a:txBody>
                  <a:tcPr/>
                </a:tc>
                <a:extLst>
                  <a:ext uri="{0D108BD9-81ED-4DB2-BD59-A6C34878D82A}">
                    <a16:rowId xmlns:a16="http://schemas.microsoft.com/office/drawing/2014/main" val="10000"/>
                  </a:ext>
                </a:extLst>
              </a:tr>
              <a:tr h="871560">
                <a:tc>
                  <a:txBody>
                    <a:bodyPr/>
                    <a:lstStyle/>
                    <a:p>
                      <a:pPr algn="ctr" fontAlgn="b"/>
                      <a:r>
                        <a:rPr lang="en-US" sz="1100" b="1" i="0" u="none" strike="noStrike" dirty="0">
                          <a:solidFill>
                            <a:srgbClr val="3216AA"/>
                          </a:solidFill>
                          <a:effectLst/>
                          <a:latin typeface="Arial Narrow" panose="020B0606020202030204" pitchFamily="34" charset="0"/>
                        </a:rPr>
                        <a:t>TIRZ NO.</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99"/>
                    </a:solidFill>
                  </a:tcPr>
                </a:tc>
                <a:tc>
                  <a:txBody>
                    <a:bodyPr/>
                    <a:lstStyle/>
                    <a:p>
                      <a:pPr algn="ctr" fontAlgn="b"/>
                      <a:r>
                        <a:rPr lang="en-US" sz="1100" b="1" i="0" u="none" strike="noStrike" dirty="0">
                          <a:solidFill>
                            <a:srgbClr val="102BB0"/>
                          </a:solidFill>
                          <a:effectLst/>
                          <a:latin typeface="Arial Narrow" panose="020B0606020202030204" pitchFamily="34" charset="0"/>
                        </a:rPr>
                        <a:t>TIRZ NAME</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99"/>
                    </a:solidFill>
                  </a:tcPr>
                </a:tc>
                <a:tc>
                  <a:txBody>
                    <a:bodyPr/>
                    <a:lstStyle/>
                    <a:p>
                      <a:pPr algn="ctr" fontAlgn="b"/>
                      <a:r>
                        <a:rPr lang="en-US" sz="1100" b="1" i="0" u="none" strike="noStrike">
                          <a:solidFill>
                            <a:srgbClr val="102BB0"/>
                          </a:solidFill>
                          <a:effectLst/>
                          <a:latin typeface="Arial Narrow" panose="020B0606020202030204" pitchFamily="34" charset="0"/>
                        </a:rPr>
                        <a:t>TIRZ NO.</a:t>
                      </a:r>
                      <a:endParaRPr lang="en-US" sz="1100" b="1" i="0" u="none" strike="noStrike" dirty="0">
                        <a:solidFill>
                          <a:srgbClr val="102BB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AEEF3"/>
                    </a:solidFill>
                  </a:tcPr>
                </a:tc>
                <a:tc>
                  <a:txBody>
                    <a:bodyPr/>
                    <a:lstStyle/>
                    <a:p>
                      <a:pPr algn="ctr" fontAlgn="b"/>
                      <a:r>
                        <a:rPr lang="en-US" sz="1100" b="1" i="0" u="none" strike="noStrike" dirty="0">
                          <a:solidFill>
                            <a:srgbClr val="102BB0"/>
                          </a:solidFill>
                          <a:effectLst/>
                          <a:latin typeface="Arial Narrow" panose="020B0606020202030204" pitchFamily="34" charset="0"/>
                        </a:rPr>
                        <a:t>TIRZ NAME</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AEEF3"/>
                    </a:solidFill>
                  </a:tcPr>
                </a:tc>
                <a:tc>
                  <a:txBody>
                    <a:bodyPr/>
                    <a:lstStyle/>
                    <a:p>
                      <a:pPr algn="ctr" fontAlgn="b"/>
                      <a:r>
                        <a:rPr lang="en-US" sz="1100" b="1" i="0" u="none" strike="noStrike" dirty="0">
                          <a:solidFill>
                            <a:srgbClr val="102BB0"/>
                          </a:solidFill>
                          <a:effectLst/>
                          <a:latin typeface="Arial Narrow" panose="020B0606020202030204" pitchFamily="34" charset="0"/>
                        </a:rPr>
                        <a:t>TIRZ NO.</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DE9D9"/>
                    </a:solidFill>
                  </a:tcPr>
                </a:tc>
                <a:tc>
                  <a:txBody>
                    <a:bodyPr/>
                    <a:lstStyle/>
                    <a:p>
                      <a:pPr algn="ctr" fontAlgn="b"/>
                      <a:r>
                        <a:rPr lang="en-US" sz="1100" b="1" i="0" u="none" strike="noStrike" dirty="0">
                          <a:solidFill>
                            <a:srgbClr val="102BB0"/>
                          </a:solidFill>
                          <a:effectLst/>
                          <a:latin typeface="Arial Narrow" panose="020B0606020202030204" pitchFamily="34" charset="0"/>
                        </a:rPr>
                        <a:t>TIRZ NAME</a:t>
                      </a:r>
                    </a:p>
                  </a:txBody>
                  <a:tcPr marL="7620" marR="7620" marT="7620" marB="0" anchor="ctr">
                    <a:lnL>
                      <a:noFill/>
                    </a:lnL>
                    <a:lnR w="12700" cap="flat" cmpd="sng" algn="ctr">
                      <a:solidFill>
                        <a:schemeClr val="tx1"/>
                      </a:solidFill>
                      <a:prstDash val="solid"/>
                      <a:round/>
                      <a:headEnd type="none" w="med" len="med"/>
                      <a:tailEnd type="none" w="med" len="med"/>
                    </a:lnR>
                    <a:lnB>
                      <a:noFill/>
                    </a:lnB>
                    <a:solidFill>
                      <a:srgbClr val="FDE9D9"/>
                    </a:solidFill>
                  </a:tcPr>
                </a:tc>
                <a:tc>
                  <a:txBody>
                    <a:bodyPr/>
                    <a:lstStyle/>
                    <a:p>
                      <a:pPr algn="ctr" fontAlgn="b"/>
                      <a:r>
                        <a:rPr lang="en-US" sz="1100" b="1" i="0" u="none" strike="noStrike" dirty="0">
                          <a:solidFill>
                            <a:srgbClr val="102BB0"/>
                          </a:solidFill>
                          <a:effectLst/>
                          <a:latin typeface="Arial Narrow" panose="020B0606020202030204" pitchFamily="34" charset="0"/>
                        </a:rPr>
                        <a:t>TIRZ NO.</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E4DFEC"/>
                    </a:solidFill>
                  </a:tcPr>
                </a:tc>
                <a:tc>
                  <a:txBody>
                    <a:bodyPr/>
                    <a:lstStyle/>
                    <a:p>
                      <a:pPr algn="ctr" fontAlgn="b"/>
                      <a:r>
                        <a:rPr lang="en-US" sz="1100" b="1" i="0" u="none" strike="noStrike" dirty="0">
                          <a:solidFill>
                            <a:srgbClr val="102BB0"/>
                          </a:solidFill>
                          <a:effectLst/>
                          <a:latin typeface="Arial Narrow" panose="020B0606020202030204" pitchFamily="34" charset="0"/>
                        </a:rPr>
                        <a:t>TIRZ NAME</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4DFEC"/>
                    </a:solidFill>
                  </a:tcPr>
                </a:tc>
                <a:extLst>
                  <a:ext uri="{0D108BD9-81ED-4DB2-BD59-A6C34878D82A}">
                    <a16:rowId xmlns:a16="http://schemas.microsoft.com/office/drawing/2014/main" val="10001"/>
                  </a:ext>
                </a:extLst>
              </a:tr>
              <a:tr h="290520">
                <a:tc>
                  <a:txBody>
                    <a:bodyPr/>
                    <a:lstStyle/>
                    <a:p>
                      <a:pPr algn="ctr" fontAlgn="b"/>
                      <a:r>
                        <a:rPr lang="en-US" sz="1100" b="0" i="0" u="none" strike="noStrike" dirty="0">
                          <a:solidFill>
                            <a:srgbClr val="3216AA"/>
                          </a:solidFill>
                          <a:effectLst/>
                          <a:latin typeface="Calibri"/>
                        </a:rPr>
                        <a:t>6</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Eastside</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marL="0" algn="ctr" defTabSz="914400" rtl="0" eaLnBrk="1" fontAlgn="b" latinLnBrk="0" hangingPunct="1"/>
                      <a:r>
                        <a:rPr lang="en-US" sz="1100" b="0" i="0" u="none" strike="noStrike" kern="1200" dirty="0">
                          <a:solidFill>
                            <a:srgbClr val="102BB0"/>
                          </a:solidFill>
                          <a:effectLst/>
                          <a:latin typeface="+mn-lt"/>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0" i="0" u="none" strike="noStrike" kern="1200" dirty="0">
                          <a:solidFill>
                            <a:srgbClr val="102BB0"/>
                          </a:solidFill>
                          <a:effectLst/>
                          <a:latin typeface="+mn-lt"/>
                          <a:ea typeface="+mn-ea"/>
                          <a:cs typeface="+mn-cs"/>
                        </a:rPr>
                        <a:t>Gulfgate</a:t>
                      </a:r>
                      <a:endParaRPr lang="en-US" sz="1100" b="0" i="0" u="none" strike="noStrike" dirty="0">
                        <a:solidFill>
                          <a:srgbClr val="102BB0"/>
                        </a:solidFill>
                        <a:effectLst/>
                        <a:latin typeface="+mn-lt"/>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1</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St. George Place*</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2</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E4DFEC"/>
                    </a:solidFill>
                  </a:tcPr>
                </a:tc>
                <a:tc>
                  <a:txBody>
                    <a:bodyPr/>
                    <a:lstStyle/>
                    <a:p>
                      <a:pPr algn="ctr" fontAlgn="b"/>
                      <a:r>
                        <a:rPr lang="en-US" sz="1100" b="0" i="0" u="none" strike="noStrike" dirty="0">
                          <a:solidFill>
                            <a:srgbClr val="102BB0"/>
                          </a:solidFill>
                          <a:effectLst/>
                          <a:latin typeface="+mn-lt"/>
                        </a:rPr>
                        <a:t>Midtown</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val="10002"/>
                  </a:ext>
                </a:extLst>
              </a:tr>
              <a:tr h="290520">
                <a:tc>
                  <a:txBody>
                    <a:bodyPr/>
                    <a:lstStyle/>
                    <a:p>
                      <a:pPr algn="ctr" fontAlgn="b"/>
                      <a:r>
                        <a:rPr lang="en-US" sz="1100" b="0" i="0" u="none" strike="noStrike" dirty="0">
                          <a:solidFill>
                            <a:srgbClr val="3216AA"/>
                          </a:solidFill>
                          <a:effectLst/>
                          <a:latin typeface="Calibri"/>
                        </a:rPr>
                        <a:t>9</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South Post Oak*</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13</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Old Sixth Ward</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Memorial Heights#</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E4DFEC"/>
                    </a:solidFill>
                  </a:tcPr>
                </a:tc>
                <a:tc>
                  <a:txBody>
                    <a:bodyPr/>
                    <a:lstStyle/>
                    <a:p>
                      <a:pPr algn="ctr" fontAlgn="b"/>
                      <a:r>
                        <a:rPr lang="en-US" sz="1100" b="0" i="0" u="none" strike="noStrike" dirty="0">
                          <a:solidFill>
                            <a:srgbClr val="102BB0"/>
                          </a:solidFill>
                          <a:effectLst/>
                          <a:latin typeface="+mn-lt"/>
                        </a:rPr>
                        <a:t>Main St/Market Square</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val="10003"/>
                  </a:ext>
                </a:extLst>
              </a:tr>
              <a:tr h="290520">
                <a:tc>
                  <a:txBody>
                    <a:bodyPr/>
                    <a:lstStyle/>
                    <a:p>
                      <a:pPr algn="ctr" fontAlgn="b"/>
                      <a:r>
                        <a:rPr lang="en-US" sz="1100" b="0" i="0" u="none" strike="noStrike" dirty="0">
                          <a:solidFill>
                            <a:srgbClr val="3216AA"/>
                          </a:solidFill>
                          <a:effectLst/>
                          <a:latin typeface="Calibri"/>
                        </a:rPr>
                        <a:t>12</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City Park</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18</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Fifth Ward</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7</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OST/Almeda*</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15</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E4DFEC"/>
                    </a:solidFill>
                  </a:tcPr>
                </a:tc>
                <a:tc>
                  <a:txBody>
                    <a:bodyPr/>
                    <a:lstStyle/>
                    <a:p>
                      <a:pPr algn="ctr" fontAlgn="b"/>
                      <a:r>
                        <a:rPr lang="en-US" sz="1100" b="0" i="0" u="none" strike="noStrike" dirty="0">
                          <a:solidFill>
                            <a:srgbClr val="102BB0"/>
                          </a:solidFill>
                          <a:effectLst/>
                          <a:latin typeface="+mn-lt"/>
                        </a:rPr>
                        <a:t>East Downtown</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val="10004"/>
                  </a:ext>
                </a:extLst>
              </a:tr>
              <a:tr h="290520">
                <a:tc>
                  <a:txBody>
                    <a:bodyPr/>
                    <a:lstStyle/>
                    <a:p>
                      <a:pPr algn="ctr" fontAlgn="b"/>
                      <a:r>
                        <a:rPr lang="en-US" sz="1100" b="0" i="0" u="none" strike="noStrike" dirty="0">
                          <a:solidFill>
                            <a:srgbClr val="3216AA"/>
                          </a:solidFill>
                          <a:effectLst/>
                          <a:latin typeface="Calibri"/>
                        </a:rPr>
                        <a:t>22</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Leland Woods^#</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21</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Hardy/Near Northside</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10</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Lake Houston*^#</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E4DFEC"/>
                    </a:solidFill>
                  </a:tcPr>
                </a:tc>
                <a:tc>
                  <a:txBody>
                    <a:bodyPr/>
                    <a:lstStyle/>
                    <a:p>
                      <a:pPr algn="ctr" fontAlgn="b"/>
                      <a:r>
                        <a:rPr lang="en-US" sz="1100" b="0" i="0" u="none" strike="noStrike" dirty="0">
                          <a:solidFill>
                            <a:srgbClr val="102BB0"/>
                          </a:solidFill>
                          <a:effectLst/>
                          <a:latin typeface="+mn-lt"/>
                        </a:rPr>
                        <a:t>Uptown</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val="10005"/>
                  </a:ext>
                </a:extLst>
              </a:tr>
              <a:tr h="290520">
                <a:tc>
                  <a:txBody>
                    <a:bodyPr/>
                    <a:lstStyle/>
                    <a:p>
                      <a:pPr algn="ctr" fontAlgn="b"/>
                      <a:r>
                        <a:rPr lang="en-US" sz="1100" b="0" i="0" u="none" strike="noStrike" dirty="0">
                          <a:solidFill>
                            <a:srgbClr val="3216AA"/>
                          </a:solidFill>
                          <a:effectLst/>
                          <a:latin typeface="Calibri"/>
                        </a:rPr>
                        <a:t> 26</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Sunnyside</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algn="ctr" fontAlgn="b"/>
                      <a:r>
                        <a:rPr lang="en-US" sz="1100" b="0" i="0" u="none" strike="noStrike" dirty="0">
                          <a:solidFill>
                            <a:srgbClr val="102BB0"/>
                          </a:solidFill>
                          <a:effectLst/>
                          <a:latin typeface="+mn-lt"/>
                        </a:rPr>
                        <a:t>24</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Greater Houston</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11</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dirty="0" err="1">
                          <a:solidFill>
                            <a:srgbClr val="102BB0"/>
                          </a:solidFill>
                          <a:effectLst/>
                          <a:latin typeface="+mn-lt"/>
                        </a:rPr>
                        <a:t>Greenspoint</a:t>
                      </a:r>
                      <a:endParaRPr lang="en-US" sz="1100" b="0" i="0" u="none" strike="noStrike" dirty="0">
                        <a:solidFill>
                          <a:srgbClr val="102BB0"/>
                        </a:solidFill>
                        <a:effectLst/>
                        <a:latin typeface="+mn-lt"/>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17</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E4DFEC"/>
                    </a:solidFill>
                  </a:tcPr>
                </a:tc>
                <a:tc>
                  <a:txBody>
                    <a:bodyPr/>
                    <a:lstStyle/>
                    <a:p>
                      <a:pPr algn="ctr" fontAlgn="b"/>
                      <a:r>
                        <a:rPr lang="en-US" sz="1100" b="0" i="0" u="none" strike="noStrike" dirty="0">
                          <a:solidFill>
                            <a:srgbClr val="102BB0"/>
                          </a:solidFill>
                          <a:effectLst/>
                          <a:latin typeface="+mn-lt"/>
                        </a:rPr>
                        <a:t>Memorial</a:t>
                      </a:r>
                      <a:r>
                        <a:rPr lang="en-US" sz="1100" b="0" i="0" u="none" strike="noStrike" baseline="0" dirty="0">
                          <a:solidFill>
                            <a:srgbClr val="102BB0"/>
                          </a:solidFill>
                          <a:effectLst/>
                          <a:latin typeface="+mn-lt"/>
                        </a:rPr>
                        <a:t> City^</a:t>
                      </a:r>
                      <a:endParaRPr lang="en-US" sz="1100" b="0" i="0" u="none" strike="noStrike" dirty="0">
                        <a:solidFill>
                          <a:srgbClr val="102BB0"/>
                        </a:solidFill>
                        <a:effectLst/>
                        <a:latin typeface="+mn-lt"/>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val="10006"/>
                  </a:ext>
                </a:extLst>
              </a:tr>
              <a:tr h="347948">
                <a:tc>
                  <a:txBody>
                    <a:bodyPr/>
                    <a:lstStyle/>
                    <a:p>
                      <a:endParaRPr lang="en-US"/>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endParaRPr lang="en-US" dirty="0"/>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algn="ctr" fontAlgn="b"/>
                      <a:r>
                        <a:rPr lang="en-US" sz="1100" b="0" i="0" u="none" strike="noStrike" dirty="0">
                          <a:solidFill>
                            <a:srgbClr val="3216AA"/>
                          </a:solidFill>
                          <a:effectLst/>
                          <a:latin typeface="Calibri"/>
                        </a:rPr>
                        <a:t>25</a:t>
                      </a:r>
                      <a:endParaRPr lang="en-US" sz="1100" b="0" i="0" u="none" strike="noStrike" dirty="0">
                        <a:solidFill>
                          <a:srgbClr val="102BB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0" i="0" u="none" strike="noStrike" dirty="0">
                          <a:solidFill>
                            <a:srgbClr val="102BB0"/>
                          </a:solidFill>
                          <a:effectLst/>
                          <a:latin typeface="+mn-lt"/>
                        </a:rPr>
                        <a:t>Hiram Clark/Fort Bend Houston</a:t>
                      </a:r>
                      <a:endParaRPr lang="en-US" sz="1100" b="0" i="0" u="none" strike="noStrike" dirty="0">
                        <a:solidFill>
                          <a:srgbClr val="3216AA"/>
                        </a:solidFill>
                        <a:effectLst/>
                        <a:latin typeface="Calibri"/>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DAEEF3"/>
                    </a:solidFill>
                  </a:tcPr>
                </a:tc>
                <a:tc>
                  <a:txBody>
                    <a:bodyPr/>
                    <a:lstStyle/>
                    <a:p>
                      <a:pPr algn="ctr"/>
                      <a:r>
                        <a:rPr lang="en-US" sz="1100" b="0" i="0" u="none" strike="noStrike" dirty="0">
                          <a:solidFill>
                            <a:srgbClr val="102BB0"/>
                          </a:solidFill>
                          <a:effectLst/>
                          <a:latin typeface="+mn-lt"/>
                        </a:rPr>
                        <a:t>14</a:t>
                      </a:r>
                      <a:endParaRPr lang="en-US" dirty="0"/>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Fourth Ward</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DE9D9"/>
                    </a:solidFill>
                  </a:tcPr>
                </a:tc>
                <a:tc>
                  <a:txBody>
                    <a:bodyPr/>
                    <a:lstStyle/>
                    <a:p>
                      <a:pPr algn="ctr" fontAlgn="b"/>
                      <a:r>
                        <a:rPr lang="en-US" sz="1100" b="0" i="0" u="none" strike="noStrike" dirty="0">
                          <a:solidFill>
                            <a:srgbClr val="102BB0"/>
                          </a:solidFill>
                          <a:effectLst/>
                          <a:latin typeface="+mn-lt"/>
                        </a:rPr>
                        <a:t>19</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E4DFEC"/>
                    </a:solidFill>
                  </a:tcPr>
                </a:tc>
                <a:tc>
                  <a:txBody>
                    <a:bodyPr/>
                    <a:lstStyle/>
                    <a:p>
                      <a:pPr algn="ctr" fontAlgn="b"/>
                      <a:r>
                        <a:rPr lang="en-US" sz="1100" b="0" i="0" u="none" strike="noStrike" dirty="0">
                          <a:solidFill>
                            <a:srgbClr val="102BB0"/>
                          </a:solidFill>
                          <a:effectLst/>
                          <a:latin typeface="+mn-lt"/>
                        </a:rPr>
                        <a:t>Upper Kirby*</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val="10007"/>
                  </a:ext>
                </a:extLst>
              </a:tr>
              <a:tr h="299662">
                <a:tc>
                  <a:txBody>
                    <a:bodyPr/>
                    <a:lstStyle/>
                    <a:p>
                      <a:pPr algn="r" fontAlgn="b"/>
                      <a:endParaRPr lang="en-US" sz="11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99"/>
                    </a:solidFill>
                  </a:tcPr>
                </a:tc>
                <a:tc>
                  <a:txBody>
                    <a:bodyPr/>
                    <a:lstStyle/>
                    <a:p>
                      <a:pPr algn="l" fontAlgn="b"/>
                      <a:endParaRPr lang="en-US" sz="1100" b="0" i="0" u="none" strike="noStrike" dirty="0">
                        <a:solidFill>
                          <a:srgbClr val="102BB0"/>
                        </a:solidFill>
                        <a:effectLst/>
                        <a:latin typeface="+mn-lt"/>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99"/>
                    </a:solidFill>
                  </a:tcPr>
                </a:tc>
                <a:tc>
                  <a:txBody>
                    <a:bodyPr/>
                    <a:lstStyle/>
                    <a:p>
                      <a:endParaRPr lang="en-US"/>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endParaRPr lang="en-US" dirty="0"/>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algn="ctr" defTabSz="914400" rtl="0" eaLnBrk="1" fontAlgn="b" latinLnBrk="0" hangingPunct="1"/>
                      <a:r>
                        <a:rPr lang="en-US" sz="1100" b="0" i="0" u="none" strike="noStrike" kern="1200" dirty="0">
                          <a:solidFill>
                            <a:srgbClr val="102BB0"/>
                          </a:solidFill>
                          <a:effectLst/>
                          <a:latin typeface="+mn-lt"/>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100" b="0" i="0" u="none" strike="noStrike" kern="1200" dirty="0">
                          <a:solidFill>
                            <a:srgbClr val="102BB0"/>
                          </a:solidFill>
                          <a:effectLst/>
                          <a:latin typeface="+mn-lt"/>
                          <a:ea typeface="+mn-ea"/>
                          <a:cs typeface="+mn-cs"/>
                        </a:rPr>
                        <a:t>Harrisburg</a:t>
                      </a:r>
                      <a:endParaRPr lang="en-US" sz="1100" b="0" i="0" u="none" strike="noStrike" dirty="0">
                        <a:solidFill>
                          <a:srgbClr val="102BB0"/>
                        </a:solidFill>
                        <a:effectLst/>
                        <a:latin typeface="+mn-lt"/>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100" b="0" i="0" u="none" strike="noStrike" dirty="0">
                          <a:solidFill>
                            <a:srgbClr val="102BB0"/>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4DFEC"/>
                    </a:solidFill>
                  </a:tcPr>
                </a:tc>
                <a:tc>
                  <a:txBody>
                    <a:bodyPr/>
                    <a:lstStyle/>
                    <a:p>
                      <a:pPr algn="ctr" fontAlgn="b"/>
                      <a:r>
                        <a:rPr lang="en-US" sz="1100" b="0" i="0" u="none" strike="noStrike" dirty="0">
                          <a:solidFill>
                            <a:srgbClr val="102BB0"/>
                          </a:solidFill>
                          <a:effectLst/>
                          <a:latin typeface="+mn-lt"/>
                        </a:rPr>
                        <a:t>Southwest</a:t>
                      </a: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4DFEC"/>
                    </a:solidFill>
                  </a:tcPr>
                </a:tc>
                <a:extLst>
                  <a:ext uri="{0D108BD9-81ED-4DB2-BD59-A6C34878D82A}">
                    <a16:rowId xmlns:a16="http://schemas.microsoft.com/office/drawing/2014/main" val="10008"/>
                  </a:ext>
                </a:extLst>
              </a:tr>
              <a:tr h="290520">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102BB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0520">
                <a:tc gridSpan="8">
                  <a:txBody>
                    <a:bodyPr/>
                    <a:lstStyle/>
                    <a:p>
                      <a:pPr algn="ctr" fontAlgn="b"/>
                      <a:r>
                        <a:rPr lang="en-US" sz="1100" b="1" i="0" u="none" strike="noStrike" dirty="0">
                          <a:solidFill>
                            <a:srgbClr val="102BB0"/>
                          </a:solidFill>
                          <a:effectLst/>
                          <a:latin typeface="+mn-lt"/>
                        </a:rPr>
                        <a:t>TARGET COUNCIL MEETING DATES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90520">
                <a:tc gridSpan="2">
                  <a:txBody>
                    <a:bodyPr/>
                    <a:lstStyle/>
                    <a:p>
                      <a:pPr algn="ctr" fontAlgn="b"/>
                      <a:r>
                        <a:rPr lang="en-US" sz="1100" b="1" i="0" u="none" strike="noStrike" dirty="0">
                          <a:solidFill>
                            <a:srgbClr val="102BB0"/>
                          </a:solidFill>
                          <a:effectLst/>
                          <a:latin typeface="+mn-lt"/>
                        </a:rPr>
                        <a:t>GROUP 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100" b="1" i="0" u="none" strike="noStrike">
                          <a:solidFill>
                            <a:srgbClr val="102BB0"/>
                          </a:solidFill>
                          <a:effectLst/>
                          <a:latin typeface="+mn-lt"/>
                        </a:rPr>
                        <a:t>GROUP 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pPr algn="ctr" fontAlgn="b"/>
                      <a:r>
                        <a:rPr lang="en-US" sz="1100" b="1" i="0" u="none" strike="noStrike" dirty="0">
                          <a:solidFill>
                            <a:srgbClr val="102BB0"/>
                          </a:solidFill>
                          <a:effectLst/>
                          <a:latin typeface="+mn-lt"/>
                        </a:rPr>
                        <a:t>GROUP 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b"/>
                      <a:r>
                        <a:rPr lang="en-US" sz="1100" b="1" i="0" u="none" strike="noStrike">
                          <a:solidFill>
                            <a:srgbClr val="102BB0"/>
                          </a:solidFill>
                          <a:effectLst/>
                          <a:latin typeface="+mn-lt"/>
                        </a:rPr>
                        <a:t>GROUP 3</a:t>
                      </a:r>
                      <a:endParaRPr lang="en-US" sz="1100" b="1" i="0" u="none" strike="noStrike" dirty="0">
                        <a:solidFill>
                          <a:srgbClr val="102BB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1100" b="1" i="0" u="none" strike="noStrike" dirty="0">
                          <a:solidFill>
                            <a:srgbClr val="102BB0"/>
                          </a:solidFill>
                          <a:effectLst/>
                          <a:latin typeface="+mn-lt"/>
                        </a:rPr>
                        <a:t>GROUP 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11"/>
                  </a:ext>
                </a:extLst>
              </a:tr>
              <a:tr h="290520">
                <a:tc gridSpan="2">
                  <a:txBody>
                    <a:bodyPr/>
                    <a:lstStyle/>
                    <a:p>
                      <a:pPr algn="ctr" fontAlgn="b"/>
                      <a:r>
                        <a:rPr lang="en-US" sz="1100" b="0" i="0" u="none" strike="noStrike" dirty="0">
                          <a:solidFill>
                            <a:srgbClr val="102BB0"/>
                          </a:solidFill>
                          <a:effectLst/>
                          <a:latin typeface="+mn-lt"/>
                        </a:rPr>
                        <a:t>August 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0" u="none" strike="noStrike" dirty="0">
                          <a:solidFill>
                            <a:srgbClr val="102BB0"/>
                          </a:solidFill>
                          <a:effectLst/>
                          <a:latin typeface="+mn-lt"/>
                        </a:rPr>
                        <a:t>August 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ctr" fontAlgn="b"/>
                      <a:r>
                        <a:rPr lang="en-US" sz="1100" b="0" i="0" u="none" strike="noStrike" dirty="0">
                          <a:solidFill>
                            <a:srgbClr val="102BB0"/>
                          </a:solidFill>
                          <a:effectLst/>
                          <a:latin typeface="+mn-lt"/>
                        </a:rPr>
                        <a:t>August 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2">
                  <a:txBody>
                    <a:bodyPr/>
                    <a:lstStyle/>
                    <a:p>
                      <a:pPr algn="ctr" fontAlgn="b"/>
                      <a:r>
                        <a:rPr lang="en-US" sz="1100" b="0" i="0" u="none" strike="noStrike" dirty="0">
                          <a:solidFill>
                            <a:srgbClr val="102BB0"/>
                          </a:solidFill>
                          <a:effectLst/>
                          <a:latin typeface="+mn-lt"/>
                        </a:rPr>
                        <a:t>September 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b"/>
                      <a:r>
                        <a:rPr lang="en-US" sz="1100" b="0" i="0" u="none" strike="noStrike" dirty="0">
                          <a:solidFill>
                            <a:srgbClr val="102BB0"/>
                          </a:solidFill>
                          <a:effectLst/>
                          <a:latin typeface="+mn-lt"/>
                        </a:rPr>
                        <a:t>September 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3" name="TextBox 2">
            <a:extLst>
              <a:ext uri="{FF2B5EF4-FFF2-40B4-BE49-F238E27FC236}">
                <a16:creationId xmlns:a16="http://schemas.microsoft.com/office/drawing/2014/main" id="{64AAF05C-19D2-4619-AC7D-8F54F6D4874D}"/>
              </a:ext>
            </a:extLst>
          </p:cNvPr>
          <p:cNvSpPr txBox="1"/>
          <p:nvPr/>
        </p:nvSpPr>
        <p:spPr>
          <a:xfrm>
            <a:off x="133675" y="6245225"/>
            <a:ext cx="4438326" cy="553998"/>
          </a:xfrm>
          <a:prstGeom prst="rect">
            <a:avLst/>
          </a:prstGeom>
          <a:noFill/>
        </p:spPr>
        <p:txBody>
          <a:bodyPr wrap="square" rtlCol="0">
            <a:spAutoFit/>
          </a:bodyPr>
          <a:lstStyle/>
          <a:p>
            <a:r>
              <a:rPr lang="en-US" sz="1000" b="1" dirty="0"/>
              <a:t>* Debt Authorization Request</a:t>
            </a:r>
          </a:p>
          <a:p>
            <a:r>
              <a:rPr lang="en-US" sz="1000" b="1" dirty="0"/>
              <a:t>^ Annexation Request</a:t>
            </a:r>
          </a:p>
          <a:p>
            <a:r>
              <a:rPr lang="en-US" sz="1000" b="1" dirty="0"/>
              <a:t># Life Extension Request</a:t>
            </a:r>
          </a:p>
        </p:txBody>
      </p:sp>
    </p:spTree>
    <p:extLst>
      <p:ext uri="{BB962C8B-B14F-4D97-AF65-F5344CB8AC3E}">
        <p14:creationId xmlns:p14="http://schemas.microsoft.com/office/powerpoint/2010/main" val="409888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NEXT AGENDA ITEM</a:t>
            </a:r>
          </a:p>
        </p:txBody>
      </p:sp>
      <p:sp>
        <p:nvSpPr>
          <p:cNvPr id="3" name="Content Placeholder 2">
            <a:extLst>
              <a:ext uri="{FF2B5EF4-FFF2-40B4-BE49-F238E27FC236}">
                <a16:creationId xmlns:a16="http://schemas.microsoft.com/office/drawing/2014/main" id="{C56E9AD4-A2EB-47A7-B6C1-8B9FE70D22D3}"/>
              </a:ext>
            </a:extLst>
          </p:cNvPr>
          <p:cNvSpPr>
            <a:spLocks noGrp="1"/>
          </p:cNvSpPr>
          <p:nvPr>
            <p:ph idx="1"/>
          </p:nvPr>
        </p:nvSpPr>
        <p:spPr>
          <a:xfrm>
            <a:off x="533400" y="2043403"/>
            <a:ext cx="8077200" cy="2598576"/>
          </a:xfrm>
        </p:spPr>
        <p:txBody>
          <a:bodyPr anchor="ctr"/>
          <a:lstStyle/>
          <a:p>
            <a:pPr marL="0" indent="0" algn="ctr">
              <a:buNone/>
            </a:pPr>
            <a:r>
              <a:rPr lang="en-US" sz="3200" dirty="0">
                <a:latin typeface="Times New Roman" panose="02020603050405020304" pitchFamily="18" charset="0"/>
                <a:cs typeface="Times New Roman" panose="02020603050405020304" pitchFamily="18" charset="0"/>
              </a:rPr>
              <a:t>Questions?</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5964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5ABD0B-55D7-447F-9CC5-B44262CF5A42}"/>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24</a:t>
            </a:fld>
            <a:endParaRPr lang="en-US" dirty="0">
              <a:solidFill>
                <a:srgbClr val="000000"/>
              </a:solidFill>
            </a:endParaRPr>
          </a:p>
        </p:txBody>
      </p:sp>
      <p:sp>
        <p:nvSpPr>
          <p:cNvPr id="5" name="Content Placeholder 2">
            <a:extLst>
              <a:ext uri="{FF2B5EF4-FFF2-40B4-BE49-F238E27FC236}">
                <a16:creationId xmlns:a16="http://schemas.microsoft.com/office/drawing/2014/main" id="{978CB4B2-17AF-4FA2-A401-73EE41A7B058}"/>
              </a:ext>
            </a:extLst>
          </p:cNvPr>
          <p:cNvSpPr>
            <a:spLocks noGrp="1"/>
          </p:cNvSpPr>
          <p:nvPr>
            <p:ph idx="1"/>
          </p:nvPr>
        </p:nvSpPr>
        <p:spPr>
          <a:xfrm>
            <a:off x="533400" y="2761860"/>
            <a:ext cx="8077200" cy="3410339"/>
          </a:xfrm>
        </p:spPr>
        <p:txBody>
          <a:bodyPr/>
          <a:lstStyle/>
          <a:p>
            <a:pPr marL="0" indent="0" algn="ctr">
              <a:buNone/>
            </a:pPr>
            <a:r>
              <a:rPr lang="en-US" sz="3200" dirty="0">
                <a:latin typeface="Times New Roman" panose="02020603050405020304" pitchFamily="18" charset="0"/>
                <a:cs typeface="Times New Roman" panose="02020603050405020304" pitchFamily="18" charset="0"/>
              </a:rPr>
              <a:t>MWDBE Dashboard</a:t>
            </a:r>
          </a:p>
        </p:txBody>
      </p:sp>
      <p:sp>
        <p:nvSpPr>
          <p:cNvPr id="6" name="Title 1">
            <a:extLst>
              <a:ext uri="{FF2B5EF4-FFF2-40B4-BE49-F238E27FC236}">
                <a16:creationId xmlns:a16="http://schemas.microsoft.com/office/drawing/2014/main" id="{37FF1BEF-FC68-4E3F-9D1B-B202B17B350B}"/>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Proposals</a:t>
            </a:r>
            <a:endParaRPr lang="en-US" dirty="0"/>
          </a:p>
        </p:txBody>
      </p:sp>
    </p:spTree>
    <p:extLst>
      <p:ext uri="{BB962C8B-B14F-4D97-AF65-F5344CB8AC3E}">
        <p14:creationId xmlns:p14="http://schemas.microsoft.com/office/powerpoint/2010/main" val="69250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ABB01-AE0D-48D7-81B0-95B96E0A1A91}"/>
              </a:ext>
            </a:extLst>
          </p:cNvPr>
          <p:cNvSpPr>
            <a:spLocks noGrp="1"/>
          </p:cNvSpPr>
          <p:nvPr>
            <p:ph idx="1"/>
          </p:nvPr>
        </p:nvSpPr>
        <p:spPr>
          <a:xfrm>
            <a:off x="533400" y="1266825"/>
            <a:ext cx="8077200" cy="4905375"/>
          </a:xfrm>
        </p:spPr>
        <p:txBody>
          <a:bodyPr/>
          <a:lstStyle/>
          <a:p>
            <a:pPr marL="0" indent="0">
              <a:buNone/>
            </a:pPr>
            <a:r>
              <a:rPr lang="en-US" dirty="0">
                <a:latin typeface="Times New Roman" panose="02020603050405020304" pitchFamily="18" charset="0"/>
                <a:cs typeface="Times New Roman" panose="02020603050405020304" pitchFamily="18" charset="0"/>
              </a:rPr>
              <a:t>History:</a:t>
            </a:r>
          </a:p>
          <a:p>
            <a:pPr marL="0" indent="0" algn="just">
              <a:buNone/>
            </a:pPr>
            <a:r>
              <a:rPr lang="en-US" sz="1800" b="0" dirty="0">
                <a:latin typeface="Times New Roman" panose="02020603050405020304" pitchFamily="18" charset="0"/>
                <a:cs typeface="Times New Roman" panose="02020603050405020304" pitchFamily="18" charset="0"/>
              </a:rPr>
              <a:t>The MWDBE Dashboard was created in 2014 through careful collaboration with the Office of Business Opportunity (OBO) and Houston Information Technology Services (HITS). The primary goal of the application was to develop a system by which TIRZ Capital Improvement Projects (CIPs) could be monitored and reported on in order to ensure utilization of MWDBE-certified vendors.</a:t>
            </a:r>
          </a:p>
          <a:p>
            <a:pPr marL="0" indent="0" algn="just">
              <a:buNone/>
            </a:pPr>
            <a:endParaRPr lang="en-US" sz="1400" b="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Information Captured:</a:t>
            </a:r>
          </a:p>
          <a:p>
            <a:r>
              <a:rPr lang="en-US" sz="1800" b="0" dirty="0">
                <a:latin typeface="Times New Roman" panose="02020603050405020304" pitchFamily="18" charset="0"/>
                <a:cs typeface="Times New Roman" panose="02020603050405020304" pitchFamily="18" charset="0"/>
              </a:rPr>
              <a:t>CIP Project </a:t>
            </a:r>
          </a:p>
          <a:p>
            <a:r>
              <a:rPr lang="en-US" sz="1800" b="0" dirty="0">
                <a:latin typeface="Times New Roman" panose="02020603050405020304" pitchFamily="18" charset="0"/>
                <a:cs typeface="Times New Roman" panose="02020603050405020304" pitchFamily="18" charset="0"/>
              </a:rPr>
              <a:t>Contract Amount</a:t>
            </a:r>
          </a:p>
          <a:p>
            <a:r>
              <a:rPr lang="en-US" sz="1800" b="0" dirty="0">
                <a:latin typeface="Times New Roman" panose="02020603050405020304" pitchFamily="18" charset="0"/>
                <a:cs typeface="Times New Roman" panose="02020603050405020304" pitchFamily="18" charset="0"/>
              </a:rPr>
              <a:t>MWDBE Goal vs Actual</a:t>
            </a:r>
          </a:p>
          <a:p>
            <a:r>
              <a:rPr lang="en-US" sz="1800" b="0" dirty="0">
                <a:latin typeface="Times New Roman" panose="02020603050405020304" pitchFamily="18" charset="0"/>
                <a:cs typeface="Times New Roman" panose="02020603050405020304" pitchFamily="18" charset="0"/>
              </a:rPr>
              <a:t>Contract Start</a:t>
            </a:r>
          </a:p>
          <a:p>
            <a:r>
              <a:rPr lang="en-US" sz="1800" b="0" dirty="0">
                <a:latin typeface="Times New Roman" panose="02020603050405020304" pitchFamily="18" charset="0"/>
                <a:cs typeface="Times New Roman" panose="02020603050405020304" pitchFamily="18" charset="0"/>
              </a:rPr>
              <a:t>Contractor Details (Prime &amp; Sub)</a:t>
            </a:r>
          </a:p>
          <a:p>
            <a:r>
              <a:rPr lang="en-US" sz="1800" b="0" dirty="0">
                <a:latin typeface="Times New Roman" panose="02020603050405020304" pitchFamily="18" charset="0"/>
                <a:cs typeface="Times New Roman" panose="02020603050405020304" pitchFamily="18" charset="0"/>
              </a:rPr>
              <a:t>Vendor Certification Category</a:t>
            </a:r>
          </a:p>
          <a:p>
            <a:pPr marL="0" indent="0">
              <a:buNone/>
            </a:pPr>
            <a:endParaRPr lang="en-US" sz="1400" b="0" dirty="0">
              <a:latin typeface="Times New Roman" panose="02020603050405020304" pitchFamily="18" charset="0"/>
              <a:cs typeface="Times New Roman" panose="02020603050405020304" pitchFamily="18" charset="0"/>
            </a:endParaRPr>
          </a:p>
          <a:p>
            <a:pPr marL="0" indent="0" algn="ctr">
              <a:buNone/>
            </a:pPr>
            <a:r>
              <a:rPr lang="en-US" sz="1800" i="1" u="sng" dirty="0">
                <a:latin typeface="Times New Roman" panose="02020603050405020304" pitchFamily="18" charset="0"/>
                <a:cs typeface="Times New Roman" panose="02020603050405020304" pitchFamily="18" charset="0"/>
              </a:rPr>
              <a:t>Report to be provided to the Economic Development Committee: August 2018</a:t>
            </a:r>
          </a:p>
        </p:txBody>
      </p:sp>
      <p:sp>
        <p:nvSpPr>
          <p:cNvPr id="4" name="Slide Number Placeholder 3">
            <a:extLst>
              <a:ext uri="{FF2B5EF4-FFF2-40B4-BE49-F238E27FC236}">
                <a16:creationId xmlns:a16="http://schemas.microsoft.com/office/drawing/2014/main" id="{42058F6F-444A-463B-B299-CB1C2E21F637}"/>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25</a:t>
            </a:fld>
            <a:endParaRPr lang="en-US" dirty="0">
              <a:solidFill>
                <a:srgbClr val="000000"/>
              </a:solidFill>
            </a:endParaRPr>
          </a:p>
        </p:txBody>
      </p:sp>
      <p:sp>
        <p:nvSpPr>
          <p:cNvPr id="5" name="Title 1">
            <a:extLst>
              <a:ext uri="{FF2B5EF4-FFF2-40B4-BE49-F238E27FC236}">
                <a16:creationId xmlns:a16="http://schemas.microsoft.com/office/drawing/2014/main" id="{B3B40772-0785-4B7A-8EB4-4CBE1A36B1E5}"/>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MWDBE Dashboard</a:t>
            </a:r>
            <a:endParaRPr lang="en-US" dirty="0"/>
          </a:p>
        </p:txBody>
      </p:sp>
    </p:spTree>
    <p:extLst>
      <p:ext uri="{BB962C8B-B14F-4D97-AF65-F5344CB8AC3E}">
        <p14:creationId xmlns:p14="http://schemas.microsoft.com/office/powerpoint/2010/main" val="2416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0830-CB89-4DEC-BF0F-EBC297B28070}"/>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MWDBE Dashboard</a:t>
            </a:r>
            <a:endParaRPr lang="en-US" dirty="0"/>
          </a:p>
        </p:txBody>
      </p:sp>
      <p:sp>
        <p:nvSpPr>
          <p:cNvPr id="4" name="Slide Number Placeholder 3">
            <a:extLst>
              <a:ext uri="{FF2B5EF4-FFF2-40B4-BE49-F238E27FC236}">
                <a16:creationId xmlns:a16="http://schemas.microsoft.com/office/drawing/2014/main" id="{5C92C001-0433-4645-8AD1-F835597BD34E}"/>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26</a:t>
            </a:fld>
            <a:endParaRPr lang="en-US" dirty="0">
              <a:solidFill>
                <a:srgbClr val="000000"/>
              </a:solidFill>
            </a:endParaRPr>
          </a:p>
        </p:txBody>
      </p:sp>
      <p:pic>
        <p:nvPicPr>
          <p:cNvPr id="5" name="Picture 4">
            <a:extLst>
              <a:ext uri="{FF2B5EF4-FFF2-40B4-BE49-F238E27FC236}">
                <a16:creationId xmlns:a16="http://schemas.microsoft.com/office/drawing/2014/main" id="{960D4A5F-4A83-436A-B899-3F800BC86A4A}"/>
              </a:ext>
            </a:extLst>
          </p:cNvPr>
          <p:cNvPicPr/>
          <p:nvPr/>
        </p:nvPicPr>
        <p:blipFill>
          <a:blip r:embed="rId2"/>
          <a:stretch>
            <a:fillRect/>
          </a:stretch>
        </p:blipFill>
        <p:spPr>
          <a:xfrm>
            <a:off x="125729" y="1663700"/>
            <a:ext cx="4612833" cy="3289300"/>
          </a:xfrm>
          <a:prstGeom prst="rect">
            <a:avLst/>
          </a:prstGeom>
          <a:ln>
            <a:solidFill>
              <a:schemeClr val="bg2"/>
            </a:solidFill>
          </a:ln>
        </p:spPr>
      </p:pic>
      <p:pic>
        <p:nvPicPr>
          <p:cNvPr id="7" name="Picture 6">
            <a:extLst>
              <a:ext uri="{FF2B5EF4-FFF2-40B4-BE49-F238E27FC236}">
                <a16:creationId xmlns:a16="http://schemas.microsoft.com/office/drawing/2014/main" id="{FCB20161-EB60-4F51-BFBE-09E6D9251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850" y="1435100"/>
            <a:ext cx="4091581" cy="3974956"/>
          </a:xfrm>
          <a:prstGeom prst="rect">
            <a:avLst/>
          </a:prstGeom>
          <a:ln>
            <a:solidFill>
              <a:schemeClr val="bg2"/>
            </a:solidFill>
          </a:ln>
        </p:spPr>
      </p:pic>
    </p:spTree>
    <p:extLst>
      <p:ext uri="{BB962C8B-B14F-4D97-AF65-F5344CB8AC3E}">
        <p14:creationId xmlns:p14="http://schemas.microsoft.com/office/powerpoint/2010/main" val="1489978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336736-E49C-4C3A-A198-E7A16C8E640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27</a:t>
            </a:fld>
            <a:endParaRPr lang="en-US" dirty="0">
              <a:solidFill>
                <a:srgbClr val="000000"/>
              </a:solidFill>
            </a:endParaRPr>
          </a:p>
        </p:txBody>
      </p:sp>
      <p:pic>
        <p:nvPicPr>
          <p:cNvPr id="6" name="Picture 5">
            <a:extLst>
              <a:ext uri="{FF2B5EF4-FFF2-40B4-BE49-F238E27FC236}">
                <a16:creationId xmlns:a16="http://schemas.microsoft.com/office/drawing/2014/main" id="{06BC087F-A08B-4568-8234-843939A8A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254125"/>
            <a:ext cx="7239000" cy="5324475"/>
          </a:xfrm>
          <a:prstGeom prst="rect">
            <a:avLst/>
          </a:prstGeom>
        </p:spPr>
      </p:pic>
      <p:sp>
        <p:nvSpPr>
          <p:cNvPr id="7" name="Title 1">
            <a:extLst>
              <a:ext uri="{FF2B5EF4-FFF2-40B4-BE49-F238E27FC236}">
                <a16:creationId xmlns:a16="http://schemas.microsoft.com/office/drawing/2014/main" id="{29346BEF-A6EF-4392-8816-B9C96DC6E505}"/>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MWDBE Dashboard</a:t>
            </a:r>
            <a:b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0" i="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a:t>
            </a:r>
            <a:endParaRPr lang="en-US" b="0" i="1" dirty="0"/>
          </a:p>
        </p:txBody>
      </p:sp>
    </p:spTree>
    <p:extLst>
      <p:ext uri="{BB962C8B-B14F-4D97-AF65-F5344CB8AC3E}">
        <p14:creationId xmlns:p14="http://schemas.microsoft.com/office/powerpoint/2010/main" val="129952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END OF PRESENTATION</a:t>
            </a:r>
          </a:p>
        </p:txBody>
      </p:sp>
      <p:sp>
        <p:nvSpPr>
          <p:cNvPr id="3" name="Content Placeholder 2">
            <a:extLst>
              <a:ext uri="{FF2B5EF4-FFF2-40B4-BE49-F238E27FC236}">
                <a16:creationId xmlns:a16="http://schemas.microsoft.com/office/drawing/2014/main" id="{C56E9AD4-A2EB-47A7-B6C1-8B9FE70D22D3}"/>
              </a:ext>
            </a:extLst>
          </p:cNvPr>
          <p:cNvSpPr>
            <a:spLocks noGrp="1"/>
          </p:cNvSpPr>
          <p:nvPr>
            <p:ph idx="1"/>
          </p:nvPr>
        </p:nvSpPr>
        <p:spPr>
          <a:xfrm>
            <a:off x="533400" y="2043403"/>
            <a:ext cx="8077200" cy="2598576"/>
          </a:xfrm>
        </p:spPr>
        <p:txBody>
          <a:bodyPr anchor="ctr"/>
          <a:lstStyle/>
          <a:p>
            <a:pPr marL="0" indent="0" algn="ctr">
              <a:buNone/>
            </a:pPr>
            <a:r>
              <a:rPr lang="en-US" sz="3200" dirty="0">
                <a:latin typeface="Times New Roman" panose="02020603050405020304" pitchFamily="18" charset="0"/>
                <a:cs typeface="Times New Roman" panose="02020603050405020304" pitchFamily="18" charset="0"/>
              </a:rPr>
              <a:t>Questions?</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73505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0830-CB89-4DEC-BF0F-EBC297B28070}"/>
              </a:ext>
            </a:extLst>
          </p:cNvPr>
          <p:cNvSpPr>
            <a:spLocks noGrp="1"/>
          </p:cNvSpPr>
          <p:nvPr>
            <p:ph type="title"/>
          </p:nvPr>
        </p:nvSpPr>
        <p:spPr>
          <a:xfrm>
            <a:off x="0" y="152400"/>
            <a:ext cx="9144000" cy="990600"/>
          </a:xfrm>
        </p:spPr>
        <p:txBody>
          <a:bodyPr/>
          <a:lstStyle/>
          <a:p>
            <a:r>
              <a:rPr lang="en-US"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Economic Development Proposals</a:t>
            </a:r>
            <a:endParaRPr lang="en-US" dirty="0"/>
          </a:p>
        </p:txBody>
      </p:sp>
      <p:sp>
        <p:nvSpPr>
          <p:cNvPr id="3" name="Content Placeholder 2">
            <a:extLst>
              <a:ext uri="{FF2B5EF4-FFF2-40B4-BE49-F238E27FC236}">
                <a16:creationId xmlns:a16="http://schemas.microsoft.com/office/drawing/2014/main" id="{B814E9F4-1A02-49CF-B15D-D9A7F8D85EFE}"/>
              </a:ext>
            </a:extLst>
          </p:cNvPr>
          <p:cNvSpPr>
            <a:spLocks noGrp="1"/>
          </p:cNvSpPr>
          <p:nvPr>
            <p:ph idx="1"/>
          </p:nvPr>
        </p:nvSpPr>
        <p:spPr>
          <a:xfrm>
            <a:off x="533400" y="2761860"/>
            <a:ext cx="8077200" cy="3410339"/>
          </a:xfrm>
        </p:spPr>
        <p:txBody>
          <a:bodyPr/>
          <a:lstStyle/>
          <a:p>
            <a:pPr marL="0" indent="0" algn="ctr">
              <a:buNone/>
            </a:pPr>
            <a:r>
              <a:rPr lang="en-US" sz="3200" dirty="0">
                <a:latin typeface="Times New Roman" panose="02020603050405020304" pitchFamily="18" charset="0"/>
                <a:cs typeface="Times New Roman" panose="02020603050405020304" pitchFamily="18" charset="0"/>
              </a:rPr>
              <a:t>Business Portal</a:t>
            </a:r>
          </a:p>
        </p:txBody>
      </p:sp>
      <p:sp>
        <p:nvSpPr>
          <p:cNvPr id="4" name="Slide Number Placeholder 3">
            <a:extLst>
              <a:ext uri="{FF2B5EF4-FFF2-40B4-BE49-F238E27FC236}">
                <a16:creationId xmlns:a16="http://schemas.microsoft.com/office/drawing/2014/main" id="{5C92C001-0433-4645-8AD1-F835597BD34E}"/>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71041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B85A-5CBE-4F55-8366-8106617BA134}"/>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Business Portal</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History</a:t>
            </a:r>
          </a:p>
        </p:txBody>
      </p:sp>
      <p:sp>
        <p:nvSpPr>
          <p:cNvPr id="4" name="Slide Number Placeholder 3">
            <a:extLst>
              <a:ext uri="{FF2B5EF4-FFF2-40B4-BE49-F238E27FC236}">
                <a16:creationId xmlns:a16="http://schemas.microsoft.com/office/drawing/2014/main" id="{3C961A5A-616F-4A3E-A636-945005F1C9DB}"/>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4</a:t>
            </a:fld>
            <a:endParaRPr lang="en-US" dirty="0">
              <a:solidFill>
                <a:srgbClr val="000000"/>
              </a:solidFill>
            </a:endParaRPr>
          </a:p>
        </p:txBody>
      </p:sp>
      <p:sp>
        <p:nvSpPr>
          <p:cNvPr id="6" name="TextBox 5">
            <a:extLst>
              <a:ext uri="{FF2B5EF4-FFF2-40B4-BE49-F238E27FC236}">
                <a16:creationId xmlns:a16="http://schemas.microsoft.com/office/drawing/2014/main" id="{CB71A80B-CC5C-4171-BD34-8502A7F45AAB}"/>
              </a:ext>
            </a:extLst>
          </p:cNvPr>
          <p:cNvSpPr txBox="1"/>
          <p:nvPr/>
        </p:nvSpPr>
        <p:spPr>
          <a:xfrm>
            <a:off x="259557" y="1720840"/>
            <a:ext cx="8624887" cy="3970318"/>
          </a:xfrm>
          <a:prstGeom prst="rect">
            <a:avLst/>
          </a:prstGeom>
          <a:noFill/>
        </p:spPr>
        <p:txBody>
          <a:bodyPr wrap="square" rtlCol="0">
            <a:spAutoFit/>
          </a:bodyPr>
          <a:lstStyle/>
          <a:p>
            <a:pPr algn="just"/>
            <a:r>
              <a:rPr lang="en-US" i="0" dirty="0">
                <a:solidFill>
                  <a:srgbClr val="002060"/>
                </a:solidFill>
                <a:latin typeface="Times New Roman" panose="02020603050405020304" pitchFamily="18" charset="0"/>
                <a:cs typeface="Times New Roman" panose="02020603050405020304" pitchFamily="18" charset="0"/>
              </a:rPr>
              <a:t>As a result of our involvement in the Equitable Economic Development (EED) Fellowship, as well as collaboration with key stakeholders that influence or support small business development within the City of Houston, the Subcommittee on Small Business recommended the creation of a “business portal” to serve as a central location for various resources available across the City of Houston. </a:t>
            </a:r>
          </a:p>
          <a:p>
            <a:pPr algn="just"/>
            <a:endParaRPr lang="en-US" i="0" dirty="0">
              <a:solidFill>
                <a:srgbClr val="002060"/>
              </a:solidFill>
              <a:latin typeface="Times New Roman" panose="02020603050405020304" pitchFamily="18" charset="0"/>
              <a:cs typeface="Times New Roman" panose="02020603050405020304" pitchFamily="18" charset="0"/>
            </a:endParaRPr>
          </a:p>
          <a:p>
            <a:pPr algn="just"/>
            <a:r>
              <a:rPr lang="en-US" i="0" dirty="0">
                <a:solidFill>
                  <a:srgbClr val="002060"/>
                </a:solidFill>
                <a:latin typeface="Times New Roman" panose="02020603050405020304" pitchFamily="18" charset="0"/>
                <a:cs typeface="Times New Roman" panose="02020603050405020304" pitchFamily="18" charset="0"/>
              </a:rPr>
              <a:t>A proof-of-concept was developed internally by the Mayor’s Office of Economic Development, compiling resource information from various departments, including Office of Business Opportunity (OBO), Houston Public Library (HPL), and U.S. Small Business Administration (SBA). Concept was later integrated onto City’s website by the Houston Information &amp; Technology Services (HITS) department with no external web development costs.</a:t>
            </a:r>
          </a:p>
          <a:p>
            <a:pPr algn="just"/>
            <a:endParaRPr lang="en-US" i="0" dirty="0">
              <a:solidFill>
                <a:srgbClr val="002060"/>
              </a:solidFill>
              <a:latin typeface="Times New Roman" panose="02020603050405020304" pitchFamily="18" charset="0"/>
              <a:cs typeface="Times New Roman" panose="02020603050405020304" pitchFamily="18" charset="0"/>
            </a:endParaRPr>
          </a:p>
          <a:p>
            <a:pPr algn="just"/>
            <a:r>
              <a:rPr lang="en-US" b="1" i="0" dirty="0">
                <a:solidFill>
                  <a:srgbClr val="002060"/>
                </a:solidFill>
                <a:latin typeface="Times New Roman" panose="02020603050405020304" pitchFamily="18" charset="0"/>
                <a:cs typeface="Times New Roman" panose="02020603050405020304" pitchFamily="18" charset="0"/>
              </a:rPr>
              <a:t>Estimated Rollout: August 2018</a:t>
            </a:r>
          </a:p>
        </p:txBody>
      </p:sp>
    </p:spTree>
    <p:extLst>
      <p:ext uri="{BB962C8B-B14F-4D97-AF65-F5344CB8AC3E}">
        <p14:creationId xmlns:p14="http://schemas.microsoft.com/office/powerpoint/2010/main" val="246830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587B-91D9-4E53-9C0F-0D6A05E23B0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Business Portal</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Sample Screenshots</a:t>
            </a:r>
          </a:p>
        </p:txBody>
      </p:sp>
      <p:sp>
        <p:nvSpPr>
          <p:cNvPr id="4" name="Slide Number Placeholder 3">
            <a:extLst>
              <a:ext uri="{FF2B5EF4-FFF2-40B4-BE49-F238E27FC236}">
                <a16:creationId xmlns:a16="http://schemas.microsoft.com/office/drawing/2014/main" id="{C09D0B2D-EE0E-4B1E-86C6-9F0B22CF989C}"/>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5</a:t>
            </a:fld>
            <a:endParaRPr lang="en-US" dirty="0">
              <a:solidFill>
                <a:srgbClr val="000000"/>
              </a:solidFill>
            </a:endParaRPr>
          </a:p>
        </p:txBody>
      </p:sp>
      <p:pic>
        <p:nvPicPr>
          <p:cNvPr id="10" name="Content Placeholder 9">
            <a:extLst>
              <a:ext uri="{FF2B5EF4-FFF2-40B4-BE49-F238E27FC236}">
                <a16:creationId xmlns:a16="http://schemas.microsoft.com/office/drawing/2014/main" id="{910D7A78-3789-4E29-BCC2-E33F9C7DB1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74" y="1316785"/>
            <a:ext cx="4355501" cy="3927019"/>
          </a:xfrm>
          <a:prstGeom prst="rect">
            <a:avLst/>
          </a:prstGeom>
          <a:solidFill>
            <a:srgbClr val="FFFFFF">
              <a:shade val="85000"/>
            </a:srgbClr>
          </a:solidFill>
          <a:ln w="9525" cap="sq">
            <a:solidFill>
              <a:schemeClr val="bg2"/>
            </a:solidFill>
            <a:miter lim="800000"/>
          </a:ln>
          <a:effectLst>
            <a:outerShdw blurRad="55000" dist="18000" dir="5400000" algn="tl" rotWithShape="0">
              <a:srgbClr val="000000">
                <a:alpha val="40000"/>
              </a:srgbClr>
            </a:outerShdw>
          </a:effectLst>
        </p:spPr>
      </p:pic>
      <p:pic>
        <p:nvPicPr>
          <p:cNvPr id="11" name="Content Placeholder 5">
            <a:extLst>
              <a:ext uri="{FF2B5EF4-FFF2-40B4-BE49-F238E27FC236}">
                <a16:creationId xmlns:a16="http://schemas.microsoft.com/office/drawing/2014/main" id="{BDC5EB0C-416B-4ACC-84BC-B39117158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0" y="2198055"/>
            <a:ext cx="4433335" cy="3585258"/>
          </a:xfrm>
          <a:prstGeom prst="rect">
            <a:avLst/>
          </a:prstGeom>
          <a:noFill/>
          <a:ln w="9525">
            <a:solidFill>
              <a:schemeClr val="bg2"/>
            </a:solidFill>
            <a:miter lim="800000"/>
            <a:headEnd/>
            <a:tailEnd/>
          </a:ln>
        </p:spPr>
      </p:pic>
      <p:sp>
        <p:nvSpPr>
          <p:cNvPr id="12" name="TextBox 11">
            <a:extLst>
              <a:ext uri="{FF2B5EF4-FFF2-40B4-BE49-F238E27FC236}">
                <a16:creationId xmlns:a16="http://schemas.microsoft.com/office/drawing/2014/main" id="{DE49277E-66CD-4C0A-B4E7-5011017F5D39}"/>
              </a:ext>
            </a:extLst>
          </p:cNvPr>
          <p:cNvSpPr txBox="1"/>
          <p:nvPr/>
        </p:nvSpPr>
        <p:spPr>
          <a:xfrm>
            <a:off x="129444" y="5232923"/>
            <a:ext cx="4310031"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Home Screen</a:t>
            </a:r>
          </a:p>
        </p:txBody>
      </p:sp>
      <p:sp>
        <p:nvSpPr>
          <p:cNvPr id="13" name="TextBox 12">
            <a:extLst>
              <a:ext uri="{FF2B5EF4-FFF2-40B4-BE49-F238E27FC236}">
                <a16:creationId xmlns:a16="http://schemas.microsoft.com/office/drawing/2014/main" id="{F571AD8D-6AF4-4EA3-AA3F-A8A3896AC52F}"/>
              </a:ext>
            </a:extLst>
          </p:cNvPr>
          <p:cNvSpPr txBox="1"/>
          <p:nvPr/>
        </p:nvSpPr>
        <p:spPr>
          <a:xfrm>
            <a:off x="4560424" y="1782433"/>
            <a:ext cx="4456485"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“Create a Business Plan”</a:t>
            </a:r>
          </a:p>
        </p:txBody>
      </p:sp>
    </p:spTree>
    <p:extLst>
      <p:ext uri="{BB962C8B-B14F-4D97-AF65-F5344CB8AC3E}">
        <p14:creationId xmlns:p14="http://schemas.microsoft.com/office/powerpoint/2010/main" val="221389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1578-45F1-4729-B987-E967EABCCA28}"/>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Business Portal</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Sample Screenshots</a:t>
            </a:r>
          </a:p>
        </p:txBody>
      </p:sp>
      <p:pic>
        <p:nvPicPr>
          <p:cNvPr id="6" name="Content Placeholder 5">
            <a:extLst>
              <a:ext uri="{FF2B5EF4-FFF2-40B4-BE49-F238E27FC236}">
                <a16:creationId xmlns:a16="http://schemas.microsoft.com/office/drawing/2014/main" id="{D65B334D-D788-42D9-9E16-38C063781E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34" y="1304697"/>
            <a:ext cx="4206749" cy="3823498"/>
          </a:xfrm>
          <a:ln>
            <a:solidFill>
              <a:schemeClr val="bg2"/>
            </a:solidFill>
          </a:ln>
        </p:spPr>
      </p:pic>
      <p:sp>
        <p:nvSpPr>
          <p:cNvPr id="4" name="Slide Number Placeholder 3">
            <a:extLst>
              <a:ext uri="{FF2B5EF4-FFF2-40B4-BE49-F238E27FC236}">
                <a16:creationId xmlns:a16="http://schemas.microsoft.com/office/drawing/2014/main" id="{604F115D-34E5-4BBA-B8E4-16014B4301AF}"/>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6</a:t>
            </a:fld>
            <a:endParaRPr lang="en-US" dirty="0">
              <a:solidFill>
                <a:srgbClr val="000000"/>
              </a:solidFill>
            </a:endParaRPr>
          </a:p>
        </p:txBody>
      </p:sp>
      <p:pic>
        <p:nvPicPr>
          <p:cNvPr id="8" name="Picture 7">
            <a:extLst>
              <a:ext uri="{FF2B5EF4-FFF2-40B4-BE49-F238E27FC236}">
                <a16:creationId xmlns:a16="http://schemas.microsoft.com/office/drawing/2014/main" id="{D8F56328-3A78-45C7-BC0E-29C597D64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101" y="1602161"/>
            <a:ext cx="4468287" cy="3828596"/>
          </a:xfrm>
          <a:prstGeom prst="rect">
            <a:avLst/>
          </a:prstGeom>
          <a:ln>
            <a:solidFill>
              <a:schemeClr val="bg2"/>
            </a:solidFill>
          </a:ln>
        </p:spPr>
      </p:pic>
      <p:sp>
        <p:nvSpPr>
          <p:cNvPr id="9" name="TextBox 8">
            <a:extLst>
              <a:ext uri="{FF2B5EF4-FFF2-40B4-BE49-F238E27FC236}">
                <a16:creationId xmlns:a16="http://schemas.microsoft.com/office/drawing/2014/main" id="{E43EA5FC-ABF9-4E81-A49D-16951B0C704A}"/>
              </a:ext>
            </a:extLst>
          </p:cNvPr>
          <p:cNvSpPr txBox="1"/>
          <p:nvPr/>
        </p:nvSpPr>
        <p:spPr>
          <a:xfrm>
            <a:off x="148435" y="5105226"/>
            <a:ext cx="4206749"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Startup Guide</a:t>
            </a:r>
          </a:p>
        </p:txBody>
      </p:sp>
      <p:sp>
        <p:nvSpPr>
          <p:cNvPr id="10" name="TextBox 9">
            <a:extLst>
              <a:ext uri="{FF2B5EF4-FFF2-40B4-BE49-F238E27FC236}">
                <a16:creationId xmlns:a16="http://schemas.microsoft.com/office/drawing/2014/main" id="{14CDEB18-0BFD-4C68-9FDC-8B71E8DDFD89}"/>
              </a:ext>
            </a:extLst>
          </p:cNvPr>
          <p:cNvSpPr txBox="1"/>
          <p:nvPr/>
        </p:nvSpPr>
        <p:spPr>
          <a:xfrm>
            <a:off x="4435101" y="1232829"/>
            <a:ext cx="4632577"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Starter Kit: Food Service</a:t>
            </a:r>
          </a:p>
        </p:txBody>
      </p:sp>
      <p:sp>
        <p:nvSpPr>
          <p:cNvPr id="3" name="TextBox 2">
            <a:extLst>
              <a:ext uri="{FF2B5EF4-FFF2-40B4-BE49-F238E27FC236}">
                <a16:creationId xmlns:a16="http://schemas.microsoft.com/office/drawing/2014/main" id="{AA92C190-64FF-49E2-974E-961DD1443286}"/>
              </a:ext>
            </a:extLst>
          </p:cNvPr>
          <p:cNvSpPr txBox="1"/>
          <p:nvPr/>
        </p:nvSpPr>
        <p:spPr>
          <a:xfrm>
            <a:off x="4984501" y="5474558"/>
            <a:ext cx="3533775" cy="954107"/>
          </a:xfrm>
          <a:prstGeom prst="rect">
            <a:avLst/>
          </a:prstGeom>
          <a:noFill/>
        </p:spPr>
        <p:txBody>
          <a:bodyPr wrap="square" rtlCol="0">
            <a:spAutoFit/>
          </a:bodyPr>
          <a:lstStyle/>
          <a:p>
            <a:pPr algn="ctr"/>
            <a:r>
              <a:rPr lang="en-US" sz="1400" b="1" i="0" u="sng" dirty="0">
                <a:solidFill>
                  <a:srgbClr val="002060"/>
                </a:solidFill>
                <a:latin typeface="Times New Roman" panose="02020603050405020304" pitchFamily="18" charset="0"/>
                <a:cs typeface="Times New Roman" panose="02020603050405020304" pitchFamily="18" charset="0"/>
              </a:rPr>
              <a:t>Other Starter Kits:</a:t>
            </a:r>
          </a:p>
          <a:p>
            <a:pPr algn="ctr"/>
            <a:r>
              <a:rPr lang="en-US" sz="1400" i="0" dirty="0">
                <a:solidFill>
                  <a:srgbClr val="002060"/>
                </a:solidFill>
                <a:latin typeface="Times New Roman" panose="02020603050405020304" pitchFamily="18" charset="0"/>
                <a:cs typeface="Times New Roman" panose="02020603050405020304" pitchFamily="18" charset="0"/>
              </a:rPr>
              <a:t>Auto | Lawn Care | Retail | Janitorial | Handyman Repair | Transportation | Nursing Home</a:t>
            </a:r>
          </a:p>
        </p:txBody>
      </p:sp>
    </p:spTree>
    <p:extLst>
      <p:ext uri="{BB962C8B-B14F-4D97-AF65-F5344CB8AC3E}">
        <p14:creationId xmlns:p14="http://schemas.microsoft.com/office/powerpoint/2010/main" val="55659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668ADF-C9B0-4127-B030-265E5031A678}"/>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7</a:t>
            </a:fld>
            <a:endParaRPr lang="en-US" dirty="0">
              <a:solidFill>
                <a:srgbClr val="000000"/>
              </a:solidFill>
            </a:endParaRPr>
          </a:p>
        </p:txBody>
      </p:sp>
      <p:sp>
        <p:nvSpPr>
          <p:cNvPr id="5" name="Title 1">
            <a:extLst>
              <a:ext uri="{FF2B5EF4-FFF2-40B4-BE49-F238E27FC236}">
                <a16:creationId xmlns:a16="http://schemas.microsoft.com/office/drawing/2014/main" id="{3E639C79-1459-46CE-8742-09B3606EB78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Business Portal</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Sample Screenshots</a:t>
            </a:r>
          </a:p>
        </p:txBody>
      </p:sp>
      <p:sp>
        <p:nvSpPr>
          <p:cNvPr id="8" name="TextBox 7">
            <a:extLst>
              <a:ext uri="{FF2B5EF4-FFF2-40B4-BE49-F238E27FC236}">
                <a16:creationId xmlns:a16="http://schemas.microsoft.com/office/drawing/2014/main" id="{01757198-96CB-42B2-A595-8D97F407C643}"/>
              </a:ext>
            </a:extLst>
          </p:cNvPr>
          <p:cNvSpPr txBox="1"/>
          <p:nvPr/>
        </p:nvSpPr>
        <p:spPr>
          <a:xfrm>
            <a:off x="1283509" y="5087817"/>
            <a:ext cx="4310031"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“Permits and Inspections”</a:t>
            </a:r>
          </a:p>
        </p:txBody>
      </p:sp>
      <p:pic>
        <p:nvPicPr>
          <p:cNvPr id="9" name="Picture 8">
            <a:extLst>
              <a:ext uri="{FF2B5EF4-FFF2-40B4-BE49-F238E27FC236}">
                <a16:creationId xmlns:a16="http://schemas.microsoft.com/office/drawing/2014/main" id="{092F4021-9E17-485A-B1C2-892FCFF08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4" y="1294378"/>
            <a:ext cx="4219036" cy="3787166"/>
          </a:xfrm>
          <a:prstGeom prst="rect">
            <a:avLst/>
          </a:prstGeom>
          <a:ln>
            <a:solidFill>
              <a:schemeClr val="bg2"/>
            </a:solidFill>
          </a:ln>
        </p:spPr>
      </p:pic>
      <p:pic>
        <p:nvPicPr>
          <p:cNvPr id="11" name="Picture 10">
            <a:extLst>
              <a:ext uri="{FF2B5EF4-FFF2-40B4-BE49-F238E27FC236}">
                <a16:creationId xmlns:a16="http://schemas.microsoft.com/office/drawing/2014/main" id="{478A848D-4D0E-4890-B1DB-E782714B2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154" y="1294378"/>
            <a:ext cx="4625072" cy="3787166"/>
          </a:xfrm>
          <a:prstGeom prst="rect">
            <a:avLst/>
          </a:prstGeom>
          <a:ln>
            <a:solidFill>
              <a:schemeClr val="bg2"/>
            </a:solidFill>
          </a:ln>
        </p:spPr>
      </p:pic>
      <p:sp>
        <p:nvSpPr>
          <p:cNvPr id="2" name="Oval 1">
            <a:extLst>
              <a:ext uri="{FF2B5EF4-FFF2-40B4-BE49-F238E27FC236}">
                <a16:creationId xmlns:a16="http://schemas.microsoft.com/office/drawing/2014/main" id="{D3A5AD44-6578-4B7E-829E-CFB1BFDC32FC}"/>
              </a:ext>
            </a:extLst>
          </p:cNvPr>
          <p:cNvSpPr/>
          <p:nvPr/>
        </p:nvSpPr>
        <p:spPr bwMode="auto">
          <a:xfrm>
            <a:off x="190501" y="2552700"/>
            <a:ext cx="800100"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a16="http://schemas.microsoft.com/office/drawing/2014/main" id="{A7E7EC37-5DCF-472C-8F87-AC79E23BF9A5}"/>
              </a:ext>
            </a:extLst>
          </p:cNvPr>
          <p:cNvCxnSpPr>
            <a:cxnSpLocks/>
            <a:stCxn id="2" idx="4"/>
          </p:cNvCxnSpPr>
          <p:nvPr/>
        </p:nvCxnSpPr>
        <p:spPr bwMode="auto">
          <a:xfrm>
            <a:off x="590551" y="2705100"/>
            <a:ext cx="0" cy="300990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F7BE2705-027F-4EA3-9311-4B75220843A4}"/>
              </a:ext>
            </a:extLst>
          </p:cNvPr>
          <p:cNvSpPr txBox="1"/>
          <p:nvPr/>
        </p:nvSpPr>
        <p:spPr>
          <a:xfrm>
            <a:off x="0" y="5747272"/>
            <a:ext cx="5833648" cy="30777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400" dirty="0">
                <a:solidFill>
                  <a:srgbClr val="002060"/>
                </a:solidFill>
              </a:rPr>
              <a:t>In-text links to other relevant resources (i.e. Houston Permitting Center)</a:t>
            </a:r>
          </a:p>
        </p:txBody>
      </p:sp>
      <p:sp>
        <p:nvSpPr>
          <p:cNvPr id="12" name="Oval 11">
            <a:extLst>
              <a:ext uri="{FF2B5EF4-FFF2-40B4-BE49-F238E27FC236}">
                <a16:creationId xmlns:a16="http://schemas.microsoft.com/office/drawing/2014/main" id="{FE977BDF-F34B-4DA1-90AF-DF9EC4A651C1}"/>
              </a:ext>
            </a:extLst>
          </p:cNvPr>
          <p:cNvSpPr/>
          <p:nvPr/>
        </p:nvSpPr>
        <p:spPr bwMode="auto">
          <a:xfrm>
            <a:off x="4618441" y="4476750"/>
            <a:ext cx="1353733"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EDA74001-4D1A-43C8-ABE7-28D4CE543A54}"/>
              </a:ext>
            </a:extLst>
          </p:cNvPr>
          <p:cNvCxnSpPr>
            <a:cxnSpLocks/>
          </p:cNvCxnSpPr>
          <p:nvPr/>
        </p:nvCxnSpPr>
        <p:spPr bwMode="auto">
          <a:xfrm>
            <a:off x="5343526" y="4661422"/>
            <a:ext cx="0" cy="10858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03167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668ADF-C9B0-4127-B030-265E5031A678}"/>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8</a:t>
            </a:fld>
            <a:endParaRPr lang="en-US" dirty="0">
              <a:solidFill>
                <a:srgbClr val="000000"/>
              </a:solidFill>
            </a:endParaRPr>
          </a:p>
        </p:txBody>
      </p:sp>
      <p:sp>
        <p:nvSpPr>
          <p:cNvPr id="5" name="Title 1">
            <a:extLst>
              <a:ext uri="{FF2B5EF4-FFF2-40B4-BE49-F238E27FC236}">
                <a16:creationId xmlns:a16="http://schemas.microsoft.com/office/drawing/2014/main" id="{3E639C79-1459-46CE-8742-09B3606EB78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Business Portal</a:t>
            </a:r>
            <a:br>
              <a:rPr lang="en-US" dirty="0">
                <a:latin typeface="Times New Roman" panose="02020603050405020304" pitchFamily="18" charset="0"/>
                <a:cs typeface="Times New Roman" panose="02020603050405020304" pitchFamily="18" charset="0"/>
              </a:rPr>
            </a:br>
            <a:r>
              <a:rPr lang="en-US" b="0" i="1" dirty="0">
                <a:latin typeface="Times New Roman" panose="02020603050405020304" pitchFamily="18" charset="0"/>
                <a:cs typeface="Times New Roman" panose="02020603050405020304" pitchFamily="18" charset="0"/>
              </a:rPr>
              <a:t>Sample Screenshots</a:t>
            </a:r>
          </a:p>
        </p:txBody>
      </p:sp>
      <p:sp>
        <p:nvSpPr>
          <p:cNvPr id="7" name="TextBox 6">
            <a:extLst>
              <a:ext uri="{FF2B5EF4-FFF2-40B4-BE49-F238E27FC236}">
                <a16:creationId xmlns:a16="http://schemas.microsoft.com/office/drawing/2014/main" id="{75B64A77-1D37-4021-9C4C-D91E4F4308FA}"/>
              </a:ext>
            </a:extLst>
          </p:cNvPr>
          <p:cNvSpPr txBox="1"/>
          <p:nvPr/>
        </p:nvSpPr>
        <p:spPr>
          <a:xfrm>
            <a:off x="-95328" y="5314950"/>
            <a:ext cx="4310031"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Resource Library</a:t>
            </a:r>
          </a:p>
        </p:txBody>
      </p:sp>
      <p:pic>
        <p:nvPicPr>
          <p:cNvPr id="3" name="Picture 2">
            <a:extLst>
              <a:ext uri="{FF2B5EF4-FFF2-40B4-BE49-F238E27FC236}">
                <a16:creationId xmlns:a16="http://schemas.microsoft.com/office/drawing/2014/main" id="{0DCEA68A-8AE8-419A-AB51-8014ACCF9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01" y="1320686"/>
            <a:ext cx="4422221" cy="3994264"/>
          </a:xfrm>
          <a:prstGeom prst="rect">
            <a:avLst/>
          </a:prstGeom>
          <a:ln>
            <a:solidFill>
              <a:schemeClr val="bg2"/>
            </a:solidFill>
          </a:ln>
        </p:spPr>
      </p:pic>
      <p:pic>
        <p:nvPicPr>
          <p:cNvPr id="9" name="Picture 8">
            <a:extLst>
              <a:ext uri="{FF2B5EF4-FFF2-40B4-BE49-F238E27FC236}">
                <a16:creationId xmlns:a16="http://schemas.microsoft.com/office/drawing/2014/main" id="{6B789F67-FF41-461B-8C60-CB873B454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54" y="1324659"/>
            <a:ext cx="4422221" cy="4000243"/>
          </a:xfrm>
          <a:prstGeom prst="rect">
            <a:avLst/>
          </a:prstGeom>
          <a:ln>
            <a:solidFill>
              <a:schemeClr val="bg2"/>
            </a:solidFill>
          </a:ln>
        </p:spPr>
      </p:pic>
      <p:sp>
        <p:nvSpPr>
          <p:cNvPr id="10" name="TextBox 9">
            <a:extLst>
              <a:ext uri="{FF2B5EF4-FFF2-40B4-BE49-F238E27FC236}">
                <a16:creationId xmlns:a16="http://schemas.microsoft.com/office/drawing/2014/main" id="{A0D9D0BA-F3BD-43EC-BD4E-526C9206AC01}"/>
              </a:ext>
            </a:extLst>
          </p:cNvPr>
          <p:cNvSpPr txBox="1"/>
          <p:nvPr/>
        </p:nvSpPr>
        <p:spPr>
          <a:xfrm>
            <a:off x="4730248" y="5324902"/>
            <a:ext cx="4310031" cy="369332"/>
          </a:xfrm>
          <a:prstGeom prst="rect">
            <a:avLst/>
          </a:prstGeom>
          <a:noFill/>
        </p:spPr>
        <p:txBody>
          <a:bodyPr wrap="square" rtlCol="0">
            <a:spAutoFit/>
          </a:bodyPr>
          <a:lstStyle/>
          <a:p>
            <a:pPr algn="ctr"/>
            <a:r>
              <a:rPr lang="en-US" b="1" i="0" dirty="0">
                <a:solidFill>
                  <a:srgbClr val="002060"/>
                </a:solidFill>
                <a:latin typeface="Times New Roman" panose="02020603050405020304" pitchFamily="18" charset="0"/>
                <a:cs typeface="Times New Roman" panose="02020603050405020304" pitchFamily="18" charset="0"/>
              </a:rPr>
              <a:t>City Departments</a:t>
            </a:r>
          </a:p>
        </p:txBody>
      </p:sp>
    </p:spTree>
    <p:extLst>
      <p:ext uri="{BB962C8B-B14F-4D97-AF65-F5344CB8AC3E}">
        <p14:creationId xmlns:p14="http://schemas.microsoft.com/office/powerpoint/2010/main" val="72805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11DF-CF51-43A8-932B-1045BC908A20}"/>
              </a:ext>
            </a:extLst>
          </p:cNvPr>
          <p:cNvSpPr>
            <a:spLocks noGrp="1"/>
          </p:cNvSpPr>
          <p:nvPr>
            <p:ph type="title"/>
          </p:nvPr>
        </p:nvSpPr>
        <p:spPr>
          <a:xfrm>
            <a:off x="0" y="152400"/>
            <a:ext cx="9144000" cy="990600"/>
          </a:xfrm>
        </p:spPr>
        <p:txBody>
          <a:bodyPr/>
          <a:lstStyle/>
          <a:p>
            <a:r>
              <a:rPr lang="en-US" dirty="0">
                <a:latin typeface="Times New Roman" panose="02020603050405020304" pitchFamily="18" charset="0"/>
                <a:cs typeface="Times New Roman" panose="02020603050405020304" pitchFamily="18" charset="0"/>
              </a:rPr>
              <a:t>NEXT AGENDA ITEM</a:t>
            </a:r>
          </a:p>
        </p:txBody>
      </p:sp>
      <p:sp>
        <p:nvSpPr>
          <p:cNvPr id="3" name="Content Placeholder 2">
            <a:extLst>
              <a:ext uri="{FF2B5EF4-FFF2-40B4-BE49-F238E27FC236}">
                <a16:creationId xmlns:a16="http://schemas.microsoft.com/office/drawing/2014/main" id="{C56E9AD4-A2EB-47A7-B6C1-8B9FE70D22D3}"/>
              </a:ext>
            </a:extLst>
          </p:cNvPr>
          <p:cNvSpPr>
            <a:spLocks noGrp="1"/>
          </p:cNvSpPr>
          <p:nvPr>
            <p:ph idx="1"/>
          </p:nvPr>
        </p:nvSpPr>
        <p:spPr>
          <a:xfrm>
            <a:off x="533400" y="2043403"/>
            <a:ext cx="8077200" cy="2598576"/>
          </a:xfrm>
        </p:spPr>
        <p:txBody>
          <a:bodyPr anchor="ctr"/>
          <a:lstStyle/>
          <a:p>
            <a:pPr marL="0" indent="0" algn="ctr">
              <a:buNone/>
            </a:pPr>
            <a:r>
              <a:rPr lang="en-US" sz="3200" dirty="0">
                <a:latin typeface="Times New Roman" panose="02020603050405020304" pitchFamily="18" charset="0"/>
                <a:cs typeface="Times New Roman" panose="02020603050405020304" pitchFamily="18" charset="0"/>
              </a:rPr>
              <a:t>Questions?</a:t>
            </a:r>
          </a:p>
        </p:txBody>
      </p:sp>
      <p:sp>
        <p:nvSpPr>
          <p:cNvPr id="4" name="Slide Number Placeholder 3">
            <a:extLst>
              <a:ext uri="{FF2B5EF4-FFF2-40B4-BE49-F238E27FC236}">
                <a16:creationId xmlns:a16="http://schemas.microsoft.com/office/drawing/2014/main" id="{8A707CE1-F402-4C2F-B33A-2DB412977E71}"/>
              </a:ext>
            </a:extLst>
          </p:cNvPr>
          <p:cNvSpPr>
            <a:spLocks noGrp="1"/>
          </p:cNvSpPr>
          <p:nvPr>
            <p:ph type="sldNum" sz="quarter" idx="10"/>
          </p:nvPr>
        </p:nvSpPr>
        <p:spPr/>
        <p:txBody>
          <a:bodyPr/>
          <a:lstStyle/>
          <a:p>
            <a:pPr>
              <a:defRPr/>
            </a:pPr>
            <a:fld id="{E6A42D1C-3BE5-40C8-B75D-7D278621CB8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33641773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37672</TotalTime>
  <Words>1177</Words>
  <Application>Microsoft Office PowerPoint</Application>
  <PresentationFormat>On-screen Show (4:3)</PresentationFormat>
  <Paragraphs>246</Paragraphs>
  <Slides>28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Batang</vt:lpstr>
      <vt:lpstr>Arial</vt:lpstr>
      <vt:lpstr>Arial Narrow</vt:lpstr>
      <vt:lpstr>Calibri</vt:lpstr>
      <vt:lpstr>Courier New</vt:lpstr>
      <vt:lpstr>Times New Roman</vt:lpstr>
      <vt:lpstr>Custom Design</vt:lpstr>
      <vt:lpstr>1_Custom Design</vt:lpstr>
      <vt:lpstr>2_Custom Design</vt:lpstr>
      <vt:lpstr>PowerPoint Presentation</vt:lpstr>
      <vt:lpstr>Presentation Outline</vt:lpstr>
      <vt:lpstr>Economic Development Proposals</vt:lpstr>
      <vt:lpstr>Business Portal History</vt:lpstr>
      <vt:lpstr>Business Portal Sample Screenshots</vt:lpstr>
      <vt:lpstr>Business Portal Sample Screenshots</vt:lpstr>
      <vt:lpstr>Business Portal Sample Screenshots</vt:lpstr>
      <vt:lpstr>Business Portal Sample Screenshots</vt:lpstr>
      <vt:lpstr>NEXT AGENDA ITEM</vt:lpstr>
      <vt:lpstr>Economic Development Proposals</vt:lpstr>
      <vt:lpstr>Tax Abatements Recommendations: United Imaging Healthcare (UIH)</vt:lpstr>
      <vt:lpstr>United Imaging Healthcare (UIH) Site Map</vt:lpstr>
      <vt:lpstr>United Imaging Healthcare (UIH) Projected Abatement Incentive</vt:lpstr>
      <vt:lpstr>United Imaging Healthcare (UIH) Community Benefits</vt:lpstr>
      <vt:lpstr>NEXT AGENDA ITEM</vt:lpstr>
      <vt:lpstr>Economic Development Proposals</vt:lpstr>
      <vt:lpstr>Texas Enterprise Zone Interlocal Agreement</vt:lpstr>
      <vt:lpstr>Texas Enterprise Zone Interlocal Agreement</vt:lpstr>
      <vt:lpstr>Texas Enterprise Zone Interlocal Agreement</vt:lpstr>
      <vt:lpstr>NEXT AGENDA ITEM</vt:lpstr>
      <vt:lpstr>Economic Development Proposals</vt:lpstr>
      <vt:lpstr>Proposed FY19 TIRZ Budget Schedule</vt:lpstr>
      <vt:lpstr>NEXT AGENDA ITEM</vt:lpstr>
      <vt:lpstr>Economic Development Proposals</vt:lpstr>
      <vt:lpstr>MWDBE Dashboard</vt:lpstr>
      <vt:lpstr>MWDBE Dashboard</vt:lpstr>
      <vt:lpstr>MWDBE Dashboard Report</vt:lpstr>
      <vt:lpstr>END OF PRESENTATION</vt:lpstr>
    </vt:vector>
  </TitlesOfParts>
  <Company>CoH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JGivens</dc:creator>
  <cp:lastModifiedBy>Dike, Sam - CNL</cp:lastModifiedBy>
  <cp:revision>2698</cp:revision>
  <cp:lastPrinted>2018-07-25T18:45:14Z</cp:lastPrinted>
  <dcterms:created xsi:type="dcterms:W3CDTF">2009-04-23T00:25:54Z</dcterms:created>
  <dcterms:modified xsi:type="dcterms:W3CDTF">2018-07-26T18:20:20Z</dcterms:modified>
</cp:coreProperties>
</file>