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52" r:id="rId2"/>
  </p:sldMasterIdLst>
  <p:notesMasterIdLst>
    <p:notesMasterId r:id="rId10"/>
  </p:notesMasterIdLst>
  <p:handoutMasterIdLst>
    <p:handoutMasterId r:id="rId11"/>
  </p:handoutMasterIdLst>
  <p:sldIdLst>
    <p:sldId id="285" r:id="rId3"/>
    <p:sldId id="259" r:id="rId4"/>
    <p:sldId id="272" r:id="rId5"/>
    <p:sldId id="273" r:id="rId6"/>
    <p:sldId id="284" r:id="rId7"/>
    <p:sldId id="260" r:id="rId8"/>
    <p:sldId id="271" r:id="rId9"/>
  </p:sldIdLst>
  <p:sldSz cx="9144000" cy="6858000" type="letter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2F1BA5"/>
    <a:srgbClr val="FF6600"/>
    <a:srgbClr val="CC3300"/>
    <a:srgbClr val="FFCB25"/>
    <a:srgbClr val="3B95D9"/>
    <a:srgbClr val="A1071D"/>
    <a:srgbClr val="FF9900"/>
    <a:srgbClr val="33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28193" autoAdjust="0"/>
    <p:restoredTop sz="97664" autoAdjust="0"/>
  </p:normalViewPr>
  <p:slideViewPr>
    <p:cSldViewPr snapToGrid="0">
      <p:cViewPr varScale="1">
        <p:scale>
          <a:sx n="115" d="100"/>
          <a:sy n="115" d="100"/>
        </p:scale>
        <p:origin x="1092" y="114"/>
      </p:cViewPr>
      <p:guideLst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74" y="90"/>
      </p:cViewPr>
      <p:guideLst>
        <p:guide orient="horz" pos="290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08083-C74E-4DF2-A012-9C63B8FD307F}" type="datetimeFigureOut">
              <a:rPr lang="en-US"/>
              <a:t>3/2/2018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297180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669"/>
            <a:ext cx="297180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0214D-144D-479F-B57B-732F41D3ADF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358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FC22E-BC19-46BB-BF0C-ABCC5E004457}" type="datetimeFigureOut">
              <a:rPr lang="en-US"/>
              <a:t>3/2/2018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4870"/>
            <a:ext cx="5486400" cy="31171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79F04-A7D0-49D5-94BD-9017E0F6FE4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723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3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6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44869"/>
            <a:ext cx="5486400" cy="4791206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baseline="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aseline="0" dirty="0"/>
              <a:t>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aseline="0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16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16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81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baseline="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95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2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E90DD7-F98A-4B8E-8B3B-C6B5E6A469D7}" type="datetime1">
              <a:rPr lang="en-US" smtClean="0"/>
              <a:pPr/>
              <a:t>3/2/2018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DBF5F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>
                <a:solidFill>
                  <a:srgbClr val="DBF5F9"/>
                </a:solidFill>
              </a:rPr>
              <a:pPr/>
              <a:t>‹#›</a:t>
            </a:fld>
            <a:endParaRPr lang="en-US">
              <a:solidFill>
                <a:srgbClr val="DBF5F9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845" y="365761"/>
            <a:ext cx="7886700" cy="50214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F6F0-EB13-43CD-9016-AEA56E07104D}" type="datetime1">
              <a:rPr lang="en-US" smtClean="0"/>
              <a:t>3/2/2018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FF8441-F48E-492B-A75E-4601F429D3C5}" type="datetime1">
              <a:rPr lang="en-US" smtClean="0">
                <a:solidFill>
                  <a:srgbClr val="04617B"/>
                </a:solidFill>
              </a:rPr>
              <a:pPr/>
              <a:t>3/2/2018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61" r:id="rId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267200"/>
            <a:ext cx="8458200" cy="1828800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>
                <a:latin typeface="Georgia" pitchFamily="18" charset="0"/>
              </a:rPr>
              <a:t>City of Houston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budget and FISCAL AFFAIRS COMMITTEE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MARCH 6, 2018</a:t>
            </a:r>
            <a:br>
              <a:rPr lang="en-US" sz="2400" dirty="0">
                <a:latin typeface="Georgia" pitchFamily="18" charset="0"/>
              </a:rPr>
            </a:br>
            <a:endParaRPr lang="en-US" sz="2400" dirty="0"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458200" cy="3733800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b="1" dirty="0"/>
          </a:p>
          <a:p>
            <a:pPr lvl="1">
              <a:spcBef>
                <a:spcPts val="1200"/>
              </a:spcBef>
            </a:pPr>
            <a:r>
              <a:rPr lang="en-US" sz="3800" b="1" dirty="0">
                <a:latin typeface="Georgia" pitchFamily="18" charset="0"/>
              </a:rPr>
              <a:t>COBRA ADMINISTRATON SERVICES</a:t>
            </a:r>
          </a:p>
          <a:p>
            <a:pPr lvl="1"/>
            <a:endParaRPr lang="en-US" sz="3800" b="1" dirty="0">
              <a:latin typeface="Georgia" pitchFamily="18" charset="0"/>
            </a:endParaRPr>
          </a:p>
          <a:p>
            <a:pPr lvl="1">
              <a:spcBef>
                <a:spcPts val="1200"/>
              </a:spcBef>
            </a:pPr>
            <a:r>
              <a:rPr lang="en-US" sz="3800" b="1" dirty="0">
                <a:latin typeface="Georgia" pitchFamily="18" charset="0"/>
              </a:rPr>
              <a:t>Briefing</a:t>
            </a:r>
          </a:p>
          <a:p>
            <a:pPr algn="ctr">
              <a:spcAft>
                <a:spcPts val="600"/>
              </a:spcAft>
            </a:pPr>
            <a:r>
              <a:rPr lang="en-US" sz="3800" b="1" dirty="0">
                <a:solidFill>
                  <a:schemeClr val="tx1"/>
                </a:solidFill>
                <a:latin typeface="Georgia" pitchFamily="18" charset="0"/>
              </a:rPr>
              <a:t> by</a:t>
            </a:r>
          </a:p>
          <a:p>
            <a:pPr algn="ctr"/>
            <a:r>
              <a:rPr lang="en-US" sz="3800" b="1" dirty="0">
                <a:latin typeface="Georgia" pitchFamily="18" charset="0"/>
              </a:rPr>
              <a:t>Human Resources Department</a:t>
            </a:r>
          </a:p>
          <a:p>
            <a:pPr algn="ctr"/>
            <a:endParaRPr lang="en-US" sz="3200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endParaRPr lang="en-US" b="1" dirty="0"/>
          </a:p>
        </p:txBody>
      </p:sp>
      <p:pic>
        <p:nvPicPr>
          <p:cNvPr id="1026" name="Picture 2" descr="C:\Users\e112340\Desktop\CitySeal-Color-[Converted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88" y="4415883"/>
            <a:ext cx="1594625" cy="148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02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1"/>
            <a:ext cx="8063345" cy="50214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67" y="1594624"/>
            <a:ext cx="8999033" cy="4939180"/>
          </a:xfrm>
        </p:spPr>
        <p:txBody>
          <a:bodyPr>
            <a:noAutofit/>
          </a:bodyPr>
          <a:lstStyle/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COBRA—Consolidated Omnibus Budget Reconciliation Act; enacted by US Congress in 1986.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It’s a federal mandate for employers with 20 or more employees to provide COBRA services to beneficiaries.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Provides temporary continuation of health insurance at group rates.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COBRA subscribers pay the employee and employer portion of the benefits costs plus two percent (2%) administrative fee.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latin typeface="Georgia" panose="02040502050405020303" pitchFamily="18" charset="0"/>
              </a:rPr>
              <a:t>Qualified beneficiaries are certain former employees, spouses, former spouses, and dependent children.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4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70" y="365761"/>
            <a:ext cx="9065941" cy="502145"/>
          </a:xfrm>
        </p:spPr>
        <p:txBody>
          <a:bodyPr>
            <a:noAutofit/>
          </a:bodyPr>
          <a:lstStyle/>
          <a:p>
            <a:r>
              <a:rPr lang="en-US" sz="3800" dirty="0">
                <a:latin typeface="Georgia" panose="02040502050405020303" pitchFamily="18" charset="0"/>
              </a:rPr>
              <a:t>WHEN IS COBRA INFORMATION PROVIDED?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561" y="1583473"/>
            <a:ext cx="7962984" cy="459666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Upon employment</a:t>
            </a:r>
          </a:p>
          <a:p>
            <a:pPr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Upon voluntary and involuntary termination</a:t>
            </a:r>
          </a:p>
          <a:p>
            <a:pPr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Divorce</a:t>
            </a:r>
          </a:p>
          <a:p>
            <a:pPr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Death of terminated employee who has COBRA</a:t>
            </a:r>
          </a:p>
          <a:p>
            <a:pPr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Notice of plan changes,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16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latin typeface="Georgia" panose="02040502050405020303" pitchFamily="18" charset="0"/>
              </a:rPr>
              <a:t>DURATION OF COBRA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018533"/>
              </p:ext>
            </p:extLst>
          </p:nvPr>
        </p:nvGraphicFramePr>
        <p:xfrm>
          <a:off x="791737" y="1639229"/>
          <a:ext cx="7103327" cy="395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80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BENEFICIARIES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DURATION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82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Terminated</a:t>
                      </a:r>
                      <a:r>
                        <a:rPr lang="en-US" sz="2800" baseline="0" dirty="0">
                          <a:latin typeface="Georgia" panose="02040502050405020303" pitchFamily="18" charset="0"/>
                        </a:rPr>
                        <a:t> employees</a:t>
                      </a:r>
                      <a:endParaRPr lang="en-US" sz="2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18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69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Disability within 60 days</a:t>
                      </a:r>
                      <a:r>
                        <a:rPr lang="en-US" sz="2800" baseline="0" dirty="0">
                          <a:latin typeface="Georgia" panose="02040502050405020303" pitchFamily="18" charset="0"/>
                        </a:rPr>
                        <a:t> of COBRA continuation</a:t>
                      </a:r>
                      <a:endParaRPr lang="en-US" sz="2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29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80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Survivors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36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7063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Spouses</a:t>
                      </a:r>
                      <a:r>
                        <a:rPr lang="en-US" sz="2800" baseline="0" dirty="0">
                          <a:latin typeface="Georgia" panose="02040502050405020303" pitchFamily="18" charset="0"/>
                        </a:rPr>
                        <a:t> who lose coverage due to divorce</a:t>
                      </a:r>
                      <a:endParaRPr lang="en-US" sz="2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eorgia" panose="02040502050405020303" pitchFamily="18" charset="0"/>
                        </a:rPr>
                        <a:t>36</a:t>
                      </a:r>
                      <a:r>
                        <a:rPr lang="en-US" sz="2800" baseline="0" dirty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2800" dirty="0">
                          <a:latin typeface="Georgia" panose="02040502050405020303" pitchFamily="18" charset="0"/>
                        </a:rPr>
                        <a:t>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4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1" y="354610"/>
            <a:ext cx="8209072" cy="502145"/>
          </a:xfrm>
        </p:spPr>
        <p:txBody>
          <a:bodyPr>
            <a:noAutofit/>
          </a:bodyPr>
          <a:lstStyle/>
          <a:p>
            <a:r>
              <a:rPr lang="en-US" sz="3600" dirty="0">
                <a:latin typeface="Georgia" panose="02040502050405020303" pitchFamily="18" charset="0"/>
              </a:rPr>
              <a:t>CITY’S MONTHLY COBRA RATES (2017-2018) ILLUSTRATION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202527"/>
              </p:ext>
            </p:extLst>
          </p:nvPr>
        </p:nvGraphicFramePr>
        <p:xfrm>
          <a:off x="702526" y="1717312"/>
          <a:ext cx="7426713" cy="3819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8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35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eorgia" panose="02040502050405020303" pitchFamily="18" charset="0"/>
                        </a:rPr>
                        <a:t>EPO LIMITED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MEDICAL </a:t>
                      </a:r>
                      <a:r>
                        <a:rPr lang="en-US" sz="2000" baseline="0" dirty="0">
                          <a:latin typeface="Georgia" panose="02040502050405020303" pitchFamily="18" charset="0"/>
                        </a:rPr>
                        <a:t> PREMIUM*</a:t>
                      </a:r>
                      <a:endParaRPr lang="en-US" sz="20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2% </a:t>
                      </a:r>
                    </a:p>
                    <a:p>
                      <a:pPr algn="r"/>
                      <a:r>
                        <a:rPr lang="en-US" sz="2000" baseline="0" dirty="0">
                          <a:latin typeface="Georgia" panose="02040502050405020303" pitchFamily="18" charset="0"/>
                        </a:rPr>
                        <a:t>ADMIN. FEE</a:t>
                      </a:r>
                      <a:endParaRPr lang="en-US" sz="20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TOTAL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5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eorgia" panose="02040502050405020303" pitchFamily="18" charset="0"/>
                        </a:rPr>
                        <a:t>Participant</a:t>
                      </a:r>
                      <a:r>
                        <a:rPr lang="en-US" sz="2000" baseline="0" dirty="0">
                          <a:latin typeface="Georgia" panose="02040502050405020303" pitchFamily="18" charset="0"/>
                        </a:rPr>
                        <a:t> only</a:t>
                      </a:r>
                      <a:endParaRPr lang="en-US" sz="20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$558.88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$11.18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$570.06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5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eorgia" panose="02040502050405020303" pitchFamily="18" charset="0"/>
                        </a:rPr>
                        <a:t>Participant</a:t>
                      </a:r>
                      <a:r>
                        <a:rPr lang="en-US" sz="2000" baseline="0" dirty="0">
                          <a:latin typeface="Georgia" panose="02040502050405020303" pitchFamily="18" charset="0"/>
                        </a:rPr>
                        <a:t> &amp; Spouse</a:t>
                      </a:r>
                      <a:endParaRPr lang="en-US" sz="20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$1,285.38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$25.71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$1,311.09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238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eorgia" panose="02040502050405020303" pitchFamily="18" charset="0"/>
                        </a:rPr>
                        <a:t>Participant</a:t>
                      </a:r>
                      <a:r>
                        <a:rPr lang="en-US" sz="2000" baseline="0" dirty="0">
                          <a:latin typeface="Georgia" panose="02040502050405020303" pitchFamily="18" charset="0"/>
                        </a:rPr>
                        <a:t> &amp; Child(ren)</a:t>
                      </a:r>
                      <a:endParaRPr lang="en-US" sz="20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$1,061.84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$21.24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$1,083.08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5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eorgia" panose="02040502050405020303" pitchFamily="18" charset="0"/>
                        </a:rPr>
                        <a:t>Participant</a:t>
                      </a:r>
                      <a:r>
                        <a:rPr lang="en-US" sz="2000" baseline="0" dirty="0">
                          <a:latin typeface="Georgia" panose="02040502050405020303" pitchFamily="18" charset="0"/>
                        </a:rPr>
                        <a:t>  &amp; Family</a:t>
                      </a:r>
                      <a:endParaRPr lang="en-US" sz="20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$1,956.00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$39.12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eorgia" panose="02040502050405020303" pitchFamily="18" charset="0"/>
                        </a:rPr>
                        <a:t>$1,995.12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0585" y="5854390"/>
            <a:ext cx="6690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*Rate includes contribution paid by the City and participant. </a:t>
            </a:r>
          </a:p>
        </p:txBody>
      </p:sp>
    </p:spTree>
    <p:extLst>
      <p:ext uri="{BB962C8B-B14F-4D97-AF65-F5344CB8AC3E}">
        <p14:creationId xmlns:p14="http://schemas.microsoft.com/office/powerpoint/2010/main" val="272355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294" y="365761"/>
            <a:ext cx="8474926" cy="50214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STATUS OF CITY’S COBRA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2" y="1561171"/>
            <a:ext cx="8530683" cy="4728117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latin typeface="Georgia" panose="02040502050405020303" pitchFamily="18" charset="0"/>
              </a:rPr>
              <a:t>Effective June 24, 2014, Ceridian HCM, Inc. (Ceridian) was approved by City Council as the administrative services vendor for COBRA after a competitive bid process. 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latin typeface="Georgia" panose="02040502050405020303" pitchFamily="18" charset="0"/>
              </a:rPr>
              <a:t>At the end of 2016, Ceridian notified the City that it was no longer going to offer COBRA services in 2017. 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latin typeface="Georgia" panose="02040502050405020303" pitchFamily="18" charset="0"/>
              </a:rPr>
              <a:t>To avoid breach of contract and disruption in services for the City and other governmental entities, Ceridian continued to offer COBRA administrative services through </a:t>
            </a:r>
            <a:r>
              <a:rPr lang="en-US" dirty="0" err="1">
                <a:latin typeface="Georgia" panose="02040502050405020303" pitchFamily="18" charset="0"/>
              </a:rPr>
              <a:t>WageWorks</a:t>
            </a:r>
            <a:r>
              <a:rPr lang="en-US" dirty="0">
                <a:latin typeface="Georgia" panose="02040502050405020303" pitchFamily="18" charset="0"/>
              </a:rPr>
              <a:t> per the existing contract until other arrangements could be made.</a:t>
            </a:r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614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32" y="365761"/>
            <a:ext cx="8230613" cy="50214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  <a:latin typeface="Georgia" panose="02040502050405020303" pitchFamily="18" charset="0"/>
              </a:rPr>
              <a:t>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12" y="1550020"/>
            <a:ext cx="8452625" cy="4850780"/>
          </a:xfrm>
        </p:spPr>
        <p:txBody>
          <a:bodyPr>
            <a:noAutofit/>
          </a:bodyPr>
          <a:lstStyle/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300" b="1" dirty="0">
                <a:solidFill>
                  <a:srgbClr val="FF0000"/>
                </a:solidFill>
                <a:latin typeface="Georgia" panose="02040502050405020303" pitchFamily="18" charset="0"/>
              </a:rPr>
              <a:t>Approve: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3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Georgia" panose="02040502050405020303" pitchFamily="18" charset="0"/>
              </a:rPr>
              <a:t>An amendment to expand the scope of the current </a:t>
            </a:r>
            <a:r>
              <a:rPr lang="en-US" sz="3300" dirty="0" err="1">
                <a:solidFill>
                  <a:schemeClr val="bg1"/>
                </a:solidFill>
                <a:latin typeface="Georgia" panose="02040502050405020303" pitchFamily="18" charset="0"/>
              </a:rPr>
              <a:t>WageWorks</a:t>
            </a:r>
            <a:r>
              <a:rPr lang="en-US" sz="3300" dirty="0">
                <a:solidFill>
                  <a:schemeClr val="bg1"/>
                </a:solidFill>
                <a:latin typeface="Georgia" panose="02040502050405020303" pitchFamily="18" charset="0"/>
              </a:rPr>
              <a:t> Flexible Spending Account contract to include COBRA administrative services and transfer funds from the Ceridian contract to </a:t>
            </a:r>
            <a:r>
              <a:rPr lang="en-US" sz="3300" dirty="0" err="1">
                <a:solidFill>
                  <a:schemeClr val="bg1"/>
                </a:solidFill>
                <a:latin typeface="Georgia" panose="02040502050405020303" pitchFamily="18" charset="0"/>
              </a:rPr>
              <a:t>WageWorks</a:t>
            </a:r>
            <a:r>
              <a:rPr lang="en-US" sz="3300" dirty="0">
                <a:solidFill>
                  <a:schemeClr val="bg1"/>
                </a:solidFill>
                <a:latin typeface="Georgia" panose="02040502050405020303" pitchFamily="18" charset="0"/>
              </a:rPr>
              <a:t> effective May 1, 2018.</a:t>
            </a:r>
            <a:r>
              <a:rPr lang="en-US" dirty="0"/>
              <a:t>May 1, 2018; and not exercise our fifth year option on the Ceridian contract.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378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D73F44B-0B30-4936-994E-4B79789ABC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385</Words>
  <Application>Microsoft Office PowerPoint</Application>
  <PresentationFormat>Letter Paper (8.5x11 in)</PresentationFormat>
  <Paragraphs>81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Georgia</vt:lpstr>
      <vt:lpstr>Tw Cen MT</vt:lpstr>
      <vt:lpstr>Wingdings</vt:lpstr>
      <vt:lpstr>Wingdings 2</vt:lpstr>
      <vt:lpstr>Median</vt:lpstr>
      <vt:lpstr>City of Houston budget and FISCAL AFFAIRS COMMITTEE MARCH 6, 2018 </vt:lpstr>
      <vt:lpstr>OVERVIEW</vt:lpstr>
      <vt:lpstr>WHEN IS COBRA INFORMATION PROVIDED?</vt:lpstr>
      <vt:lpstr> DURATION OF COBRA</vt:lpstr>
      <vt:lpstr>CITY’S MONTHLY COBRA RATES (2017-2018) ILLUSTRATION</vt:lpstr>
      <vt:lpstr>STATUS OF CITY’S COBRA SERVICES</vt:lpstr>
      <vt:lpstr> 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2014-03-19T01:32:06Z</dcterms:created>
  <dcterms:modified xsi:type="dcterms:W3CDTF">2018-03-02T19:38:22Z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TC028888929991</vt:lpwstr>
  </property>
</Properties>
</file>