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0" r:id="rId2"/>
    <p:sldId id="326" r:id="rId3"/>
    <p:sldId id="327" r:id="rId4"/>
    <p:sldId id="314" r:id="rId5"/>
    <p:sldId id="315" r:id="rId6"/>
    <p:sldId id="323" r:id="rId7"/>
    <p:sldId id="324" r:id="rId8"/>
    <p:sldId id="325" r:id="rId9"/>
    <p:sldId id="311" r:id="rId10"/>
    <p:sldId id="316" r:id="rId11"/>
    <p:sldId id="322" r:id="rId12"/>
    <p:sldId id="321" r:id="rId13"/>
    <p:sldId id="30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46"/>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3622" autoAdjust="0"/>
  </p:normalViewPr>
  <p:slideViewPr>
    <p:cSldViewPr>
      <p:cViewPr>
        <p:scale>
          <a:sx n="100" d="100"/>
          <a:sy n="100" d="100"/>
        </p:scale>
        <p:origin x="-931"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735" cy="464504"/>
          </a:xfrm>
          <a:prstGeom prst="rect">
            <a:avLst/>
          </a:prstGeom>
        </p:spPr>
        <p:txBody>
          <a:bodyPr vert="horz" lIns="91819" tIns="45910" rIns="91819" bIns="45910" rtlCol="0"/>
          <a:lstStyle>
            <a:lvl1pPr algn="l">
              <a:defRPr sz="1200"/>
            </a:lvl1pPr>
          </a:lstStyle>
          <a:p>
            <a:endParaRPr lang="en-US"/>
          </a:p>
        </p:txBody>
      </p:sp>
      <p:sp>
        <p:nvSpPr>
          <p:cNvPr id="3" name="Date Placeholder 2"/>
          <p:cNvSpPr>
            <a:spLocks noGrp="1"/>
          </p:cNvSpPr>
          <p:nvPr>
            <p:ph type="dt" sz="quarter" idx="1"/>
          </p:nvPr>
        </p:nvSpPr>
        <p:spPr>
          <a:xfrm>
            <a:off x="3971084" y="1"/>
            <a:ext cx="3037735" cy="464504"/>
          </a:xfrm>
          <a:prstGeom prst="rect">
            <a:avLst/>
          </a:prstGeom>
        </p:spPr>
        <p:txBody>
          <a:bodyPr vert="horz" lIns="91819" tIns="45910" rIns="91819" bIns="45910" rtlCol="0"/>
          <a:lstStyle>
            <a:lvl1pPr algn="r">
              <a:defRPr sz="1200"/>
            </a:lvl1pPr>
          </a:lstStyle>
          <a:p>
            <a:fld id="{D85B0145-A55F-4C31-AA85-C242C8C73A09}" type="datetimeFigureOut">
              <a:rPr lang="en-US" smtClean="0"/>
              <a:pPr/>
              <a:t>6/30/2016</a:t>
            </a:fld>
            <a:endParaRPr lang="en-US"/>
          </a:p>
        </p:txBody>
      </p:sp>
      <p:sp>
        <p:nvSpPr>
          <p:cNvPr id="4" name="Footer Placeholder 3"/>
          <p:cNvSpPr>
            <a:spLocks noGrp="1"/>
          </p:cNvSpPr>
          <p:nvPr>
            <p:ph type="ftr" sz="quarter" idx="2"/>
          </p:nvPr>
        </p:nvSpPr>
        <p:spPr>
          <a:xfrm>
            <a:off x="4" y="8830315"/>
            <a:ext cx="3037735" cy="464504"/>
          </a:xfrm>
          <a:prstGeom prst="rect">
            <a:avLst/>
          </a:prstGeom>
        </p:spPr>
        <p:txBody>
          <a:bodyPr vert="horz" lIns="91819" tIns="45910" rIns="91819" bIns="45910" rtlCol="0" anchor="b"/>
          <a:lstStyle>
            <a:lvl1pPr algn="l">
              <a:defRPr sz="1200"/>
            </a:lvl1pPr>
          </a:lstStyle>
          <a:p>
            <a:endParaRPr lang="en-US"/>
          </a:p>
        </p:txBody>
      </p:sp>
      <p:sp>
        <p:nvSpPr>
          <p:cNvPr id="5" name="Slide Number Placeholder 4"/>
          <p:cNvSpPr>
            <a:spLocks noGrp="1"/>
          </p:cNvSpPr>
          <p:nvPr>
            <p:ph type="sldNum" sz="quarter" idx="3"/>
          </p:nvPr>
        </p:nvSpPr>
        <p:spPr>
          <a:xfrm>
            <a:off x="3971084" y="8830315"/>
            <a:ext cx="3037735" cy="464504"/>
          </a:xfrm>
          <a:prstGeom prst="rect">
            <a:avLst/>
          </a:prstGeom>
        </p:spPr>
        <p:txBody>
          <a:bodyPr vert="horz" lIns="91819" tIns="45910" rIns="91819" bIns="45910" rtlCol="0" anchor="b"/>
          <a:lstStyle>
            <a:lvl1pPr algn="r">
              <a:defRPr sz="1200"/>
            </a:lvl1pPr>
          </a:lstStyle>
          <a:p>
            <a:fld id="{6E58D2C5-2AFE-48CE-9B03-675B14E90B51}" type="slidenum">
              <a:rPr lang="en-US" smtClean="0"/>
              <a:pPr/>
              <a:t>‹#›</a:t>
            </a:fld>
            <a:endParaRPr lang="en-US"/>
          </a:p>
        </p:txBody>
      </p:sp>
    </p:spTree>
    <p:extLst>
      <p:ext uri="{BB962C8B-B14F-4D97-AF65-F5344CB8AC3E}">
        <p14:creationId xmlns:p14="http://schemas.microsoft.com/office/powerpoint/2010/main" val="2839098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39" cy="464820"/>
          </a:xfrm>
          <a:prstGeom prst="rect">
            <a:avLst/>
          </a:prstGeom>
        </p:spPr>
        <p:txBody>
          <a:bodyPr vert="horz" lIns="93711" tIns="46855" rIns="93711" bIns="46855" rtlCol="0"/>
          <a:lstStyle>
            <a:lvl1pPr algn="l">
              <a:defRPr sz="1200"/>
            </a:lvl1pPr>
          </a:lstStyle>
          <a:p>
            <a:endParaRPr lang="en-US"/>
          </a:p>
        </p:txBody>
      </p:sp>
      <p:sp>
        <p:nvSpPr>
          <p:cNvPr id="3" name="Date Placeholder 2"/>
          <p:cNvSpPr>
            <a:spLocks noGrp="1"/>
          </p:cNvSpPr>
          <p:nvPr>
            <p:ph type="dt" idx="1"/>
          </p:nvPr>
        </p:nvSpPr>
        <p:spPr>
          <a:xfrm>
            <a:off x="3970941" y="0"/>
            <a:ext cx="3037839" cy="464820"/>
          </a:xfrm>
          <a:prstGeom prst="rect">
            <a:avLst/>
          </a:prstGeom>
        </p:spPr>
        <p:txBody>
          <a:bodyPr vert="horz" lIns="93711" tIns="46855" rIns="93711" bIns="46855" rtlCol="0"/>
          <a:lstStyle>
            <a:lvl1pPr algn="r">
              <a:defRPr sz="1200"/>
            </a:lvl1pPr>
          </a:lstStyle>
          <a:p>
            <a:fld id="{86D01F46-DDF5-4AE9-95E9-41F5AF610F90}" type="datetimeFigureOut">
              <a:rPr lang="en-US" smtClean="0"/>
              <a:pPr/>
              <a:t>6/30/2016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711" tIns="46855" rIns="93711" bIns="46855" rtlCol="0" anchor="ctr"/>
          <a:lstStyle/>
          <a:p>
            <a:endParaRPr lang="en-US"/>
          </a:p>
        </p:txBody>
      </p:sp>
      <p:sp>
        <p:nvSpPr>
          <p:cNvPr id="5" name="Notes Placeholder 4"/>
          <p:cNvSpPr>
            <a:spLocks noGrp="1"/>
          </p:cNvSpPr>
          <p:nvPr>
            <p:ph type="body" sz="quarter" idx="3"/>
          </p:nvPr>
        </p:nvSpPr>
        <p:spPr>
          <a:xfrm>
            <a:off x="701045" y="4415794"/>
            <a:ext cx="5608319" cy="4183381"/>
          </a:xfrm>
          <a:prstGeom prst="rect">
            <a:avLst/>
          </a:prstGeom>
        </p:spPr>
        <p:txBody>
          <a:bodyPr vert="horz" lIns="93711" tIns="46855" rIns="93711" bIns="468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67"/>
            <a:ext cx="3037839" cy="464820"/>
          </a:xfrm>
          <a:prstGeom prst="rect">
            <a:avLst/>
          </a:prstGeom>
        </p:spPr>
        <p:txBody>
          <a:bodyPr vert="horz" lIns="93711" tIns="46855" rIns="93711" bIns="46855"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39" cy="464820"/>
          </a:xfrm>
          <a:prstGeom prst="rect">
            <a:avLst/>
          </a:prstGeom>
        </p:spPr>
        <p:txBody>
          <a:bodyPr vert="horz" lIns="93711" tIns="46855" rIns="93711" bIns="46855" rtlCol="0" anchor="b"/>
          <a:lstStyle>
            <a:lvl1pPr algn="r">
              <a:defRPr sz="1200"/>
            </a:lvl1pPr>
          </a:lstStyle>
          <a:p>
            <a:fld id="{990E1FEC-3812-4BB3-B51E-741CA2B0081B}" type="slidenum">
              <a:rPr lang="en-US" smtClean="0"/>
              <a:pPr/>
              <a:t>‹#›</a:t>
            </a:fld>
            <a:endParaRPr lang="en-US"/>
          </a:p>
        </p:txBody>
      </p:sp>
    </p:spTree>
    <p:extLst>
      <p:ext uri="{BB962C8B-B14F-4D97-AF65-F5344CB8AC3E}">
        <p14:creationId xmlns:p14="http://schemas.microsoft.com/office/powerpoint/2010/main" val="157841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0E1FEC-3812-4BB3-B51E-741CA2B0081B}" type="slidenum">
              <a:rPr lang="en-US" smtClean="0"/>
              <a:pPr/>
              <a:t>1</a:t>
            </a:fld>
            <a:endParaRPr lang="en-US"/>
          </a:p>
        </p:txBody>
      </p:sp>
    </p:spTree>
    <p:extLst>
      <p:ext uri="{BB962C8B-B14F-4D97-AF65-F5344CB8AC3E}">
        <p14:creationId xmlns:p14="http://schemas.microsoft.com/office/powerpoint/2010/main" val="394684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call” etc.</a:t>
            </a:r>
            <a:r>
              <a:rPr lang="en-US" baseline="0" dirty="0" smtClean="0"/>
              <a:t> would apply to service techs, emergency responders, arson investigators, building maintenance, etc.</a:t>
            </a:r>
          </a:p>
          <a:p>
            <a:r>
              <a:rPr lang="en-US" baseline="0" dirty="0" smtClean="0"/>
              <a:t>Work site would apply to building inspectors, code enforcement, etc.</a:t>
            </a:r>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4</a:t>
            </a:fld>
            <a:endParaRPr lang="en-US"/>
          </a:p>
        </p:txBody>
      </p:sp>
    </p:spTree>
    <p:extLst>
      <p:ext uri="{BB962C8B-B14F-4D97-AF65-F5344CB8AC3E}">
        <p14:creationId xmlns:p14="http://schemas.microsoft.com/office/powerpoint/2010/main" val="351971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building maintenance mechanics for specialty tools/equipment stowed on the vehicle</a:t>
            </a:r>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5</a:t>
            </a:fld>
            <a:endParaRPr lang="en-US"/>
          </a:p>
        </p:txBody>
      </p:sp>
    </p:spTree>
    <p:extLst>
      <p:ext uri="{BB962C8B-B14F-4D97-AF65-F5344CB8AC3E}">
        <p14:creationId xmlns:p14="http://schemas.microsoft.com/office/powerpoint/2010/main" val="135910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9</a:t>
            </a:fld>
            <a:endParaRPr lang="en-US"/>
          </a:p>
        </p:txBody>
      </p:sp>
    </p:spTree>
    <p:extLst>
      <p:ext uri="{BB962C8B-B14F-4D97-AF65-F5344CB8AC3E}">
        <p14:creationId xmlns:p14="http://schemas.microsoft.com/office/powerpoint/2010/main" val="29389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Mayor Parker exempted Fire;  what does MST wish</a:t>
            </a:r>
            <a:r>
              <a:rPr lang="en-US" baseline="0" dirty="0" smtClean="0"/>
              <a:t> to do?</a:t>
            </a:r>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10</a:t>
            </a:fld>
            <a:endParaRPr lang="en-US"/>
          </a:p>
        </p:txBody>
      </p:sp>
    </p:spTree>
    <p:extLst>
      <p:ext uri="{BB962C8B-B14F-4D97-AF65-F5344CB8AC3E}">
        <p14:creationId xmlns:p14="http://schemas.microsoft.com/office/powerpoint/2010/main" val="1664390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2000">
              <a:schemeClr val="accent1">
                <a:tint val="66000"/>
                <a:satMod val="160000"/>
                <a:alpha val="0"/>
                <a:lumMod val="83000"/>
              </a:schemeClr>
            </a:gs>
            <a:gs pos="50000">
              <a:schemeClr val="accent1">
                <a:tint val="44500"/>
                <a:satMod val="160000"/>
              </a:schemeClr>
            </a:gs>
            <a:gs pos="99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&lt;DRAFT&gt;</a:t>
            </a:r>
            <a:endParaRPr lang="en-US"/>
          </a:p>
        </p:txBody>
      </p:sp>
      <p:sp>
        <p:nvSpPr>
          <p:cNvPr id="6" name="Slide Number Placeholder 5"/>
          <p:cNvSpPr>
            <a:spLocks noGrp="1"/>
          </p:cNvSpPr>
          <p:nvPr>
            <p:ph type="sldNum" sz="quarter" idx="12"/>
          </p:nvPr>
        </p:nvSpPr>
        <p:spPr/>
        <p:txBody>
          <a:bodyPr/>
          <a:lstStyle/>
          <a:p>
            <a:fld id="{016DFC01-5263-43CC-B2B1-8A1F23EF6CC2}"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1900" y="457200"/>
            <a:ext cx="1600200" cy="15891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&lt;DRAFT&gt;</a:t>
            </a:r>
            <a:endParaRPr lang="en-US"/>
          </a:p>
        </p:txBody>
      </p:sp>
      <p:sp>
        <p:nvSpPr>
          <p:cNvPr id="6" name="Slide Number Placeholder 5"/>
          <p:cNvSpPr>
            <a:spLocks noGrp="1"/>
          </p:cNvSpPr>
          <p:nvPr>
            <p:ph type="sldNum" sz="quarter" idx="12"/>
          </p:nvPr>
        </p:nvSpPr>
        <p:spPr/>
        <p:txBody>
          <a:bodyPr/>
          <a:lstStyle/>
          <a:p>
            <a:fld id="{016DFC01-5263-43CC-B2B1-8A1F23EF6C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&lt;DRAFT&gt;</a:t>
            </a:r>
            <a:endParaRPr lang="en-US"/>
          </a:p>
        </p:txBody>
      </p:sp>
      <p:sp>
        <p:nvSpPr>
          <p:cNvPr id="6" name="Slide Number Placeholder 5"/>
          <p:cNvSpPr>
            <a:spLocks noGrp="1"/>
          </p:cNvSpPr>
          <p:nvPr>
            <p:ph type="sldNum" sz="quarter" idx="12"/>
          </p:nvPr>
        </p:nvSpPr>
        <p:spPr/>
        <p:txBody>
          <a:bodyPr/>
          <a:lstStyle/>
          <a:p>
            <a:fld id="{016DFC01-5263-43CC-B2B1-8A1F23EF6C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2000">
              <a:schemeClr val="accent1">
                <a:tint val="66000"/>
                <a:satMod val="160000"/>
                <a:alpha val="0"/>
                <a:lumMod val="83000"/>
              </a:schemeClr>
            </a:gs>
            <a:gs pos="50000">
              <a:schemeClr val="accent1">
                <a:tint val="44500"/>
                <a:satMod val="160000"/>
              </a:schemeClr>
            </a:gs>
            <a:gs pos="99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553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&lt;DRAFT&gt;</a:t>
            </a:r>
            <a:endParaRPr lang="en-US"/>
          </a:p>
        </p:txBody>
      </p:sp>
      <p:sp>
        <p:nvSpPr>
          <p:cNvPr id="6" name="Slide Number Placeholder 5"/>
          <p:cNvSpPr>
            <a:spLocks noGrp="1"/>
          </p:cNvSpPr>
          <p:nvPr>
            <p:ph type="sldNum" sz="quarter" idx="12"/>
          </p:nvPr>
        </p:nvSpPr>
        <p:spPr/>
        <p:txBody>
          <a:bodyPr/>
          <a:lstStyle/>
          <a:p>
            <a:fld id="{016DFC01-5263-43CC-B2B1-8A1F23EF6CC2}"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3" y="76200"/>
            <a:ext cx="1074208" cy="1066800"/>
          </a:xfrm>
          <a:prstGeom prst="rect">
            <a:avLst/>
          </a:prstGeom>
        </p:spPr>
      </p:pic>
      <p:pic>
        <p:nvPicPr>
          <p:cNvPr id="2050"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76200"/>
            <a:ext cx="10731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&lt;DRAFT&gt;</a:t>
            </a:r>
            <a:endParaRPr lang="en-US"/>
          </a:p>
        </p:txBody>
      </p:sp>
      <p:sp>
        <p:nvSpPr>
          <p:cNvPr id="6" name="Slide Number Placeholder 5"/>
          <p:cNvSpPr>
            <a:spLocks noGrp="1"/>
          </p:cNvSpPr>
          <p:nvPr>
            <p:ph type="sldNum" sz="quarter" idx="12"/>
          </p:nvPr>
        </p:nvSpPr>
        <p:spPr/>
        <p:txBody>
          <a:bodyPr/>
          <a:lstStyle/>
          <a:p>
            <a:fld id="{016DFC01-5263-43CC-B2B1-8A1F23EF6C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&lt;DRAFT&gt;</a:t>
            </a:r>
            <a:endParaRPr lang="en-US"/>
          </a:p>
        </p:txBody>
      </p:sp>
      <p:sp>
        <p:nvSpPr>
          <p:cNvPr id="7" name="Slide Number Placeholder 6"/>
          <p:cNvSpPr>
            <a:spLocks noGrp="1"/>
          </p:cNvSpPr>
          <p:nvPr>
            <p:ph type="sldNum" sz="quarter" idx="12"/>
          </p:nvPr>
        </p:nvSpPr>
        <p:spPr/>
        <p:txBody>
          <a:bodyPr/>
          <a:lstStyle/>
          <a:p>
            <a:fld id="{016DFC01-5263-43CC-B2B1-8A1F23EF6C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85BBDE-4C64-4264-8579-8F05F79C6FCF}" type="datetime1">
              <a:rPr lang="en-US" smtClean="0"/>
              <a:pPr/>
              <a:t>6/30/2016</a:t>
            </a:fld>
            <a:endParaRPr lang="en-US"/>
          </a:p>
        </p:txBody>
      </p:sp>
      <p:sp>
        <p:nvSpPr>
          <p:cNvPr id="8" name="Footer Placeholder 7"/>
          <p:cNvSpPr>
            <a:spLocks noGrp="1"/>
          </p:cNvSpPr>
          <p:nvPr>
            <p:ph type="ftr" sz="quarter" idx="11"/>
          </p:nvPr>
        </p:nvSpPr>
        <p:spPr/>
        <p:txBody>
          <a:bodyPr/>
          <a:lstStyle/>
          <a:p>
            <a:r>
              <a:rPr lang="en-US" smtClean="0"/>
              <a:t>&lt;DRAFT&gt;</a:t>
            </a:r>
            <a:endParaRPr lang="en-US"/>
          </a:p>
        </p:txBody>
      </p:sp>
      <p:sp>
        <p:nvSpPr>
          <p:cNvPr id="9" name="Slide Number Placeholder 8"/>
          <p:cNvSpPr>
            <a:spLocks noGrp="1"/>
          </p:cNvSpPr>
          <p:nvPr>
            <p:ph type="sldNum" sz="quarter" idx="12"/>
          </p:nvPr>
        </p:nvSpPr>
        <p:spPr/>
        <p:txBody>
          <a:bodyPr/>
          <a:lstStyle/>
          <a:p>
            <a:fld id="{016DFC01-5263-43CC-B2B1-8A1F23EF6C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5532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02CA87A-59A8-4CAD-B69E-8A95F897A439}" type="datetime1">
              <a:rPr lang="en-US" smtClean="0"/>
              <a:pPr/>
              <a:t>6/30/2016</a:t>
            </a:fld>
            <a:endParaRPr lang="en-US"/>
          </a:p>
        </p:txBody>
      </p:sp>
      <p:sp>
        <p:nvSpPr>
          <p:cNvPr id="4" name="Footer Placeholder 3"/>
          <p:cNvSpPr>
            <a:spLocks noGrp="1"/>
          </p:cNvSpPr>
          <p:nvPr>
            <p:ph type="ftr" sz="quarter" idx="11"/>
          </p:nvPr>
        </p:nvSpPr>
        <p:spPr/>
        <p:txBody>
          <a:bodyPr/>
          <a:lstStyle/>
          <a:p>
            <a:r>
              <a:rPr lang="en-US" smtClean="0"/>
              <a:t>&lt;DRAFT&gt;</a:t>
            </a:r>
            <a:endParaRPr lang="en-US"/>
          </a:p>
        </p:txBody>
      </p:sp>
      <p:sp>
        <p:nvSpPr>
          <p:cNvPr id="5" name="Slide Number Placeholder 4"/>
          <p:cNvSpPr>
            <a:spLocks noGrp="1"/>
          </p:cNvSpPr>
          <p:nvPr>
            <p:ph type="sldNum" sz="quarter" idx="12"/>
          </p:nvPr>
        </p:nvSpPr>
        <p:spPr/>
        <p:txBody>
          <a:bodyPr/>
          <a:lstStyle/>
          <a:p>
            <a:fld id="{016DFC01-5263-43CC-B2B1-8A1F23EF6CC2}"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3" y="76200"/>
            <a:ext cx="1074208" cy="10668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76200"/>
            <a:ext cx="1072610" cy="127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C10BF-C967-4BDA-997A-061235D88541}" type="datetime1">
              <a:rPr lang="en-US" smtClean="0"/>
              <a:pPr/>
              <a:t>6/30/2016</a:t>
            </a:fld>
            <a:endParaRPr lang="en-US"/>
          </a:p>
        </p:txBody>
      </p:sp>
      <p:sp>
        <p:nvSpPr>
          <p:cNvPr id="3" name="Footer Placeholder 2"/>
          <p:cNvSpPr>
            <a:spLocks noGrp="1"/>
          </p:cNvSpPr>
          <p:nvPr>
            <p:ph type="ftr" sz="quarter" idx="11"/>
          </p:nvPr>
        </p:nvSpPr>
        <p:spPr/>
        <p:txBody>
          <a:bodyPr/>
          <a:lstStyle/>
          <a:p>
            <a:r>
              <a:rPr lang="en-US" smtClean="0"/>
              <a:t>&lt;DRAFT&gt;</a:t>
            </a:r>
            <a:endParaRPr lang="en-US"/>
          </a:p>
        </p:txBody>
      </p:sp>
      <p:sp>
        <p:nvSpPr>
          <p:cNvPr id="4" name="Slide Number Placeholder 3"/>
          <p:cNvSpPr>
            <a:spLocks noGrp="1"/>
          </p:cNvSpPr>
          <p:nvPr>
            <p:ph type="sldNum" sz="quarter" idx="12"/>
          </p:nvPr>
        </p:nvSpPr>
        <p:spPr/>
        <p:txBody>
          <a:bodyPr/>
          <a:lstStyle/>
          <a:p>
            <a:fld id="{016DFC01-5263-43CC-B2B1-8A1F23EF6C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7B11E-3EA9-4C5A-BA99-0AF928C5F0B3}" type="datetime1">
              <a:rPr lang="en-US" smtClean="0"/>
              <a:pPr/>
              <a:t>6/30/2016</a:t>
            </a:fld>
            <a:endParaRPr lang="en-US"/>
          </a:p>
        </p:txBody>
      </p:sp>
      <p:sp>
        <p:nvSpPr>
          <p:cNvPr id="6" name="Footer Placeholder 5"/>
          <p:cNvSpPr>
            <a:spLocks noGrp="1"/>
          </p:cNvSpPr>
          <p:nvPr>
            <p:ph type="ftr" sz="quarter" idx="11"/>
          </p:nvPr>
        </p:nvSpPr>
        <p:spPr/>
        <p:txBody>
          <a:bodyPr/>
          <a:lstStyle/>
          <a:p>
            <a:r>
              <a:rPr lang="en-US" smtClean="0"/>
              <a:t>&lt;DRAFT&gt;</a:t>
            </a:r>
            <a:endParaRPr lang="en-US"/>
          </a:p>
        </p:txBody>
      </p:sp>
      <p:sp>
        <p:nvSpPr>
          <p:cNvPr id="7" name="Slide Number Placeholder 6"/>
          <p:cNvSpPr>
            <a:spLocks noGrp="1"/>
          </p:cNvSpPr>
          <p:nvPr>
            <p:ph type="sldNum" sz="quarter" idx="12"/>
          </p:nvPr>
        </p:nvSpPr>
        <p:spPr/>
        <p:txBody>
          <a:bodyPr/>
          <a:lstStyle/>
          <a:p>
            <a:fld id="{016DFC01-5263-43CC-B2B1-8A1F23EF6C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&lt;DRAFT&gt;</a:t>
            </a:r>
            <a:endParaRPr lang="en-US"/>
          </a:p>
        </p:txBody>
      </p:sp>
      <p:sp>
        <p:nvSpPr>
          <p:cNvPr id="7" name="Slide Number Placeholder 6"/>
          <p:cNvSpPr>
            <a:spLocks noGrp="1"/>
          </p:cNvSpPr>
          <p:nvPr>
            <p:ph type="sldNum" sz="quarter" idx="12"/>
          </p:nvPr>
        </p:nvSpPr>
        <p:spPr/>
        <p:txBody>
          <a:bodyPr/>
          <a:lstStyle/>
          <a:p>
            <a:fld id="{016DFC01-5263-43CC-B2B1-8A1F23EF6C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74638"/>
            <a:ext cx="7467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C300F-0FFA-45B0-B496-147A5A351E09}" type="datetime1">
              <a:rPr lang="en-US" smtClean="0"/>
              <a:pPr/>
              <a:t>6/30/2016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&lt;DRAFT&gt;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DFC01-5263-43CC-B2B1-8A1F23EF6C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imgres?imgurl=https://pixabay.com/static/uploads/photo/2013/07/13/11/27/telephone-158190_960_720.png&amp;imgrefurl=https://pixabay.com/en/telephone-phone-old-ringing-red-158190/&amp;docid=YBHLETlqnPIPmM&amp;tbnid=YstkAJnrahj0OM:&amp;w=718&amp;h=720&amp;bih=779&amp;biw=1680&amp;ved=0ahUKEwjng-W3kLzNAhVOWVIKHfstBNEQxiAIAg&amp;iact=c&amp;ictx=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888" y="1752600"/>
            <a:ext cx="7772400" cy="1470025"/>
          </a:xfrm>
        </p:spPr>
        <p:txBody>
          <a:bodyPr/>
          <a:lstStyle/>
          <a:p>
            <a:r>
              <a:rPr lang="en-US" dirty="0" smtClean="0"/>
              <a:t>Fleet Management Department</a:t>
            </a:r>
            <a:endParaRPr lang="en-US" dirty="0"/>
          </a:p>
        </p:txBody>
      </p:sp>
      <p:sp>
        <p:nvSpPr>
          <p:cNvPr id="3" name="Subtitle 2"/>
          <p:cNvSpPr>
            <a:spLocks noGrp="1"/>
          </p:cNvSpPr>
          <p:nvPr>
            <p:ph type="subTitle" idx="1"/>
          </p:nvPr>
        </p:nvSpPr>
        <p:spPr>
          <a:xfrm>
            <a:off x="457200" y="2910384"/>
            <a:ext cx="8153400" cy="1752600"/>
          </a:xfrm>
        </p:spPr>
        <p:txBody>
          <a:bodyPr>
            <a:normAutofit fontScale="85000" lnSpcReduction="20000"/>
          </a:bodyPr>
          <a:lstStyle/>
          <a:p>
            <a:r>
              <a:rPr lang="en-US" dirty="0" smtClean="0">
                <a:solidFill>
                  <a:schemeClr val="bg1">
                    <a:lumMod val="50000"/>
                  </a:schemeClr>
                </a:solidFill>
              </a:rPr>
              <a:t>Budget and Fiscal Affairs Committee</a:t>
            </a:r>
          </a:p>
          <a:p>
            <a:r>
              <a:rPr lang="en-US" dirty="0" smtClean="0">
                <a:solidFill>
                  <a:schemeClr val="bg1">
                    <a:lumMod val="50000"/>
                  </a:schemeClr>
                </a:solidFill>
              </a:rPr>
              <a:t>Home Storage Vehicles</a:t>
            </a:r>
          </a:p>
          <a:p>
            <a:r>
              <a:rPr lang="en-US" dirty="0" smtClean="0">
                <a:solidFill>
                  <a:schemeClr val="bg1">
                    <a:lumMod val="50000"/>
                  </a:schemeClr>
                </a:solidFill>
              </a:rPr>
              <a:t>Victor W. Ayres – Director</a:t>
            </a:r>
          </a:p>
          <a:p>
            <a:r>
              <a:rPr lang="en-US" dirty="0" smtClean="0">
                <a:solidFill>
                  <a:schemeClr val="bg1">
                    <a:lumMod val="50000"/>
                  </a:schemeClr>
                </a:solidFill>
              </a:rPr>
              <a:t>June 28, 2016</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016DFC01-5263-43CC-B2B1-8A1F23EF6CC2}" type="slidenum">
              <a:rPr lang="en-US" smtClean="0"/>
              <a:pPr/>
              <a:t>1</a:t>
            </a:fld>
            <a:endParaRPr lang="en-US"/>
          </a:p>
        </p:txBody>
      </p:sp>
      <p:pic>
        <p:nvPicPr>
          <p:cNvPr id="7" name="Picture 6" descr="Fleet Management Department Logo"/>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876799"/>
            <a:ext cx="1066800" cy="1419225"/>
          </a:xfrm>
          <a:prstGeom prst="rect">
            <a:avLst/>
          </a:prstGeom>
          <a:ln>
            <a:noFill/>
          </a:ln>
          <a:effectLst/>
          <a:extLst/>
        </p:spPr>
      </p:pic>
      <p:pic>
        <p:nvPicPr>
          <p:cNvPr id="11" name="Picture 3" descr="H:\Pictures\COH_Leaf_3.jpg"/>
          <p:cNvPicPr preferRelativeResize="0">
            <a:picLocks noChangeArrowheads="1"/>
          </p:cNvPicPr>
          <p:nvPr/>
        </p:nvPicPr>
        <p:blipFill>
          <a:blip r:embed="rId4" cstate="print"/>
          <a:srcRect/>
          <a:stretch>
            <a:fillRect/>
          </a:stretch>
        </p:blipFill>
        <p:spPr bwMode="auto">
          <a:xfrm>
            <a:off x="914400" y="381000"/>
            <a:ext cx="2679192" cy="1827447"/>
          </a:xfrm>
          <a:prstGeom prst="rect">
            <a:avLst/>
          </a:prstGeom>
          <a:ln>
            <a:noFill/>
          </a:ln>
          <a:effectLst>
            <a:softEdge rad="112500"/>
          </a:effectLst>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22688" b="8186"/>
          <a:stretch/>
        </p:blipFill>
        <p:spPr>
          <a:xfrm>
            <a:off x="5715000" y="381000"/>
            <a:ext cx="3200400" cy="1792223"/>
          </a:xfrm>
          <a:prstGeom prst="rect">
            <a:avLst/>
          </a:prstGeom>
          <a:effectLst>
            <a:softEdge rad="127000"/>
          </a:effectLst>
        </p:spPr>
      </p:pic>
    </p:spTree>
    <p:extLst>
      <p:ext uri="{BB962C8B-B14F-4D97-AF65-F5344CB8AC3E}">
        <p14:creationId xmlns:p14="http://schemas.microsoft.com/office/powerpoint/2010/main" val="2204830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Storage </a:t>
            </a:r>
            <a:r>
              <a:rPr lang="en-US" dirty="0" smtClean="0"/>
              <a:t>Vehicle</a:t>
            </a:r>
            <a:r>
              <a:rPr lang="en-US" dirty="0"/>
              <a:t/>
            </a:r>
            <a:br>
              <a:rPr lang="en-US" dirty="0"/>
            </a:br>
            <a:r>
              <a:rPr lang="en-US" sz="2700" dirty="0" smtClean="0"/>
              <a:t>Employee Requirements</a:t>
            </a:r>
            <a:endParaRPr lang="en-US" sz="2700" dirty="0"/>
          </a:p>
        </p:txBody>
      </p:sp>
      <p:sp>
        <p:nvSpPr>
          <p:cNvPr id="3" name="Content Placeholder 2"/>
          <p:cNvSpPr>
            <a:spLocks noGrp="1"/>
          </p:cNvSpPr>
          <p:nvPr>
            <p:ph idx="1"/>
          </p:nvPr>
        </p:nvSpPr>
        <p:spPr>
          <a:xfrm>
            <a:off x="457200" y="1600200"/>
            <a:ext cx="5867400" cy="4525963"/>
          </a:xfrm>
        </p:spPr>
        <p:txBody>
          <a:bodyPr>
            <a:normAutofit fontScale="92500" lnSpcReduction="20000"/>
          </a:bodyPr>
          <a:lstStyle/>
          <a:p>
            <a:r>
              <a:rPr lang="en-US" dirty="0" smtClean="0"/>
              <a:t>Employee Reimbursement </a:t>
            </a:r>
          </a:p>
          <a:p>
            <a:pPr lvl="1"/>
            <a:r>
              <a:rPr lang="en-US" dirty="0" smtClean="0"/>
              <a:t>Employees reimburse the City for non-City business driving (commute miles)</a:t>
            </a:r>
          </a:p>
          <a:p>
            <a:pPr marL="457200" lvl="1" indent="0">
              <a:buNone/>
            </a:pPr>
            <a:endParaRPr lang="en-US" dirty="0" smtClean="0"/>
          </a:p>
          <a:p>
            <a:r>
              <a:rPr lang="en-US" dirty="0" smtClean="0"/>
              <a:t>Exceptions</a:t>
            </a:r>
          </a:p>
          <a:p>
            <a:pPr lvl="1"/>
            <a:r>
              <a:rPr lang="en-US" dirty="0" smtClean="0"/>
              <a:t>Exempted by the Mayor</a:t>
            </a:r>
          </a:p>
          <a:p>
            <a:pPr lvl="1"/>
            <a:r>
              <a:rPr lang="en-US" dirty="0" smtClean="0"/>
              <a:t>On temporary assignment (&lt;=7 days in 30-day period)</a:t>
            </a:r>
          </a:p>
          <a:p>
            <a:pPr lvl="1"/>
            <a:r>
              <a:rPr lang="en-US" dirty="0" smtClean="0"/>
              <a:t>During emergency response operations</a:t>
            </a:r>
          </a:p>
          <a:p>
            <a:pPr lvl="1"/>
            <a:endParaRPr lang="en-US" dirty="0" smtClean="0"/>
          </a:p>
          <a:p>
            <a:endParaRPr lang="en-US" dirty="0"/>
          </a:p>
          <a:p>
            <a:pPr lvl="2"/>
            <a:endParaRPr lang="en-US" dirty="0" smtClean="0"/>
          </a:p>
        </p:txBody>
      </p:sp>
      <p:sp>
        <p:nvSpPr>
          <p:cNvPr id="4" name="Slide Number Placeholder 3"/>
          <p:cNvSpPr>
            <a:spLocks noGrp="1"/>
          </p:cNvSpPr>
          <p:nvPr>
            <p:ph type="sldNum" sz="quarter" idx="12"/>
          </p:nvPr>
        </p:nvSpPr>
        <p:spPr/>
        <p:txBody>
          <a:bodyPr/>
          <a:lstStyle/>
          <a:p>
            <a:fld id="{016DFC01-5263-43CC-B2B1-8A1F23EF6CC2}" type="slidenum">
              <a:rPr lang="en-US" smtClean="0"/>
              <a:pPr/>
              <a:t>10</a:t>
            </a:fld>
            <a:endParaRPr lang="en-US"/>
          </a:p>
        </p:txBody>
      </p:sp>
      <p:pic>
        <p:nvPicPr>
          <p:cNvPr id="5122" name="Picture 2" descr="http://www.mynrma.com.au/images/motoring-road-safety/safer-country-driv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466" y="2743200"/>
            <a:ext cx="233446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80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Employee Reimbursement</a:t>
            </a:r>
            <a:endParaRPr lang="en-US" dirty="0"/>
          </a:p>
        </p:txBody>
      </p:sp>
      <p:sp>
        <p:nvSpPr>
          <p:cNvPr id="3" name="Content Placeholder 2"/>
          <p:cNvSpPr>
            <a:spLocks noGrp="1"/>
          </p:cNvSpPr>
          <p:nvPr>
            <p:ph idx="1"/>
          </p:nvPr>
        </p:nvSpPr>
        <p:spPr>
          <a:xfrm>
            <a:off x="3048000" y="1600200"/>
            <a:ext cx="5943600" cy="4525963"/>
          </a:xfrm>
        </p:spPr>
        <p:txBody>
          <a:bodyPr>
            <a:normAutofit fontScale="92500" lnSpcReduction="20000"/>
          </a:bodyPr>
          <a:lstStyle/>
          <a:p>
            <a:r>
              <a:rPr lang="en-US" dirty="0"/>
              <a:t>Current rate is $98.00 per pay period which is reviewed at the beginning of each fiscal year by </a:t>
            </a:r>
            <a:r>
              <a:rPr lang="en-US" dirty="0" smtClean="0"/>
              <a:t>FMD</a:t>
            </a:r>
          </a:p>
          <a:p>
            <a:endParaRPr lang="en-US" dirty="0" smtClean="0"/>
          </a:p>
          <a:p>
            <a:r>
              <a:rPr lang="en-US" dirty="0" smtClean="0"/>
              <a:t>City collects approximately $1.6MM annually</a:t>
            </a:r>
          </a:p>
          <a:p>
            <a:endParaRPr lang="en-US" dirty="0" smtClean="0"/>
          </a:p>
          <a:p>
            <a:r>
              <a:rPr lang="en-US" dirty="0" smtClean="0"/>
              <a:t>Revenues collected are returned to employee departments</a:t>
            </a:r>
            <a:endParaRPr lang="en-US" dirty="0"/>
          </a:p>
          <a:p>
            <a:endParaRPr lang="en-US" dirty="0"/>
          </a:p>
        </p:txBody>
      </p:sp>
      <p:sp>
        <p:nvSpPr>
          <p:cNvPr id="4" name="Slide Number Placeholder 3"/>
          <p:cNvSpPr>
            <a:spLocks noGrp="1"/>
          </p:cNvSpPr>
          <p:nvPr>
            <p:ph type="sldNum" sz="quarter" idx="12"/>
          </p:nvPr>
        </p:nvSpPr>
        <p:spPr/>
        <p:txBody>
          <a:bodyPr/>
          <a:lstStyle/>
          <a:p>
            <a:fld id="{016DFC01-5263-43CC-B2B1-8A1F23EF6CC2}" type="slidenum">
              <a:rPr lang="en-US" smtClean="0"/>
              <a:pPr/>
              <a:t>11</a:t>
            </a:fld>
            <a:endParaRPr lang="en-US"/>
          </a:p>
        </p:txBody>
      </p:sp>
      <p:pic>
        <p:nvPicPr>
          <p:cNvPr id="4098" name="Picture 2" descr="http://www.noroomforcontraception.com/wp-content/uploads/2014/12/Expens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95600"/>
            <a:ext cx="24003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382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&amp; audit process</a:t>
            </a:r>
            <a:endParaRPr lang="en-US" dirty="0"/>
          </a:p>
        </p:txBody>
      </p:sp>
      <p:sp>
        <p:nvSpPr>
          <p:cNvPr id="3" name="Content Placeholder 2"/>
          <p:cNvSpPr>
            <a:spLocks noGrp="1"/>
          </p:cNvSpPr>
          <p:nvPr>
            <p:ph idx="1"/>
          </p:nvPr>
        </p:nvSpPr>
        <p:spPr>
          <a:xfrm>
            <a:off x="457200" y="1600200"/>
            <a:ext cx="4953000" cy="4525963"/>
          </a:xfrm>
        </p:spPr>
        <p:txBody>
          <a:bodyPr>
            <a:normAutofit fontScale="85000" lnSpcReduction="20000"/>
          </a:bodyPr>
          <a:lstStyle/>
          <a:p>
            <a:r>
              <a:rPr lang="en-US" dirty="0" smtClean="0"/>
              <a:t>7.3.6 Departments </a:t>
            </a:r>
          </a:p>
          <a:p>
            <a:pPr lvl="1"/>
            <a:r>
              <a:rPr lang="en-US" dirty="0"/>
              <a:t>M</a:t>
            </a:r>
            <a:r>
              <a:rPr lang="en-US" dirty="0" smtClean="0"/>
              <a:t>aintain home storage requests, approvals and quarterly vehicle use reports.</a:t>
            </a:r>
          </a:p>
          <a:p>
            <a:pPr lvl="1"/>
            <a:endParaRPr lang="en-US" dirty="0" smtClean="0"/>
          </a:p>
          <a:p>
            <a:pPr lvl="1"/>
            <a:r>
              <a:rPr lang="en-US" dirty="0" smtClean="0"/>
              <a:t>Directors or the Mayor review vehicle assignments annually, and can revoke home storage privileges.</a:t>
            </a:r>
          </a:p>
          <a:p>
            <a:pPr lvl="1"/>
            <a:endParaRPr lang="en-US" dirty="0" smtClean="0"/>
          </a:p>
          <a:p>
            <a:pPr lvl="1"/>
            <a:r>
              <a:rPr lang="en-US" dirty="0" smtClean="0"/>
              <a:t>FMD audits department records in </a:t>
            </a:r>
            <a:r>
              <a:rPr lang="en-US" dirty="0"/>
              <a:t>the 1</a:t>
            </a:r>
            <a:r>
              <a:rPr lang="en-US" baseline="30000" dirty="0"/>
              <a:t>st</a:t>
            </a:r>
            <a:r>
              <a:rPr lang="en-US" dirty="0"/>
              <a:t> quarter of each fiscal year.</a:t>
            </a:r>
          </a:p>
          <a:p>
            <a:pPr lvl="1"/>
            <a:endParaRPr lang="en-US" dirty="0"/>
          </a:p>
        </p:txBody>
      </p:sp>
      <p:sp>
        <p:nvSpPr>
          <p:cNvPr id="4" name="Slide Number Placeholder 3"/>
          <p:cNvSpPr>
            <a:spLocks noGrp="1"/>
          </p:cNvSpPr>
          <p:nvPr>
            <p:ph type="sldNum" sz="quarter" idx="12"/>
          </p:nvPr>
        </p:nvSpPr>
        <p:spPr/>
        <p:txBody>
          <a:bodyPr/>
          <a:lstStyle/>
          <a:p>
            <a:fld id="{016DFC01-5263-43CC-B2B1-8A1F23EF6CC2}" type="slidenum">
              <a:rPr lang="en-US" smtClean="0"/>
              <a:pPr/>
              <a:t>12</a:t>
            </a:fld>
            <a:endParaRPr lang="en-US"/>
          </a:p>
        </p:txBody>
      </p:sp>
      <p:pic>
        <p:nvPicPr>
          <p:cNvPr id="1026" name="Picture 2" descr="https://harvester.census.gov/facweb/images/Audit-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438400"/>
            <a:ext cx="3283404"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3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553200" cy="1858962"/>
          </a:xfrm>
        </p:spPr>
        <p:txBody>
          <a:bodyPr>
            <a:normAutofit/>
          </a:bodyPr>
          <a:lstStyle/>
          <a:p>
            <a:pPr marL="0" indent="0"/>
            <a:r>
              <a:rPr lang="en-US" sz="6000" dirty="0"/>
              <a:t>Questions?</a:t>
            </a:r>
          </a:p>
        </p:txBody>
      </p:sp>
      <p:sp>
        <p:nvSpPr>
          <p:cNvPr id="3" name="Content Placeholder 2"/>
          <p:cNvSpPr>
            <a:spLocks noGrp="1"/>
          </p:cNvSpPr>
          <p:nvPr>
            <p:ph idx="1"/>
          </p:nvPr>
        </p:nvSpPr>
        <p:spPr/>
        <p:txBody>
          <a:bodyPr>
            <a:normAutofit/>
          </a:bodyPr>
          <a:lstStyle/>
          <a:p>
            <a:pPr marL="0" indent="0" algn="ctr">
              <a:buNone/>
            </a:pPr>
            <a:endParaRPr lang="en-US" sz="4400" dirty="0"/>
          </a:p>
        </p:txBody>
      </p:sp>
      <p:sp>
        <p:nvSpPr>
          <p:cNvPr id="4" name="Slide Number Placeholder 3"/>
          <p:cNvSpPr>
            <a:spLocks noGrp="1"/>
          </p:cNvSpPr>
          <p:nvPr>
            <p:ph type="sldNum" sz="quarter" idx="12"/>
          </p:nvPr>
        </p:nvSpPr>
        <p:spPr/>
        <p:txBody>
          <a:bodyPr/>
          <a:lstStyle/>
          <a:p>
            <a:fld id="{016DFC01-5263-43CC-B2B1-8A1F23EF6CC2}" type="slidenum">
              <a:rPr lang="en-US" smtClean="0"/>
              <a:pPr/>
              <a:t>13</a:t>
            </a:fld>
            <a:endParaRPr lang="en-US"/>
          </a:p>
        </p:txBody>
      </p:sp>
      <p:pic>
        <p:nvPicPr>
          <p:cNvPr id="1026" name="Picture 2" descr="http://gpstrackit.com/wp-content/uploads/2013/10/shutterstock_133762025.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8220" y="1600200"/>
            <a:ext cx="7009943" cy="46756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12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Outline</a:t>
            </a:r>
            <a:endParaRPr lang="en-US" dirty="0"/>
          </a:p>
        </p:txBody>
      </p:sp>
      <p:sp>
        <p:nvSpPr>
          <p:cNvPr id="3" name="Content Placeholder 2"/>
          <p:cNvSpPr>
            <a:spLocks noGrp="1"/>
          </p:cNvSpPr>
          <p:nvPr>
            <p:ph idx="1"/>
          </p:nvPr>
        </p:nvSpPr>
        <p:spPr>
          <a:xfrm>
            <a:off x="457200" y="1371600"/>
            <a:ext cx="4648200" cy="4525963"/>
          </a:xfrm>
        </p:spPr>
        <p:txBody>
          <a:bodyPr/>
          <a:lstStyle/>
          <a:p>
            <a:r>
              <a:rPr lang="en-US" dirty="0"/>
              <a:t>What is our policy?</a:t>
            </a:r>
          </a:p>
          <a:p>
            <a:r>
              <a:rPr lang="en-US" dirty="0"/>
              <a:t>How do we assign?</a:t>
            </a:r>
          </a:p>
          <a:p>
            <a:pPr lvl="1"/>
            <a:r>
              <a:rPr lang="en-US" dirty="0"/>
              <a:t>Job duty</a:t>
            </a:r>
          </a:p>
          <a:p>
            <a:pPr lvl="1"/>
            <a:r>
              <a:rPr lang="en-US" dirty="0"/>
              <a:t>Labor Contract</a:t>
            </a:r>
          </a:p>
          <a:p>
            <a:r>
              <a:rPr lang="en-US" dirty="0"/>
              <a:t>How do we monitor &amp; audit?</a:t>
            </a:r>
          </a:p>
          <a:p>
            <a:r>
              <a:rPr lang="en-US" dirty="0"/>
              <a:t>What are our findings?</a:t>
            </a:r>
          </a:p>
          <a:p>
            <a:r>
              <a:rPr lang="en-US" dirty="0"/>
              <a:t>Questions</a:t>
            </a:r>
          </a:p>
          <a:p>
            <a:endParaRPr lang="en-US" dirty="0"/>
          </a:p>
        </p:txBody>
      </p:sp>
      <p:sp>
        <p:nvSpPr>
          <p:cNvPr id="4" name="Slide Number Placeholder 3"/>
          <p:cNvSpPr>
            <a:spLocks noGrp="1"/>
          </p:cNvSpPr>
          <p:nvPr>
            <p:ph type="sldNum" sz="quarter" idx="12"/>
          </p:nvPr>
        </p:nvSpPr>
        <p:spPr/>
        <p:txBody>
          <a:bodyPr/>
          <a:lstStyle/>
          <a:p>
            <a:fld id="{016DFC01-5263-43CC-B2B1-8A1F23EF6CC2}" type="slidenum">
              <a:rPr lang="en-US" smtClean="0"/>
              <a:pPr/>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2540" y="2286000"/>
            <a:ext cx="3352800" cy="2514600"/>
          </a:xfrm>
          <a:prstGeom prst="rect">
            <a:avLst/>
          </a:prstGeom>
        </p:spPr>
      </p:pic>
    </p:spTree>
    <p:extLst>
      <p:ext uri="{BB962C8B-B14F-4D97-AF65-F5344CB8AC3E}">
        <p14:creationId xmlns:p14="http://schemas.microsoft.com/office/powerpoint/2010/main" val="393356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Storage Vehicle</a:t>
            </a:r>
            <a:br>
              <a:rPr lang="en-US" dirty="0"/>
            </a:br>
            <a:r>
              <a:rPr lang="en-US" sz="3600" dirty="0" smtClean="0"/>
              <a:t>Administrative </a:t>
            </a:r>
            <a:r>
              <a:rPr lang="en-US" sz="3600" dirty="0"/>
              <a:t>Procedure 2-2 Revised </a:t>
            </a:r>
            <a:r>
              <a:rPr lang="en-US" sz="2700" dirty="0"/>
              <a:t>(12/4/2012)</a:t>
            </a:r>
            <a:endParaRPr lang="en-US" sz="3600" dirty="0"/>
          </a:p>
        </p:txBody>
      </p:sp>
      <p:sp>
        <p:nvSpPr>
          <p:cNvPr id="3" name="Content Placeholder 2"/>
          <p:cNvSpPr>
            <a:spLocks noGrp="1"/>
          </p:cNvSpPr>
          <p:nvPr>
            <p:ph idx="1"/>
          </p:nvPr>
        </p:nvSpPr>
        <p:spPr>
          <a:xfrm>
            <a:off x="2743200" y="1905000"/>
            <a:ext cx="6400800" cy="4525963"/>
          </a:xfrm>
        </p:spPr>
        <p:txBody>
          <a:bodyPr>
            <a:normAutofit fontScale="40000" lnSpcReduction="20000"/>
          </a:bodyPr>
          <a:lstStyle/>
          <a:p>
            <a:r>
              <a:rPr lang="en-US" sz="4300" dirty="0"/>
              <a:t>7.3 Vehicle Home Storage </a:t>
            </a:r>
          </a:p>
          <a:p>
            <a:pPr lvl="1"/>
            <a:r>
              <a:rPr lang="en-US" sz="4000" dirty="0"/>
              <a:t>7.3.1 - Employees who are required to report directly to various field work sites, or placed "on call" or providing special repair or emergency services after normal working hours may be assigned a City vehicle for home storage at the discretion of the department director or by the Mayor when it is beneficial to the City to do so. </a:t>
            </a:r>
          </a:p>
          <a:p>
            <a:pPr lvl="1"/>
            <a:r>
              <a:rPr lang="en-US" sz="4000" dirty="0"/>
              <a:t>7.3.2 -  Authorizations for home storage of City vehicles shall be approved only for employees who live within a 30-mile radius of City Hall. </a:t>
            </a:r>
          </a:p>
          <a:p>
            <a:pPr lvl="1"/>
            <a:r>
              <a:rPr lang="en-US" sz="4000" dirty="0"/>
              <a:t>7.3.2.1 -  With the approval of the Mayor or his/her designee, department directors are given discretion to authorize home storage outside the established radius for employees whose job functions are critical to department operations, such as maintenance mechanics who perform emergency repairs to City facilities and must transport their tools and equipment to the facility. </a:t>
            </a:r>
          </a:p>
          <a:p>
            <a:pPr lvl="1"/>
            <a:r>
              <a:rPr lang="en-US" sz="4000" dirty="0"/>
              <a:t>7.3.2.2 -  With the approval of the Mayor or his/her designee, Department Directors may establish a home storage mileage radius that differs from this A.P., provided that specific criteria and justifications are included and they are handled consistently.</a:t>
            </a:r>
          </a:p>
          <a:p>
            <a:endParaRPr lang="en-US" dirty="0"/>
          </a:p>
        </p:txBody>
      </p:sp>
      <p:sp>
        <p:nvSpPr>
          <p:cNvPr id="4" name="Slide Number Placeholder 3"/>
          <p:cNvSpPr>
            <a:spLocks noGrp="1"/>
          </p:cNvSpPr>
          <p:nvPr>
            <p:ph type="sldNum" sz="quarter" idx="12"/>
          </p:nvPr>
        </p:nvSpPr>
        <p:spPr/>
        <p:txBody>
          <a:bodyPr/>
          <a:lstStyle/>
          <a:p>
            <a:fld id="{016DFC01-5263-43CC-B2B1-8A1F23EF6CC2}" type="slidenum">
              <a:rPr lang="en-US" smtClean="0"/>
              <a:pPr/>
              <a:t>3</a:t>
            </a:fld>
            <a:endParaRPr lang="en-US"/>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2971800"/>
            <a:ext cx="2819400" cy="187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58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553200" cy="1401762"/>
          </a:xfrm>
        </p:spPr>
        <p:txBody>
          <a:bodyPr>
            <a:normAutofit fontScale="90000"/>
          </a:bodyPr>
          <a:lstStyle/>
          <a:p>
            <a:r>
              <a:rPr lang="en-US" dirty="0" smtClean="0"/>
              <a:t>Home Storage Vehicle</a:t>
            </a:r>
            <a:br>
              <a:rPr lang="en-US" dirty="0" smtClean="0"/>
            </a:br>
            <a:r>
              <a:rPr lang="en-US" sz="2700" dirty="0" smtClean="0"/>
              <a:t>(Administrative Procedure 2-2 Revised </a:t>
            </a:r>
            <a:r>
              <a:rPr lang="en-US" sz="2000" dirty="0" smtClean="0"/>
              <a:t>(12/4/2012)</a:t>
            </a:r>
            <a:r>
              <a:rPr lang="en-US" sz="2700" dirty="0" smtClean="0"/>
              <a:t>, </a:t>
            </a:r>
            <a:r>
              <a:rPr lang="en-US" sz="2000" dirty="0" smtClean="0"/>
              <a:t>section 7.3</a:t>
            </a:r>
            <a:endParaRPr lang="en-US" sz="2000" dirty="0"/>
          </a:p>
        </p:txBody>
      </p:sp>
      <p:sp>
        <p:nvSpPr>
          <p:cNvPr id="3" name="Content Placeholder 2"/>
          <p:cNvSpPr>
            <a:spLocks noGrp="1"/>
          </p:cNvSpPr>
          <p:nvPr>
            <p:ph idx="1"/>
          </p:nvPr>
        </p:nvSpPr>
        <p:spPr>
          <a:xfrm>
            <a:off x="457200" y="1600200"/>
            <a:ext cx="6858000" cy="4525963"/>
          </a:xfrm>
        </p:spPr>
        <p:txBody>
          <a:bodyPr>
            <a:normAutofit fontScale="92500" lnSpcReduction="10000"/>
          </a:bodyPr>
          <a:lstStyle/>
          <a:p>
            <a:endParaRPr lang="en-US" dirty="0" smtClean="0"/>
          </a:p>
          <a:p>
            <a:r>
              <a:rPr lang="en-US" dirty="0" smtClean="0"/>
              <a:t>Directors and Mayor may assign home storage privileges for City business use to include</a:t>
            </a:r>
          </a:p>
          <a:p>
            <a:endParaRPr lang="en-US" dirty="0" smtClean="0"/>
          </a:p>
          <a:p>
            <a:pPr lvl="1"/>
            <a:r>
              <a:rPr lang="en-US" dirty="0" smtClean="0"/>
              <a:t>“on call” , special repair or emergency services after normal business hours</a:t>
            </a:r>
          </a:p>
          <a:p>
            <a:pPr lvl="1"/>
            <a:endParaRPr lang="en-US" dirty="0" smtClean="0"/>
          </a:p>
          <a:p>
            <a:pPr lvl="1"/>
            <a:r>
              <a:rPr lang="en-US" dirty="0" smtClean="0"/>
              <a:t>requirement to report directly to various field work sites</a:t>
            </a:r>
          </a:p>
          <a:p>
            <a:pPr lvl="1"/>
            <a:endParaRPr lang="en-US" dirty="0"/>
          </a:p>
          <a:p>
            <a:pPr lvl="1"/>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16DFC01-5263-43CC-B2B1-8A1F23EF6CC2}" type="slidenum">
              <a:rPr lang="en-US" smtClean="0"/>
              <a:pPr/>
              <a:t>4</a:t>
            </a:fld>
            <a:endParaRPr lang="en-US"/>
          </a:p>
        </p:txBody>
      </p:sp>
      <p:pic>
        <p:nvPicPr>
          <p:cNvPr id="1026" name="Picture 2" descr="Related image">
            <a:hlinkClick r:id="rId3"/>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5200" y="3276600"/>
            <a:ext cx="144136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60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Storage </a:t>
            </a:r>
            <a:r>
              <a:rPr lang="en-US" dirty="0" smtClean="0"/>
              <a:t>Vehicle</a:t>
            </a:r>
            <a:r>
              <a:rPr lang="en-US" dirty="0"/>
              <a:t/>
            </a:r>
            <a:br>
              <a:rPr lang="en-US" dirty="0"/>
            </a:br>
            <a:r>
              <a:rPr lang="en-US" sz="2700" dirty="0"/>
              <a:t>(Administrative Procedure 2-2, section 7.3</a:t>
            </a:r>
            <a:endParaRPr lang="en-US" dirty="0"/>
          </a:p>
        </p:txBody>
      </p:sp>
      <p:sp>
        <p:nvSpPr>
          <p:cNvPr id="3" name="Content Placeholder 2"/>
          <p:cNvSpPr>
            <a:spLocks noGrp="1"/>
          </p:cNvSpPr>
          <p:nvPr>
            <p:ph idx="1"/>
          </p:nvPr>
        </p:nvSpPr>
        <p:spPr>
          <a:xfrm>
            <a:off x="2133600" y="1600200"/>
            <a:ext cx="6553200" cy="4525963"/>
          </a:xfrm>
        </p:spPr>
        <p:txBody>
          <a:bodyPr>
            <a:normAutofit fontScale="85000" lnSpcReduction="20000"/>
          </a:bodyPr>
          <a:lstStyle/>
          <a:p>
            <a:r>
              <a:rPr lang="en-US" dirty="0"/>
              <a:t>Guideline </a:t>
            </a:r>
            <a:r>
              <a:rPr lang="en-US" dirty="0" smtClean="0"/>
              <a:t>limits the distance from home to a 30-mile radius </a:t>
            </a:r>
            <a:r>
              <a:rPr lang="en-US" dirty="0"/>
              <a:t>of City </a:t>
            </a:r>
            <a:r>
              <a:rPr lang="en-US" dirty="0" smtClean="0"/>
              <a:t>Hall</a:t>
            </a:r>
          </a:p>
          <a:p>
            <a:endParaRPr lang="en-US" dirty="0" smtClean="0"/>
          </a:p>
          <a:p>
            <a:pPr lvl="1"/>
            <a:r>
              <a:rPr lang="en-US" dirty="0" smtClean="0"/>
              <a:t>Exceptions may be granted by the Mayor for:</a:t>
            </a:r>
          </a:p>
          <a:p>
            <a:pPr marL="0" indent="0">
              <a:buNone/>
            </a:pPr>
            <a:endParaRPr lang="en-US" dirty="0" smtClean="0"/>
          </a:p>
          <a:p>
            <a:pPr lvl="2"/>
            <a:r>
              <a:rPr lang="en-US" sz="2800" dirty="0" smtClean="0"/>
              <a:t>Job functions critical to department operations</a:t>
            </a:r>
          </a:p>
          <a:p>
            <a:pPr lvl="2"/>
            <a:endParaRPr lang="en-US" sz="2800" dirty="0" smtClean="0"/>
          </a:p>
          <a:p>
            <a:pPr lvl="2"/>
            <a:r>
              <a:rPr lang="en-US" sz="2800" dirty="0" smtClean="0"/>
              <a:t>Directors may establish a different mileage radius, provided specific criteria and justifications are included and consistently applied</a:t>
            </a:r>
            <a:endParaRPr lang="en-US" sz="2800" dirty="0"/>
          </a:p>
          <a:p>
            <a:endParaRPr lang="en-US" dirty="0"/>
          </a:p>
        </p:txBody>
      </p:sp>
      <p:sp>
        <p:nvSpPr>
          <p:cNvPr id="4" name="Slide Number Placeholder 3"/>
          <p:cNvSpPr>
            <a:spLocks noGrp="1"/>
          </p:cNvSpPr>
          <p:nvPr>
            <p:ph type="sldNum" sz="quarter" idx="12"/>
          </p:nvPr>
        </p:nvSpPr>
        <p:spPr/>
        <p:txBody>
          <a:bodyPr/>
          <a:lstStyle/>
          <a:p>
            <a:fld id="{016DFC01-5263-43CC-B2B1-8A1F23EF6CC2}" type="slidenum">
              <a:rPr lang="en-US" smtClean="0"/>
              <a:pPr/>
              <a:t>5</a:t>
            </a:fld>
            <a:endParaRPr lang="en-US"/>
          </a:p>
        </p:txBody>
      </p:sp>
      <p:pic>
        <p:nvPicPr>
          <p:cNvPr id="6146" name="Picture 2" descr="https://upload.wikimedia.org/wikipedia/commons/thumb/b/b6/Dallas,_Texas_road_map.svg/1024px-Dallas,_Texas_road_map.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19400"/>
            <a:ext cx="2286001"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3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 Home Storage Vehicles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4024030"/>
              </p:ext>
            </p:extLst>
          </p:nvPr>
        </p:nvGraphicFramePr>
        <p:xfrm>
          <a:off x="1524000" y="1752600"/>
          <a:ext cx="5943601" cy="3501694"/>
        </p:xfrm>
        <a:graphic>
          <a:graphicData uri="http://schemas.openxmlformats.org/drawingml/2006/table">
            <a:tbl>
              <a:tblPr>
                <a:tableStyleId>{5C22544A-7EE6-4342-B048-85BDC9FD1C3A}</a:tableStyleId>
              </a:tblPr>
              <a:tblGrid>
                <a:gridCol w="4457700"/>
                <a:gridCol w="1485901"/>
              </a:tblGrid>
              <a:tr h="263661">
                <a:tc>
                  <a:txBody>
                    <a:bodyPr/>
                    <a:lstStyle/>
                    <a:p>
                      <a:pPr algn="l" fontAlgn="b"/>
                      <a:r>
                        <a:rPr lang="en-US" sz="2000" b="1" u="none" strike="noStrike" dirty="0">
                          <a:effectLst/>
                        </a:rPr>
                        <a:t>Department</a:t>
                      </a:r>
                      <a:endParaRPr lang="en-US" sz="20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u="none" strike="noStrike" dirty="0">
                          <a:effectLst/>
                        </a:rPr>
                        <a:t># of Vehicles</a:t>
                      </a:r>
                      <a:endParaRPr lang="en-US" sz="20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61">
                <a:tc>
                  <a:txBody>
                    <a:bodyPr/>
                    <a:lstStyle/>
                    <a:p>
                      <a:pPr algn="l" fontAlgn="b"/>
                      <a:r>
                        <a:rPr lang="en-US" sz="2000" u="none" strike="noStrike" dirty="0">
                          <a:effectLst/>
                        </a:rPr>
                        <a:t>Fleet Management  Department</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8</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61">
                <a:tc>
                  <a:txBody>
                    <a:bodyPr/>
                    <a:lstStyle/>
                    <a:p>
                      <a:pPr algn="l" fontAlgn="b"/>
                      <a:r>
                        <a:rPr lang="en-US" sz="2000" u="none" strike="noStrike" dirty="0">
                          <a:effectLst/>
                        </a:rPr>
                        <a:t>General Services Department</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8</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61">
                <a:tc>
                  <a:txBody>
                    <a:bodyPr/>
                    <a:lstStyle/>
                    <a:p>
                      <a:pPr algn="l" fontAlgn="b"/>
                      <a:r>
                        <a:rPr lang="en-US" sz="2000" u="none" strike="noStrike" dirty="0">
                          <a:effectLst/>
                        </a:rPr>
                        <a:t>Houston Airport System</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6</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61">
                <a:tc>
                  <a:txBody>
                    <a:bodyPr/>
                    <a:lstStyle/>
                    <a:p>
                      <a:pPr algn="l" fontAlgn="b"/>
                      <a:r>
                        <a:rPr lang="en-US" sz="2000" u="none" strike="noStrike" dirty="0">
                          <a:effectLst/>
                        </a:rPr>
                        <a:t>Houston Fire </a:t>
                      </a:r>
                      <a:r>
                        <a:rPr lang="en-US" sz="2000" u="none" strike="noStrike" dirty="0" smtClean="0">
                          <a:effectLst/>
                        </a:rPr>
                        <a:t>Department</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274</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61">
                <a:tc>
                  <a:txBody>
                    <a:bodyPr/>
                    <a:lstStyle/>
                    <a:p>
                      <a:pPr algn="l" fontAlgn="b"/>
                      <a:r>
                        <a:rPr lang="en-US" sz="2000" u="none" strike="noStrike" dirty="0">
                          <a:effectLst/>
                        </a:rPr>
                        <a:t>Houston Police Department</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578</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61">
                <a:tc>
                  <a:txBody>
                    <a:bodyPr/>
                    <a:lstStyle/>
                    <a:p>
                      <a:pPr algn="l" fontAlgn="b"/>
                      <a:r>
                        <a:rPr lang="en-US" sz="2000" u="none" strike="noStrike" dirty="0">
                          <a:effectLst/>
                        </a:rPr>
                        <a:t>Human Resources </a:t>
                      </a:r>
                      <a:r>
                        <a:rPr lang="en-US" sz="2000" u="none" strike="noStrike" dirty="0" smtClean="0">
                          <a:effectLst/>
                        </a:rPr>
                        <a:t>Department</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1</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61">
                <a:tc>
                  <a:txBody>
                    <a:bodyPr/>
                    <a:lstStyle/>
                    <a:p>
                      <a:pPr algn="l" fontAlgn="b"/>
                      <a:r>
                        <a:rPr lang="en-US" sz="2000" u="none" strike="noStrike">
                          <a:effectLst/>
                        </a:rPr>
                        <a:t>Parks and Recreation Department</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8</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534">
                <a:tc>
                  <a:txBody>
                    <a:bodyPr/>
                    <a:lstStyle/>
                    <a:p>
                      <a:pPr algn="l" fontAlgn="b"/>
                      <a:r>
                        <a:rPr lang="en-US" sz="2000" u="none" strike="noStrike">
                          <a:effectLst/>
                        </a:rPr>
                        <a:t>Public Works and Engineering Department</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smtClean="0">
                          <a:effectLst/>
                        </a:rPr>
                        <a:t>252</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61">
                <a:tc>
                  <a:txBody>
                    <a:bodyPr/>
                    <a:lstStyle/>
                    <a:p>
                      <a:pPr algn="l" fontAlgn="b"/>
                      <a:r>
                        <a:rPr lang="en-US" sz="2000" u="none" strike="noStrike">
                          <a:effectLst/>
                        </a:rPr>
                        <a:t>Solid Waste Management Department</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2</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576">
                <a:tc>
                  <a:txBody>
                    <a:bodyPr/>
                    <a:lstStyle/>
                    <a:p>
                      <a:pPr algn="l" fontAlgn="b"/>
                      <a:r>
                        <a:rPr lang="en-US" sz="2400" b="1" u="none" strike="noStrike" dirty="0">
                          <a:effectLst/>
                        </a:rPr>
                        <a:t>Total </a:t>
                      </a:r>
                      <a:endParaRPr lang="en-US" sz="24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smtClean="0">
                          <a:effectLst/>
                        </a:rPr>
                        <a:t>1,220</a:t>
                      </a:r>
                      <a:endParaRPr lang="en-US" sz="24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016DFC01-5263-43CC-B2B1-8A1F23EF6CC2}" type="slidenum">
              <a:rPr lang="en-US" smtClean="0"/>
              <a:pPr/>
              <a:t>6</a:t>
            </a:fld>
            <a:endParaRPr lang="en-US"/>
          </a:p>
        </p:txBody>
      </p:sp>
    </p:spTree>
    <p:extLst>
      <p:ext uri="{BB962C8B-B14F-4D97-AF65-F5344CB8AC3E}">
        <p14:creationId xmlns:p14="http://schemas.microsoft.com/office/powerpoint/2010/main" val="3608974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Home Storage Location</a:t>
            </a:r>
            <a:endParaRPr lang="en-US" dirty="0"/>
          </a:p>
        </p:txBody>
      </p:sp>
      <p:sp>
        <p:nvSpPr>
          <p:cNvPr id="4" name="Slide Number Placeholder 3"/>
          <p:cNvSpPr>
            <a:spLocks noGrp="1"/>
          </p:cNvSpPr>
          <p:nvPr>
            <p:ph type="sldNum" sz="quarter" idx="12"/>
          </p:nvPr>
        </p:nvSpPr>
        <p:spPr>
          <a:xfrm>
            <a:off x="6553200" y="6284567"/>
            <a:ext cx="2133600" cy="365125"/>
          </a:xfrm>
        </p:spPr>
        <p:txBody>
          <a:bodyPr/>
          <a:lstStyle/>
          <a:p>
            <a:fld id="{016DFC01-5263-43CC-B2B1-8A1F23EF6CC2}"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12151983"/>
              </p:ext>
            </p:extLst>
          </p:nvPr>
        </p:nvGraphicFramePr>
        <p:xfrm>
          <a:off x="5867400" y="2133600"/>
          <a:ext cx="2971800" cy="2156004"/>
        </p:xfrm>
        <a:graphic>
          <a:graphicData uri="http://schemas.openxmlformats.org/drawingml/2006/table">
            <a:tbl>
              <a:tblPr>
                <a:tableStyleId>{5C22544A-7EE6-4342-B048-85BDC9FD1C3A}</a:tableStyleId>
              </a:tblPr>
              <a:tblGrid>
                <a:gridCol w="1986673"/>
                <a:gridCol w="985127"/>
              </a:tblGrid>
              <a:tr h="359334">
                <a:tc>
                  <a:txBody>
                    <a:bodyPr/>
                    <a:lstStyle/>
                    <a:p>
                      <a:pPr algn="l" fontAlgn="b"/>
                      <a:r>
                        <a:rPr lang="en-US" sz="1400" u="none" strike="noStrike" dirty="0">
                          <a:effectLst/>
                        </a:rPr>
                        <a:t>Location</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of Vehicles</a:t>
                      </a:r>
                      <a:endParaRPr lang="en-US" sz="14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334">
                <a:tc>
                  <a:txBody>
                    <a:bodyPr/>
                    <a:lstStyle/>
                    <a:p>
                      <a:pPr algn="l" fontAlgn="b"/>
                      <a:r>
                        <a:rPr lang="en-US" sz="1400" u="none" strike="noStrike" dirty="0" smtClean="0">
                          <a:effectLst/>
                        </a:rPr>
                        <a:t>10 </a:t>
                      </a:r>
                      <a:r>
                        <a:rPr lang="en-US" sz="1400" u="none" strike="noStrike" dirty="0">
                          <a:effectLst/>
                        </a:rPr>
                        <a:t>mile radius</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smtClean="0">
                          <a:effectLst/>
                        </a:rPr>
                        <a:t>159</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334">
                <a:tc>
                  <a:txBody>
                    <a:bodyPr/>
                    <a:lstStyle/>
                    <a:p>
                      <a:pPr algn="l" fontAlgn="b"/>
                      <a:r>
                        <a:rPr lang="en-US" sz="1400" b="0" i="0" u="none" strike="noStrike" dirty="0" smtClean="0">
                          <a:solidFill>
                            <a:srgbClr val="000000"/>
                          </a:solidFill>
                          <a:effectLst/>
                          <a:latin typeface="Calibri"/>
                        </a:rPr>
                        <a:t>20 mile radius</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425</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334">
                <a:tc>
                  <a:txBody>
                    <a:bodyPr/>
                    <a:lstStyle/>
                    <a:p>
                      <a:pPr algn="l" fontAlgn="b"/>
                      <a:r>
                        <a:rPr lang="en-US" sz="1400" b="0" i="0" u="none" strike="noStrike" dirty="0" smtClean="0">
                          <a:solidFill>
                            <a:srgbClr val="000000"/>
                          </a:solidFill>
                          <a:effectLst/>
                          <a:latin typeface="Calibri"/>
                        </a:rPr>
                        <a:t>30 mile radius</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512</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334">
                <a:tc>
                  <a:txBody>
                    <a:bodyPr/>
                    <a:lstStyle/>
                    <a:p>
                      <a:pPr algn="l" fontAlgn="b"/>
                      <a:r>
                        <a:rPr lang="en-US" sz="1400" u="none" strike="noStrike" dirty="0">
                          <a:effectLst/>
                        </a:rPr>
                        <a:t>Outside 30 mile radius</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a:t>
                      </a:r>
                      <a:r>
                        <a:rPr lang="en-US" sz="1400" u="none" strike="noStrike" dirty="0" smtClean="0">
                          <a:effectLst/>
                        </a:rPr>
                        <a:t>7</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334">
                <a:tc>
                  <a:txBody>
                    <a:bodyPr/>
                    <a:lstStyle/>
                    <a:p>
                      <a:pPr algn="l" fontAlgn="b"/>
                      <a:r>
                        <a:rPr lang="en-US" sz="1400" b="0" i="0" u="none" strike="noStrike" dirty="0" smtClean="0">
                          <a:solidFill>
                            <a:schemeClr val="dk1"/>
                          </a:solidFill>
                          <a:effectLst/>
                          <a:latin typeface="+mn-lt"/>
                        </a:rPr>
                        <a:t>Pending</a:t>
                      </a:r>
                      <a:r>
                        <a:rPr lang="en-US" sz="1400" b="0" i="0" u="none" strike="noStrike" baseline="0" dirty="0" smtClean="0">
                          <a:solidFill>
                            <a:schemeClr val="dk1"/>
                          </a:solidFill>
                          <a:effectLst/>
                          <a:latin typeface="+mn-lt"/>
                        </a:rPr>
                        <a:t> Confirmation </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57</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06" t="13052" r="23222" b="2135"/>
          <a:stretch/>
        </p:blipFill>
        <p:spPr bwMode="auto">
          <a:xfrm>
            <a:off x="255270" y="1371599"/>
            <a:ext cx="5535929" cy="480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691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By Employee Classification</a:t>
            </a:r>
            <a:endParaRPr lang="en-US" dirty="0"/>
          </a:p>
        </p:txBody>
      </p:sp>
      <p:sp>
        <p:nvSpPr>
          <p:cNvPr id="3" name="Content Placeholder 2"/>
          <p:cNvSpPr>
            <a:spLocks noGrp="1"/>
          </p:cNvSpPr>
          <p:nvPr>
            <p:ph idx="1"/>
          </p:nvPr>
        </p:nvSpPr>
        <p:spPr>
          <a:xfrm>
            <a:off x="5867400" y="1600200"/>
            <a:ext cx="3048000" cy="1371600"/>
          </a:xfrm>
        </p:spPr>
        <p:txBody>
          <a:bodyPr>
            <a:normAutofit/>
          </a:bodyPr>
          <a:lstStyle/>
          <a:p>
            <a:pPr marL="0" indent="0">
              <a:buNone/>
            </a:pPr>
            <a:r>
              <a:rPr lang="en-US" sz="2400" dirty="0" smtClean="0"/>
              <a:t>Classified</a:t>
            </a:r>
          </a:p>
          <a:p>
            <a:pPr marL="0" indent="0">
              <a:buNone/>
            </a:pPr>
            <a:r>
              <a:rPr lang="en-US" sz="2400" dirty="0" smtClean="0"/>
              <a:t>Non Classified</a:t>
            </a:r>
            <a:endParaRPr lang="en-US" sz="2400" dirty="0"/>
          </a:p>
        </p:txBody>
      </p:sp>
      <p:sp>
        <p:nvSpPr>
          <p:cNvPr id="4" name="Slide Number Placeholder 3"/>
          <p:cNvSpPr>
            <a:spLocks noGrp="1"/>
          </p:cNvSpPr>
          <p:nvPr>
            <p:ph type="sldNum" sz="quarter" idx="12"/>
          </p:nvPr>
        </p:nvSpPr>
        <p:spPr/>
        <p:txBody>
          <a:bodyPr/>
          <a:lstStyle/>
          <a:p>
            <a:fld id="{016DFC01-5263-43CC-B2B1-8A1F23EF6CC2}" type="slidenum">
              <a:rPr lang="en-US" smtClean="0"/>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26203718"/>
              </p:ext>
            </p:extLst>
          </p:nvPr>
        </p:nvGraphicFramePr>
        <p:xfrm>
          <a:off x="5905500" y="3048000"/>
          <a:ext cx="2971800" cy="1078002"/>
        </p:xfrm>
        <a:graphic>
          <a:graphicData uri="http://schemas.openxmlformats.org/drawingml/2006/table">
            <a:tbl>
              <a:tblPr>
                <a:tableStyleId>{5C22544A-7EE6-4342-B048-85BDC9FD1C3A}</a:tableStyleId>
              </a:tblPr>
              <a:tblGrid>
                <a:gridCol w="1986673"/>
                <a:gridCol w="985127"/>
              </a:tblGrid>
              <a:tr h="359334">
                <a:tc>
                  <a:txBody>
                    <a:bodyPr/>
                    <a:lstStyle/>
                    <a:p>
                      <a:pPr algn="l" fontAlgn="b"/>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of Vehicles</a:t>
                      </a:r>
                      <a:endParaRPr lang="en-US" sz="14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334">
                <a:tc>
                  <a:txBody>
                    <a:bodyPr/>
                    <a:lstStyle/>
                    <a:p>
                      <a:pPr algn="l" fontAlgn="b"/>
                      <a:r>
                        <a:rPr lang="en-US" sz="1400" u="none" strike="noStrike" dirty="0" smtClean="0">
                          <a:effectLst/>
                        </a:rPr>
                        <a:t>Classified </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smtClean="0">
                          <a:effectLst/>
                        </a:rPr>
                        <a:t>852</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334">
                <a:tc>
                  <a:txBody>
                    <a:bodyPr/>
                    <a:lstStyle/>
                    <a:p>
                      <a:pPr algn="l" fontAlgn="b"/>
                      <a:r>
                        <a:rPr lang="en-US" sz="1400" u="none" strike="noStrike" dirty="0" smtClean="0">
                          <a:effectLst/>
                        </a:rPr>
                        <a:t>Non Classified</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368</a:t>
                      </a:r>
                      <a:endParaRPr lang="en-US"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Oval 5"/>
          <p:cNvSpPr/>
          <p:nvPr/>
        </p:nvSpPr>
        <p:spPr>
          <a:xfrm>
            <a:off x="7315200" y="1752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20000" y="17526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48600" y="221742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23" t="13860" r="23147" b="2105"/>
          <a:stretch/>
        </p:blipFill>
        <p:spPr bwMode="auto">
          <a:xfrm>
            <a:off x="228600" y="1447800"/>
            <a:ext cx="5562600" cy="479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64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5715000" cy="4495800"/>
          </a:xfrm>
        </p:spPr>
        <p:txBody>
          <a:bodyPr>
            <a:normAutofit fontScale="77500" lnSpcReduction="20000"/>
          </a:bodyPr>
          <a:lstStyle/>
          <a:p>
            <a:r>
              <a:rPr lang="en-US" dirty="0" smtClean="0"/>
              <a:t>May not utilize the vehicle for personal use (errands, trips, etc.)</a:t>
            </a:r>
          </a:p>
          <a:p>
            <a:endParaRPr lang="en-US" dirty="0" smtClean="0"/>
          </a:p>
          <a:p>
            <a:r>
              <a:rPr lang="en-US" dirty="0" smtClean="0"/>
              <a:t>With the exception of Police and Fire, must maintain an insurance addendum clause (non-owned rider coverage) on their personal insurance for property damage and personal injury </a:t>
            </a:r>
          </a:p>
          <a:p>
            <a:endParaRPr lang="en-US" dirty="0" smtClean="0"/>
          </a:p>
          <a:p>
            <a:r>
              <a:rPr lang="en-US" dirty="0" smtClean="0"/>
              <a:t>Employee is personally liable for injury, death and property damage connected with unauthorized use of the City vehicle</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16DFC01-5263-43CC-B2B1-8A1F23EF6CC2}" type="slidenum">
              <a:rPr lang="en-US" smtClean="0"/>
              <a:pPr/>
              <a:t>9</a:t>
            </a:fld>
            <a:endParaRPr lang="en-US"/>
          </a:p>
        </p:txBody>
      </p:sp>
      <p:sp>
        <p:nvSpPr>
          <p:cNvPr id="6" name="Title 5"/>
          <p:cNvSpPr>
            <a:spLocks noGrp="1"/>
          </p:cNvSpPr>
          <p:nvPr>
            <p:ph type="title"/>
          </p:nvPr>
        </p:nvSpPr>
        <p:spPr/>
        <p:txBody>
          <a:bodyPr>
            <a:normAutofit fontScale="90000"/>
          </a:bodyPr>
          <a:lstStyle/>
          <a:p>
            <a:r>
              <a:rPr lang="en-US" dirty="0" smtClean="0"/>
              <a:t>Home Storage Vehicle </a:t>
            </a:r>
            <a:br>
              <a:rPr lang="en-US" dirty="0" smtClean="0"/>
            </a:br>
            <a:r>
              <a:rPr lang="en-US" sz="3600" dirty="0" smtClean="0"/>
              <a:t>Employee Requirements</a:t>
            </a:r>
            <a:endParaRPr lang="en-US" sz="3600" dirty="0"/>
          </a:p>
        </p:txBody>
      </p:sp>
      <p:sp>
        <p:nvSpPr>
          <p:cNvPr id="2" name="TextBox 1"/>
          <p:cNvSpPr txBox="1"/>
          <p:nvPr/>
        </p:nvSpPr>
        <p:spPr>
          <a:xfrm>
            <a:off x="8229600" y="1524000"/>
            <a:ext cx="45719" cy="369332"/>
          </a:xfrm>
          <a:prstGeom prst="rect">
            <a:avLst/>
          </a:prstGeom>
          <a:noFill/>
        </p:spPr>
        <p:txBody>
          <a:bodyPr wrap="square" rtlCol="0">
            <a:spAutoFit/>
          </a:bodyPr>
          <a:lstStyle/>
          <a:p>
            <a:endParaRPr lang="en-US" dirty="0"/>
          </a:p>
        </p:txBody>
      </p:sp>
      <p:pic>
        <p:nvPicPr>
          <p:cNvPr id="2056" name="Picture 8" descr="Image result for insurance policy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320" y="2819400"/>
            <a:ext cx="2313214"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543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22538</TotalTime>
  <Words>687</Words>
  <Application>Microsoft Office PowerPoint</Application>
  <PresentationFormat>On-screen Show (4:3)</PresentationFormat>
  <Paragraphs>132</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Fleet Management Department</vt:lpstr>
      <vt:lpstr>Brief Outline</vt:lpstr>
      <vt:lpstr>Home Storage Vehicle Administrative Procedure 2-2 Revised (12/4/2012)</vt:lpstr>
      <vt:lpstr>Home Storage Vehicle (Administrative Procedure 2-2 Revised (12/4/2012), section 7.3</vt:lpstr>
      <vt:lpstr>Home Storage Vehicle (Administrative Procedure 2-2, section 7.3</vt:lpstr>
      <vt:lpstr>COH Home Storage Vehicles</vt:lpstr>
      <vt:lpstr>By Home Storage Location</vt:lpstr>
      <vt:lpstr>By Employee Classification</vt:lpstr>
      <vt:lpstr>Home Storage Vehicle  Employee Requirements</vt:lpstr>
      <vt:lpstr>Home Storage Vehicle Employee Requirements</vt:lpstr>
      <vt:lpstr>Employee Reimbursement</vt:lpstr>
      <vt:lpstr>Monitor &amp; audit process</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Attar</dc:creator>
  <cp:lastModifiedBy>Greenfield, Jedediah - FMD</cp:lastModifiedBy>
  <cp:revision>418</cp:revision>
  <cp:lastPrinted>2016-06-21T23:28:15Z</cp:lastPrinted>
  <dcterms:created xsi:type="dcterms:W3CDTF">2014-03-14T18:35:19Z</dcterms:created>
  <dcterms:modified xsi:type="dcterms:W3CDTF">2016-06-30T16:19:56Z</dcterms:modified>
</cp:coreProperties>
</file>